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64"/>
  </p:notesMasterIdLst>
  <p:handoutMasterIdLst>
    <p:handoutMasterId r:id="rId65"/>
  </p:handoutMasterIdLst>
  <p:sldIdLst>
    <p:sldId id="256" r:id="rId2"/>
    <p:sldId id="821" r:id="rId3"/>
    <p:sldId id="422" r:id="rId4"/>
    <p:sldId id="257" r:id="rId5"/>
    <p:sldId id="822" r:id="rId6"/>
    <p:sldId id="837" r:id="rId7"/>
    <p:sldId id="851" r:id="rId8"/>
    <p:sldId id="880" r:id="rId9"/>
    <p:sldId id="823" r:id="rId10"/>
    <p:sldId id="825" r:id="rId11"/>
    <p:sldId id="883" r:id="rId12"/>
    <p:sldId id="884" r:id="rId13"/>
    <p:sldId id="830" r:id="rId14"/>
    <p:sldId id="829" r:id="rId15"/>
    <p:sldId id="828" r:id="rId16"/>
    <p:sldId id="833" r:id="rId17"/>
    <p:sldId id="831" r:id="rId18"/>
    <p:sldId id="835" r:id="rId19"/>
    <p:sldId id="832" r:id="rId20"/>
    <p:sldId id="848" r:id="rId21"/>
    <p:sldId id="834" r:id="rId22"/>
    <p:sldId id="838" r:id="rId23"/>
    <p:sldId id="836" r:id="rId24"/>
    <p:sldId id="839" r:id="rId25"/>
    <p:sldId id="841" r:id="rId26"/>
    <p:sldId id="842" r:id="rId27"/>
    <p:sldId id="843" r:id="rId28"/>
    <p:sldId id="852" r:id="rId29"/>
    <p:sldId id="874" r:id="rId30"/>
    <p:sldId id="878" r:id="rId31"/>
    <p:sldId id="844" r:id="rId32"/>
    <p:sldId id="879" r:id="rId33"/>
    <p:sldId id="850" r:id="rId34"/>
    <p:sldId id="849" r:id="rId35"/>
    <p:sldId id="863" r:id="rId36"/>
    <p:sldId id="870" r:id="rId37"/>
    <p:sldId id="875" r:id="rId38"/>
    <p:sldId id="845" r:id="rId39"/>
    <p:sldId id="840" r:id="rId40"/>
    <p:sldId id="855" r:id="rId41"/>
    <p:sldId id="881" r:id="rId42"/>
    <p:sldId id="885" r:id="rId43"/>
    <p:sldId id="857" r:id="rId44"/>
    <p:sldId id="856" r:id="rId45"/>
    <p:sldId id="859" r:id="rId46"/>
    <p:sldId id="886" r:id="rId47"/>
    <p:sldId id="854" r:id="rId48"/>
    <p:sldId id="864" r:id="rId49"/>
    <p:sldId id="862" r:id="rId50"/>
    <p:sldId id="860" r:id="rId51"/>
    <p:sldId id="876" r:id="rId52"/>
    <p:sldId id="846" r:id="rId53"/>
    <p:sldId id="865" r:id="rId54"/>
    <p:sldId id="867" r:id="rId55"/>
    <p:sldId id="847" r:id="rId56"/>
    <p:sldId id="882" r:id="rId57"/>
    <p:sldId id="873" r:id="rId58"/>
    <p:sldId id="871" r:id="rId59"/>
    <p:sldId id="877" r:id="rId60"/>
    <p:sldId id="868" r:id="rId61"/>
    <p:sldId id="872" r:id="rId62"/>
    <p:sldId id="869" r:id="rId63"/>
  </p:sldIdLst>
  <p:sldSz cx="12188825"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78A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C20E35-A176-4012-BC5E-935CFFF8708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89" autoAdjust="0"/>
    <p:restoredTop sz="78548" autoAdjust="0"/>
  </p:normalViewPr>
  <p:slideViewPr>
    <p:cSldViewPr>
      <p:cViewPr varScale="1">
        <p:scale>
          <a:sx n="113" d="100"/>
          <a:sy n="113" d="100"/>
        </p:scale>
        <p:origin x="184" y="424"/>
      </p:cViewPr>
      <p:guideLst>
        <p:guide pos="3839"/>
        <p:guide orient="horz" pos="2160"/>
      </p:guideLst>
    </p:cSldViewPr>
  </p:slideViewPr>
  <p:notesTextViewPr>
    <p:cViewPr>
      <p:scale>
        <a:sx n="1" d="1"/>
        <a:sy n="1" d="1"/>
      </p:scale>
      <p:origin x="0" y="0"/>
    </p:cViewPr>
  </p:notesTextViewPr>
  <p:notesViewPr>
    <p:cSldViewPr showGuides="1">
      <p:cViewPr varScale="1">
        <p:scale>
          <a:sx n="90" d="100"/>
          <a:sy n="90" d="100"/>
        </p:scale>
        <p:origin x="3024"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pPr rtl="0"/>
            <a:fld id="{596DEEBB-8103-4905-BFA7-1AABD791E139}" type="datetime1">
              <a:rPr lang="en-GB" smtClean="0"/>
              <a:t>14/10/2024</a:t>
            </a:fld>
            <a:endParaRPr lang="en-GB"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pPr rtl="0"/>
            <a:endParaRPr lang="en-GB"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pPr rtl="0"/>
            <a:fld id="{A850423A-8BCE-448E-A97B-03A88B2B12C1}" type="slidenum">
              <a:rPr lang="en-GB" smtClean="0"/>
              <a:t>‹#›</a:t>
            </a:fld>
            <a:endParaRPr lang="en-GB" dirty="0"/>
          </a:p>
        </p:txBody>
      </p:sp>
    </p:spTree>
    <p:extLst>
      <p:ext uri="{BB962C8B-B14F-4D97-AF65-F5344CB8AC3E}">
        <p14:creationId xmlns:p14="http://schemas.microsoft.com/office/powerpoint/2010/main" val="405139585"/>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rtl="0"/>
            <a:endParaRPr lang="en-GB" noProof="0"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rtl="0"/>
            <a:fld id="{F49FB856-3FCA-4EC2-AB16-994754ED6FD3}" type="datetime1">
              <a:rPr lang="en-GB" noProof="0" smtClean="0"/>
              <a:t>14/10/2024</a:t>
            </a:fld>
            <a:endParaRPr lang="en-GB" noProof="0"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rtl="0"/>
            <a:endParaRPr lang="en-GB"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Fourth level</a:t>
            </a:r>
          </a:p>
          <a:p>
            <a:pPr lvl="4" rtl="0"/>
            <a:r>
              <a:rPr lang="en-GB" noProof="0"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rtl="0"/>
            <a:endParaRPr lang="en-GB" noProof="0"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rtl="0"/>
            <a:fld id="{01F2A70B-78F2-4DCF-B53B-C990D2FAFB8A}" type="slidenum">
              <a:rPr lang="en-GB" noProof="0" smtClean="0"/>
              <a:t>‹#›</a:t>
            </a:fld>
            <a:endParaRPr lang="en-GB" noProof="0" dirty="0"/>
          </a:p>
        </p:txBody>
      </p:sp>
    </p:spTree>
    <p:extLst>
      <p:ext uri="{BB962C8B-B14F-4D97-AF65-F5344CB8AC3E}">
        <p14:creationId xmlns:p14="http://schemas.microsoft.com/office/powerpoint/2010/main" val="241157051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martinfowler.com/articles/microservice-trade-offs.html#boundaries" TargetMode="External"/><Relationship Id="rId7" Type="http://schemas.openxmlformats.org/officeDocument/2006/relationships/hyperlink" Target="https://martinfowler.com/articles/microservice-trade-offs.html#ops" TargetMode="External"/><Relationship Id="rId2" Type="http://schemas.openxmlformats.org/officeDocument/2006/relationships/slide" Target="../slides/slide12.xml"/><Relationship Id="rId1" Type="http://schemas.openxmlformats.org/officeDocument/2006/relationships/notesMaster" Target="../notesMasters/notesMaster1.xml"/><Relationship Id="rId6" Type="http://schemas.openxmlformats.org/officeDocument/2006/relationships/hyperlink" Target="https://martinfowler.com/articles/microservice-trade-offs.html#distribution" TargetMode="External"/><Relationship Id="rId5" Type="http://schemas.openxmlformats.org/officeDocument/2006/relationships/hyperlink" Target="https://martinfowler.com/articles/microservice-trade-offs.html#diversity" TargetMode="External"/><Relationship Id="rId4" Type="http://schemas.openxmlformats.org/officeDocument/2006/relationships/hyperlink" Target="https://martinfowler.com/articles/microservice-trade-offs.html#deployment"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 believe in service based decomposition as a strategy for large and complex domains, but Microservices have got a little bit of a kicking in the last couple of years, with folks calling for a return to the monolith. A lot of this is based on misunderstandings around the architectural style and when and how to use it. We will explore those misunderstandings and offer a better path here.</a:t>
            </a:r>
          </a:p>
        </p:txBody>
      </p:sp>
      <p:sp>
        <p:nvSpPr>
          <p:cNvPr id="4" name="Slide Number Placeholder 3"/>
          <p:cNvSpPr>
            <a:spLocks noGrp="1"/>
          </p:cNvSpPr>
          <p:nvPr>
            <p:ph type="sldNum" sz="quarter" idx="10"/>
          </p:nvPr>
        </p:nvSpPr>
        <p:spPr/>
        <p:txBody>
          <a:bodyPr/>
          <a:lstStyle/>
          <a:p>
            <a:pPr rtl="0"/>
            <a:fld id="{01F2A70B-78F2-4DCF-B53B-C990D2FAFB8A}" type="slidenum">
              <a:rPr lang="en-GB" smtClean="0"/>
              <a:t>1</a:t>
            </a:fld>
            <a:endParaRPr lang="en-GB" dirty="0"/>
          </a:p>
        </p:txBody>
      </p:sp>
    </p:spTree>
    <p:extLst>
      <p:ext uri="{BB962C8B-B14F-4D97-AF65-F5344CB8AC3E}">
        <p14:creationId xmlns:p14="http://schemas.microsoft.com/office/powerpoint/2010/main" val="17671880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On the right =&gt; how we design our software</a:t>
            </a:r>
          </a:p>
          <a:p>
            <a:r>
              <a:rPr lang="en-GB" dirty="0"/>
              <a:t>On the left =&gt; how we operate our software</a:t>
            </a:r>
          </a:p>
          <a:p>
            <a:endParaRPr lang="en-GB" dirty="0"/>
          </a:p>
          <a:p>
            <a:r>
              <a:rPr lang="en-GB" dirty="0"/>
              <a:t>https://</a:t>
            </a:r>
            <a:r>
              <a:rPr lang="en-GB" dirty="0" err="1"/>
              <a:t>martinfowler.com</a:t>
            </a:r>
            <a:r>
              <a:rPr lang="en-GB" dirty="0"/>
              <a:t>/articles/</a:t>
            </a:r>
            <a:r>
              <a:rPr lang="en-GB" dirty="0" err="1"/>
              <a:t>microservices.html#DesignForFailure</a:t>
            </a:r>
            <a:endParaRPr lang="en-GB" dirty="0"/>
          </a:p>
          <a:p>
            <a:endParaRPr lang="en-GB" dirty="0"/>
          </a:p>
          <a:p>
            <a:endParaRPr lang="en-GB" dirty="0"/>
          </a:p>
          <a:p>
            <a:endParaRPr lang="en-GB" dirty="0"/>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11</a:t>
            </a:fld>
            <a:endParaRPr lang="en-GB" noProof="0" dirty="0"/>
          </a:p>
        </p:txBody>
      </p:sp>
    </p:spTree>
    <p:extLst>
      <p:ext uri="{BB962C8B-B14F-4D97-AF65-F5344CB8AC3E}">
        <p14:creationId xmlns:p14="http://schemas.microsoft.com/office/powerpoint/2010/main" val="505155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hlinkClick r:id="rId3"/>
              </a:rPr>
              <a:t>Strong Module Boundaries</a:t>
            </a:r>
            <a:r>
              <a:rPr lang="en-GB" dirty="0"/>
              <a:t>: Microservices reinforce modular structure, which is particularly important for larger teams. (NOTE: strong module boundaries lead to modules, which lead to parallelized work which lowers time to market…)</a:t>
            </a:r>
          </a:p>
          <a:p>
            <a:r>
              <a:rPr lang="en-GB" dirty="0">
                <a:hlinkClick r:id="rId4"/>
              </a:rPr>
              <a:t>Independent Deployment</a:t>
            </a:r>
            <a:r>
              <a:rPr lang="en-GB" dirty="0"/>
              <a:t>: Simple services are easier to deploy, and since they are autonomous, are less likely to cause system failures when they go wrong. </a:t>
            </a:r>
          </a:p>
          <a:p>
            <a:r>
              <a:rPr lang="en-GB" dirty="0">
                <a:hlinkClick r:id="rId5"/>
              </a:rPr>
              <a:t>Technology Diversity</a:t>
            </a:r>
            <a:r>
              <a:rPr lang="en-GB" dirty="0"/>
              <a:t>: With microservices you can mix multiple languages, development frameworks and data-storage technologies.</a:t>
            </a:r>
          </a:p>
          <a:p>
            <a:r>
              <a:rPr lang="en-GB" dirty="0"/>
              <a:t>Fault Tolerance: Easier to keep providing a service to users despite the loss of some services; you don’t have all the eggs in one basket. Needs reactive architecture</a:t>
            </a:r>
          </a:p>
          <a:p>
            <a:r>
              <a:rPr lang="en-GB" dirty="0"/>
              <a:t>Cognitive Load: Decompose a large problem into smaller ones</a:t>
            </a:r>
          </a:p>
          <a:p>
            <a:endParaRPr lang="en-GB" dirty="0"/>
          </a:p>
          <a:p>
            <a:r>
              <a:rPr lang="en-GB" dirty="0">
                <a:hlinkClick r:id="rId6"/>
              </a:rPr>
              <a:t>Distribution</a:t>
            </a:r>
            <a:r>
              <a:rPr lang="en-GB" dirty="0"/>
              <a:t>: Distributed systems are harder to program, since remote calls are slow and are always at risk of failure. </a:t>
            </a:r>
          </a:p>
          <a:p>
            <a:r>
              <a:rPr lang="en-GB" dirty="0">
                <a:hlinkClick r:id="rId7"/>
              </a:rPr>
              <a:t>Operational Complexity</a:t>
            </a:r>
            <a:r>
              <a:rPr lang="en-GB" dirty="0"/>
              <a:t>: You need a mature operations team to manage lots of services, which are being redeployed regularly.</a:t>
            </a:r>
          </a:p>
          <a:p>
            <a:r>
              <a:rPr lang="en-GB" dirty="0"/>
              <a:t>Verification: It is harder to verify both in test and production, whilst there are valid techniques, it is more complicated than within a monolith</a:t>
            </a:r>
          </a:p>
          <a:p>
            <a:r>
              <a:rPr lang="en-GB" dirty="0"/>
              <a:t>Skill Issues: The engineers need skills like cloud native, messaging etc.</a:t>
            </a:r>
          </a:p>
          <a:p>
            <a:r>
              <a:rPr lang="en-GB" dirty="0"/>
              <a:t>Analytics: As microservices hide the state, how do we report across them?</a:t>
            </a:r>
          </a:p>
          <a:p>
            <a:endParaRPr lang="en-GB" dirty="0"/>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12</a:t>
            </a:fld>
            <a:endParaRPr lang="en-GB" noProof="0" dirty="0"/>
          </a:p>
        </p:txBody>
      </p:sp>
    </p:spTree>
    <p:extLst>
      <p:ext uri="{BB962C8B-B14F-4D97-AF65-F5344CB8AC3E}">
        <p14:creationId xmlns:p14="http://schemas.microsoft.com/office/powerpoint/2010/main" val="33720858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my primary guideline would be </a:t>
            </a:r>
            <a:r>
              <a:rPr lang="en-GB" b="1" dirty="0"/>
              <a:t>don't even consider microservices unless you have a system that's too complex to manage as a monolith</a:t>
            </a:r>
            <a:r>
              <a:rPr lang="en-GB" dirty="0"/>
              <a:t>. The majority of software systems should be built as a single monolithic application. Do pay attention to good modularity within that monolith, but don't try to separate it into separate services.</a:t>
            </a:r>
          </a:p>
          <a:p>
            <a:endParaRPr lang="en-GB" dirty="0"/>
          </a:p>
          <a:p>
            <a:pPr marL="171450" indent="-171450">
              <a:buFontTx/>
              <a:buChar char="-"/>
            </a:pPr>
            <a:r>
              <a:rPr lang="en-GB" dirty="0"/>
              <a:t>Code doesn’t fit in your head: There is only so much complexity we can handle; it’s a combination of LOC, domain complexity, solution space complexity etc.</a:t>
            </a:r>
          </a:p>
          <a:p>
            <a:pPr marL="171450" indent="-171450">
              <a:buFontTx/>
              <a:buChar char="-"/>
            </a:pPr>
            <a:r>
              <a:rPr lang="en-GB" dirty="0"/>
              <a:t>A </a:t>
            </a:r>
            <a:r>
              <a:rPr lang="en-GB" dirty="0" err="1"/>
              <a:t>Fve</a:t>
            </a:r>
            <a:r>
              <a:rPr lang="en-GB" dirty="0"/>
              <a:t> Pizza Team: An AWS two pizza team is about 12 people. AWS splits work up when the team required to look after it exceeds 12 people. A five pizza team is about 30 people. This is a good rule of thumb for when microservices may start to pay dividends, by allowing you to parallelize work</a:t>
            </a:r>
          </a:p>
          <a:p>
            <a:pPr marL="171450" indent="-171450">
              <a:buFontTx/>
              <a:buChar char="-"/>
            </a:pPr>
            <a:r>
              <a:rPr lang="en-GB" dirty="0"/>
              <a:t>Forces for change: When sub-domains have very different forces for change, such as different  departments within the organizational </a:t>
            </a:r>
            <a:r>
              <a:rPr lang="en-GB" dirty="0" err="1"/>
              <a:t>stuctture</a:t>
            </a:r>
            <a:r>
              <a:rPr lang="en-GB" dirty="0"/>
              <a:t> they tend to want to move according to very different forces and alignment is very difficult</a:t>
            </a:r>
          </a:p>
          <a:p>
            <a:pPr marL="171450" indent="-171450">
              <a:buFontTx/>
              <a:buChar char="-"/>
            </a:pPr>
            <a:r>
              <a:rPr lang="en-GB" dirty="0"/>
              <a:t>Wide range of interactions: if there are very different ways that the business surfaces its interactions to very different customer types</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13</a:t>
            </a:fld>
            <a:endParaRPr lang="en-GB" noProof="0" dirty="0"/>
          </a:p>
        </p:txBody>
      </p:sp>
    </p:spTree>
    <p:extLst>
      <p:ext uri="{BB962C8B-B14F-4D97-AF65-F5344CB8AC3E}">
        <p14:creationId xmlns:p14="http://schemas.microsoft.com/office/powerpoint/2010/main" val="120738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14</a:t>
            </a:fld>
            <a:endParaRPr lang="en-GB" noProof="0" dirty="0"/>
          </a:p>
        </p:txBody>
      </p:sp>
    </p:spTree>
    <p:extLst>
      <p:ext uri="{BB962C8B-B14F-4D97-AF65-F5344CB8AC3E}">
        <p14:creationId xmlns:p14="http://schemas.microsoft.com/office/powerpoint/2010/main" val="7214561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B50E65-3D2E-D781-74AF-471C98FFFEF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F669AF-A120-77FF-266A-9B4F67FDCC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4645F76-5663-5123-7C60-4ABD47EA7A01}"/>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7C349994-256F-F58F-8E96-44F548248B3B}"/>
              </a:ext>
            </a:extLst>
          </p:cNvPr>
          <p:cNvSpPr>
            <a:spLocks noGrp="1"/>
          </p:cNvSpPr>
          <p:nvPr>
            <p:ph type="sldNum" sz="quarter" idx="10"/>
          </p:nvPr>
        </p:nvSpPr>
        <p:spPr/>
        <p:txBody>
          <a:bodyPr/>
          <a:lstStyle/>
          <a:p>
            <a:pPr rtl="0"/>
            <a:fld id="{01F2A70B-78F2-4DCF-B53B-C990D2FAFB8A}" type="slidenum">
              <a:rPr lang="en-GB" smtClean="0"/>
              <a:t>15</a:t>
            </a:fld>
            <a:endParaRPr lang="en-GB" dirty="0"/>
          </a:p>
        </p:txBody>
      </p:sp>
    </p:spTree>
    <p:extLst>
      <p:ext uri="{BB962C8B-B14F-4D97-AF65-F5344CB8AC3E}">
        <p14:creationId xmlns:p14="http://schemas.microsoft.com/office/powerpoint/2010/main" val="19069103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From the outset, usage of the word micro was coupled to a belief that they should be small. Advocates spoke about size, such as Fred George or many of the panellists at GOTO 2016 (Jessica Kerr was the person on the panel who suggested size ought to be bound to the problem – “listen to women” people)</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16</a:t>
            </a:fld>
            <a:endParaRPr lang="en-GB" noProof="0" dirty="0"/>
          </a:p>
        </p:txBody>
      </p:sp>
    </p:spTree>
    <p:extLst>
      <p:ext uri="{BB962C8B-B14F-4D97-AF65-F5344CB8AC3E}">
        <p14:creationId xmlns:p14="http://schemas.microsoft.com/office/powerpoint/2010/main" val="15221318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r>
              <a:rPr lang="en-GB" b="1" dirty="0">
                <a:solidFill>
                  <a:srgbClr val="000000"/>
                </a:solidFill>
                <a:effectLst/>
              </a:rPr>
              <a:t>An obsession with size as the defining characteristic of microservices leads to nanoservices</a:t>
            </a:r>
          </a:p>
          <a:p>
            <a:pPr>
              <a:buFont typeface="Arial" panose="020B0604020202020204" pitchFamily="34" charset="0"/>
              <a:buChar char="•"/>
            </a:pPr>
            <a:endParaRPr lang="en-GB" b="1" dirty="0">
              <a:solidFill>
                <a:srgbClr val="000000"/>
              </a:solidFill>
              <a:effectLst/>
            </a:endParaRPr>
          </a:p>
          <a:p>
            <a:pPr>
              <a:buFont typeface="Arial" panose="020B0604020202020204" pitchFamily="34" charset="0"/>
              <a:buChar char="•"/>
            </a:pPr>
            <a:r>
              <a:rPr lang="en-GB" b="1" dirty="0">
                <a:solidFill>
                  <a:srgbClr val="000000"/>
                </a:solidFill>
                <a:effectLst/>
              </a:rPr>
              <a:t>Many Integration Points</a:t>
            </a:r>
            <a:r>
              <a:rPr lang="en-GB" dirty="0">
                <a:solidFill>
                  <a:srgbClr val="000000"/>
                </a:solidFill>
                <a:effectLst/>
              </a:rPr>
              <a:t>: Each connection between a service is an integration point. Any integration point is a threat to stability because it can and will fail. Increasing the number of connections, increases the number of failures.</a:t>
            </a:r>
            <a:endParaRPr lang="en-GB" dirty="0"/>
          </a:p>
          <a:p>
            <a:pPr>
              <a:buFont typeface="Arial" panose="020B0604020202020204" pitchFamily="34" charset="0"/>
              <a:buChar char="•"/>
            </a:pPr>
            <a:r>
              <a:rPr lang="en-GB" b="1" dirty="0">
                <a:solidFill>
                  <a:srgbClr val="000000"/>
                </a:solidFill>
                <a:effectLst/>
              </a:rPr>
              <a:t>High Latency</a:t>
            </a:r>
            <a:r>
              <a:rPr lang="en-GB" dirty="0">
                <a:solidFill>
                  <a:srgbClr val="000000"/>
                </a:solidFill>
                <a:effectLst/>
              </a:rPr>
              <a:t>: The likelihood of a service calling one or more other services to furnish a response increases as we become more fine-grained. Each additional call adds a network latency overhead to the time to respond from the originating request.</a:t>
            </a:r>
            <a:endParaRPr lang="en-GB" dirty="0"/>
          </a:p>
          <a:p>
            <a:pPr>
              <a:buFont typeface="Arial" panose="020B0604020202020204" pitchFamily="34" charset="0"/>
              <a:buChar char="•"/>
            </a:pPr>
            <a:r>
              <a:rPr lang="en-GB" b="1" dirty="0">
                <a:solidFill>
                  <a:srgbClr val="000000"/>
                </a:solidFill>
                <a:effectLst/>
              </a:rPr>
              <a:t>High Operational Overhead</a:t>
            </a:r>
            <a:r>
              <a:rPr lang="en-GB" dirty="0">
                <a:solidFill>
                  <a:srgbClr val="000000"/>
                </a:solidFill>
                <a:effectLst/>
              </a:rPr>
              <a:t>: Each service carries with it an overhead - monitoring and logging, on-call support, build pipelines etc. The more services we have, the higher the operational overhead. There is a tipping point at which further distillation of the problem into components costs us more in effort than we gain from distributing the problem amongst many teams.</a:t>
            </a:r>
            <a:endParaRPr lang="en-GB" dirty="0"/>
          </a:p>
          <a:p>
            <a:pPr>
              <a:buFont typeface="Arial" panose="020B0604020202020204" pitchFamily="34" charset="0"/>
              <a:buChar char="•"/>
            </a:pPr>
            <a:r>
              <a:rPr lang="en-GB" b="1" dirty="0">
                <a:solidFill>
                  <a:srgbClr val="000000"/>
                </a:solidFill>
                <a:effectLst/>
              </a:rPr>
              <a:t>Synchronous Orientation</a:t>
            </a:r>
            <a:r>
              <a:rPr lang="en-GB" dirty="0">
                <a:solidFill>
                  <a:srgbClr val="000000"/>
                </a:solidFill>
                <a:effectLst/>
              </a:rPr>
              <a:t>: Fine-grained architectures often result from synchronous architectures. These are simple to build, because an in-process call is moved out-of-process. However, because the services are not truly independent, as they would be in an event-based architecture, we are open to cascade failure through temporal coupling. </a:t>
            </a:r>
            <a:endParaRPr lang="en-GB" dirty="0"/>
          </a:p>
          <a:p>
            <a:pPr>
              <a:buFont typeface="Arial" panose="020B0604020202020204" pitchFamily="34" charset="0"/>
              <a:buChar char="•"/>
            </a:pPr>
            <a:r>
              <a:rPr lang="en-GB" b="1" dirty="0">
                <a:solidFill>
                  <a:srgbClr val="000000"/>
                </a:solidFill>
                <a:effectLst/>
              </a:rPr>
              <a:t>Low-cohesion, high coupling</a:t>
            </a:r>
            <a:r>
              <a:rPr lang="en-GB" dirty="0">
                <a:solidFill>
                  <a:srgbClr val="000000"/>
                </a:solidFill>
                <a:effectLst/>
              </a:rPr>
              <a:t>: Too </a:t>
            </a:r>
            <a:r>
              <a:rPr lang="en-GB" i="1" dirty="0">
                <a:solidFill>
                  <a:srgbClr val="000000"/>
                </a:solidFill>
                <a:effectLst/>
              </a:rPr>
              <a:t>many</a:t>
            </a:r>
            <a:r>
              <a:rPr lang="en-GB" dirty="0">
                <a:solidFill>
                  <a:srgbClr val="000000"/>
                </a:solidFill>
                <a:effectLst/>
              </a:rPr>
              <a:t> services often lead to low-cohesion as any requirements are spread across multiple services, which all need to change. Instead of one team being able to handle the change, we end up with change impacting multiple backlogs. We have created </a:t>
            </a:r>
            <a:r>
              <a:rPr lang="en-GB" i="1" dirty="0">
                <a:solidFill>
                  <a:srgbClr val="000000"/>
                </a:solidFill>
                <a:effectLst/>
              </a:rPr>
              <a:t>release coupling</a:t>
            </a:r>
            <a:r>
              <a:rPr lang="en-GB" dirty="0">
                <a:solidFill>
                  <a:srgbClr val="000000"/>
                </a:solidFill>
                <a:effectLst/>
              </a:rPr>
              <a:t> which undermines the value from the independent </a:t>
            </a:r>
            <a:r>
              <a:rPr lang="en-GB" dirty="0" err="1">
                <a:solidFill>
                  <a:srgbClr val="000000"/>
                </a:solidFill>
                <a:effectLst/>
              </a:rPr>
              <a:t>deployability</a:t>
            </a:r>
            <a:r>
              <a:rPr lang="en-GB" dirty="0">
                <a:solidFill>
                  <a:srgbClr val="000000"/>
                </a:solidFill>
                <a:effectLst/>
              </a:rPr>
              <a:t> that we sought. This is sometimes known as a </a:t>
            </a:r>
            <a:r>
              <a:rPr lang="en-GB" i="1" dirty="0">
                <a:solidFill>
                  <a:srgbClr val="000000"/>
                </a:solidFill>
                <a:effectLst/>
              </a:rPr>
              <a:t>distributed big ball-of-mud</a:t>
            </a:r>
            <a:r>
              <a:rPr lang="en-GB" dirty="0">
                <a:solidFill>
                  <a:srgbClr val="000000"/>
                </a:solidFill>
                <a:effectLst/>
              </a:rPr>
              <a:t> because it suffers from all the problems of a </a:t>
            </a:r>
            <a:r>
              <a:rPr lang="en-GB" i="1" dirty="0">
                <a:solidFill>
                  <a:srgbClr val="000000"/>
                </a:solidFill>
                <a:effectLst/>
              </a:rPr>
              <a:t>ball-of-mud</a:t>
            </a:r>
            <a:r>
              <a:rPr lang="en-GB" dirty="0">
                <a:solidFill>
                  <a:srgbClr val="000000"/>
                </a:solidFill>
                <a:effectLst/>
              </a:rPr>
              <a:t>, but is worse because it carries the overhead of distribution.</a:t>
            </a:r>
            <a:endParaRPr lang="en-GB" dirty="0"/>
          </a:p>
          <a:p>
            <a:pPr>
              <a:buFont typeface="Arial" panose="020B0604020202020204" pitchFamily="34" charset="0"/>
              <a:buChar char="•"/>
            </a:pPr>
            <a:r>
              <a:rPr lang="en-GB" b="1" dirty="0">
                <a:solidFill>
                  <a:srgbClr val="000000"/>
                </a:solidFill>
                <a:effectLst/>
              </a:rPr>
              <a:t>Long Release Cycles</a:t>
            </a:r>
            <a:r>
              <a:rPr lang="en-GB" dirty="0">
                <a:solidFill>
                  <a:srgbClr val="000000"/>
                </a:solidFill>
                <a:effectLst/>
              </a:rPr>
              <a:t>: As described under </a:t>
            </a:r>
            <a:r>
              <a:rPr lang="en-GB" i="1" dirty="0">
                <a:solidFill>
                  <a:srgbClr val="000000"/>
                </a:solidFill>
                <a:effectLst/>
              </a:rPr>
              <a:t>low cohesion, high coupling</a:t>
            </a:r>
            <a:r>
              <a:rPr lang="en-GB" dirty="0">
                <a:solidFill>
                  <a:srgbClr val="000000"/>
                </a:solidFill>
                <a:effectLst/>
              </a:rPr>
              <a:t> (above), fine-grained services tends to mean that we must perform </a:t>
            </a:r>
            <a:r>
              <a:rPr lang="en-GB" i="1" dirty="0">
                <a:solidFill>
                  <a:srgbClr val="000000"/>
                </a:solidFill>
                <a:effectLst/>
              </a:rPr>
              <a:t>shotgun surgery</a:t>
            </a:r>
            <a:r>
              <a:rPr lang="en-GB" dirty="0">
                <a:solidFill>
                  <a:srgbClr val="000000"/>
                </a:solidFill>
                <a:effectLst/>
              </a:rPr>
              <a:t> when we make a change. We have to create a programme of work to co-ordinate delivery from multiple team’s backlogs. Co-ordinating multiple backlogs means a team may finish, and then wait for other teams to release and thus get feedback on their work. The resultant long feedback loop moves us away from agile delivery and contribute towards the likelihood of rework. The long release cycle also creates </a:t>
            </a:r>
            <a:r>
              <a:rPr lang="en-GB" i="1" dirty="0">
                <a:solidFill>
                  <a:srgbClr val="000000"/>
                </a:solidFill>
                <a:effectLst/>
              </a:rPr>
              <a:t>inventory waste</a:t>
            </a:r>
            <a:r>
              <a:rPr lang="en-GB" dirty="0">
                <a:solidFill>
                  <a:srgbClr val="000000"/>
                </a:solidFill>
                <a:effectLst/>
              </a:rPr>
              <a:t> as value from work done cannot be realized until all the work is complete.</a:t>
            </a:r>
            <a:endParaRPr lang="en-GB" dirty="0"/>
          </a:p>
          <a:p>
            <a:pPr>
              <a:buFont typeface="Arial" panose="020B0604020202020204" pitchFamily="34" charset="0"/>
              <a:buChar char="•"/>
            </a:pPr>
            <a:r>
              <a:rPr lang="en-GB" b="1" dirty="0">
                <a:solidFill>
                  <a:srgbClr val="000000"/>
                </a:solidFill>
                <a:effectLst/>
              </a:rPr>
              <a:t>Obstacle to Reasoning</a:t>
            </a:r>
            <a:r>
              <a:rPr lang="en-GB" dirty="0">
                <a:solidFill>
                  <a:srgbClr val="000000"/>
                </a:solidFill>
                <a:effectLst/>
              </a:rPr>
              <a:t>: It becomes hard to reason about the system. Good architectures make it possible for us to reason about the system. Can I easily reason about what components are involved in a user journey in the system? If I want to change functionality in the product, can I simply determine who owns that change? If I need to onboard new engineers, how easy is it for them to grasp how the services fit together? If our solution is too fine-grained the answer will be many owners, and our system becomes hard to reason about.</a:t>
            </a:r>
            <a:endParaRPr lang="en-GB" dirty="0"/>
          </a:p>
          <a:p>
            <a:endParaRPr lang="en-GB" dirty="0"/>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17</a:t>
            </a:fld>
            <a:endParaRPr lang="en-GB" noProof="0" dirty="0"/>
          </a:p>
        </p:txBody>
      </p:sp>
    </p:spTree>
    <p:extLst>
      <p:ext uri="{BB962C8B-B14F-4D97-AF65-F5344CB8AC3E}">
        <p14:creationId xmlns:p14="http://schemas.microsoft.com/office/powerpoint/2010/main" val="34062132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solidFill>
                  <a:srgbClr val="000000"/>
                </a:solidFill>
                <a:effectLst/>
              </a:rPr>
              <a:t>Remember that a service is just a software component that runs in its own process/address space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dirty="0">
              <a:solidFill>
                <a:srgbClr val="000000"/>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solidFill>
                  <a:srgbClr val="000000"/>
                </a:solidFill>
                <a:effectLst/>
              </a:rPr>
              <a:t>So the word service implies that a microservice is a software component that runs as a process. A SINGLE process.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dirty="0">
              <a:solidFill>
                <a:srgbClr val="000000"/>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solidFill>
                  <a:srgbClr val="000000"/>
                </a:solidFill>
                <a:effectLst/>
              </a:rPr>
              <a:t>This then tends to get interpreted to imply that a microservice is a physical boundary and implies a single process (address space) on bare metal/</a:t>
            </a:r>
            <a:r>
              <a:rPr lang="en-GB" b="1" dirty="0" err="1">
                <a:solidFill>
                  <a:srgbClr val="000000"/>
                </a:solidFill>
                <a:effectLst/>
              </a:rPr>
              <a:t>vm</a:t>
            </a:r>
            <a:r>
              <a:rPr lang="en-GB" b="1" dirty="0">
                <a:solidFill>
                  <a:srgbClr val="000000"/>
                </a:solidFill>
                <a:effectLst/>
              </a:rPr>
              <a:t> or run as a container in Docker or K8s or a lambda function (or Azure function etc.)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dirty="0">
              <a:solidFill>
                <a:srgbClr val="000000"/>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18</a:t>
            </a:fld>
            <a:endParaRPr lang="en-GB" noProof="0" dirty="0"/>
          </a:p>
        </p:txBody>
      </p:sp>
    </p:spTree>
    <p:extLst>
      <p:ext uri="{BB962C8B-B14F-4D97-AF65-F5344CB8AC3E}">
        <p14:creationId xmlns:p14="http://schemas.microsoft.com/office/powerpoint/2010/main" val="14876103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solidFill>
                  <a:srgbClr val="000000"/>
                </a:solidFill>
                <a:effectLst/>
              </a:rPr>
              <a:t>An obsession with service as a single process leads us to believe that if we change the process family that we use to provide some functionality we are changing the microservice boundaries.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solidFill>
                <a:srgbClr val="000000"/>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solidFill>
                  <a:srgbClr val="000000"/>
                </a:solidFill>
                <a:effectLst/>
              </a:rPr>
              <a:t>AWS Prime Video released a blog post where they described moving from two lambdas to a single EKS pod and called it a move from microservices to a monolith, because they had moved from a process family of two, to one.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solidFill>
                <a:srgbClr val="000000"/>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solidFill>
                  <a:srgbClr val="000000"/>
                </a:solidFill>
                <a:effectLst/>
              </a:rPr>
              <a:t>Changing your process model is not moving from microservices to a monolith</a:t>
            </a:r>
            <a:endParaRPr lang="en-GB" dirty="0"/>
          </a:p>
          <a:p>
            <a:endParaRPr lang="en-GB" dirty="0"/>
          </a:p>
          <a:p>
            <a:r>
              <a:rPr lang="en-GB" dirty="0"/>
              <a:t>Note that the original post is now not available from AWS but is archived: https://</a:t>
            </a:r>
            <a:r>
              <a:rPr lang="en-GB" dirty="0" err="1"/>
              <a:t>web.archive.org</a:t>
            </a:r>
            <a:r>
              <a:rPr lang="en-GB" dirty="0"/>
              <a:t>/web/20240121215100/https://</a:t>
            </a:r>
            <a:r>
              <a:rPr lang="en-GB" dirty="0" err="1"/>
              <a:t>www.primevideotech.com</a:t>
            </a:r>
            <a:r>
              <a:rPr lang="en-GB" dirty="0"/>
              <a:t>/video-streaming/scaling-up-the-prime-video-audio-video-monitoring-service-and-reducing-costs-by-90</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19</a:t>
            </a:fld>
            <a:endParaRPr lang="en-GB" noProof="0" dirty="0"/>
          </a:p>
        </p:txBody>
      </p:sp>
    </p:spTree>
    <p:extLst>
      <p:ext uri="{BB962C8B-B14F-4D97-AF65-F5344CB8AC3E}">
        <p14:creationId xmlns:p14="http://schemas.microsoft.com/office/powerpoint/2010/main" val="1858257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Partitioning is one of the fundamental architectural decisions – significant in terms of cost (hard to undo) and how we reason about our software (these are the boxes in the boxes and lines diagrams that we will scratch on the whiteboard). Team Topologies identifies “fracture planes” as the points at which we should make these partitions</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21</a:t>
            </a:fld>
            <a:endParaRPr lang="en-GB" noProof="0" dirty="0"/>
          </a:p>
        </p:txBody>
      </p:sp>
    </p:spTree>
    <p:extLst>
      <p:ext uri="{BB962C8B-B14F-4D97-AF65-F5344CB8AC3E}">
        <p14:creationId xmlns:p14="http://schemas.microsoft.com/office/powerpoint/2010/main" val="33811365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8D454BB1-5AB5-DF45-A819-95464E74CBE3}" type="slidenum">
              <a:rPr lang="en-US" smtClean="0"/>
              <a:t>2</a:t>
            </a:fld>
            <a:endParaRPr lang="en-US"/>
          </a:p>
        </p:txBody>
      </p:sp>
    </p:spTree>
    <p:extLst>
      <p:ext uri="{BB962C8B-B14F-4D97-AF65-F5344CB8AC3E}">
        <p14:creationId xmlns:p14="http://schemas.microsoft.com/office/powerpoint/2010/main" val="19849341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principles of structured design would seem to hold true even at the level of services – smaller microservices suffer less from internal complexity but the complexity of having many microservices grows. At some point we tip over from lower microservice size decreasing cost through reduction of complexity of the microservice to increasing cost through the ownership of many services.</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22</a:t>
            </a:fld>
            <a:endParaRPr lang="en-GB" noProof="0" dirty="0"/>
          </a:p>
        </p:txBody>
      </p:sp>
    </p:spTree>
    <p:extLst>
      <p:ext uri="{BB962C8B-B14F-4D97-AF65-F5344CB8AC3E}">
        <p14:creationId xmlns:p14="http://schemas.microsoft.com/office/powerpoint/2010/main" val="11053065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saw the intermodule effects</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23</a:t>
            </a:fld>
            <a:endParaRPr lang="en-GB" noProof="0" dirty="0"/>
          </a:p>
        </p:txBody>
      </p:sp>
    </p:spTree>
    <p:extLst>
      <p:ext uri="{BB962C8B-B14F-4D97-AF65-F5344CB8AC3E}">
        <p14:creationId xmlns:p14="http://schemas.microsoft.com/office/powerpoint/2010/main" val="13457177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F1597A-1AD5-8143-339F-9CE8904C5B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C92B72-1EB5-1C4A-3634-FA0A7B6E81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4D16D5-0013-756D-EF71-5A1FD6E93069}"/>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C21605F4-C8A4-1ACB-5348-92D0191D086E}"/>
              </a:ext>
            </a:extLst>
          </p:cNvPr>
          <p:cNvSpPr>
            <a:spLocks noGrp="1"/>
          </p:cNvSpPr>
          <p:nvPr>
            <p:ph type="sldNum" sz="quarter" idx="5"/>
          </p:nvPr>
        </p:nvSpPr>
        <p:spPr/>
        <p:txBody>
          <a:bodyPr/>
          <a:lstStyle/>
          <a:p>
            <a:pPr rtl="0"/>
            <a:fld id="{01F2A70B-78F2-4DCF-B53B-C990D2FAFB8A}" type="slidenum">
              <a:rPr lang="en-GB" noProof="0" smtClean="0"/>
              <a:t>24</a:t>
            </a:fld>
            <a:endParaRPr lang="en-GB" noProof="0" dirty="0"/>
          </a:p>
        </p:txBody>
      </p:sp>
    </p:spTree>
    <p:extLst>
      <p:ext uri="{BB962C8B-B14F-4D97-AF65-F5344CB8AC3E}">
        <p14:creationId xmlns:p14="http://schemas.microsoft.com/office/powerpoint/2010/main" val="7073553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FBD7B9-D772-0BC6-17AF-706E5E462A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B8E5851-4B7D-D33E-6FE8-DAC43BE3849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070700B-06D2-E8E9-8F7F-24415B419C29}"/>
              </a:ext>
            </a:extLst>
          </p:cNvPr>
          <p:cNvSpPr>
            <a:spLocks noGrp="1"/>
          </p:cNvSpPr>
          <p:nvPr>
            <p:ph type="body" idx="1"/>
          </p:nvPr>
        </p:nvSpPr>
        <p:spPr/>
        <p:txBody>
          <a:bodyPr/>
          <a:lstStyle/>
          <a:p>
            <a:r>
              <a:rPr lang="en-GB" dirty="0"/>
              <a:t>Brehm reactance theory: we dislike advice or help because it takes away our freedom to choose for ourselves</a:t>
            </a:r>
          </a:p>
        </p:txBody>
      </p:sp>
      <p:sp>
        <p:nvSpPr>
          <p:cNvPr id="4" name="Slide Number Placeholder 3">
            <a:extLst>
              <a:ext uri="{FF2B5EF4-FFF2-40B4-BE49-F238E27FC236}">
                <a16:creationId xmlns:a16="http://schemas.microsoft.com/office/drawing/2014/main" id="{8E24D99C-C5D9-BE05-E4DE-22D797AA691D}"/>
              </a:ext>
            </a:extLst>
          </p:cNvPr>
          <p:cNvSpPr>
            <a:spLocks noGrp="1"/>
          </p:cNvSpPr>
          <p:nvPr>
            <p:ph type="sldNum" sz="quarter" idx="10"/>
          </p:nvPr>
        </p:nvSpPr>
        <p:spPr/>
        <p:txBody>
          <a:bodyPr/>
          <a:lstStyle/>
          <a:p>
            <a:pPr rtl="0"/>
            <a:fld id="{01F2A70B-78F2-4DCF-B53B-C990D2FAFB8A}" type="slidenum">
              <a:rPr lang="en-GB" smtClean="0"/>
              <a:t>25</a:t>
            </a:fld>
            <a:endParaRPr lang="en-GB" dirty="0"/>
          </a:p>
        </p:txBody>
      </p:sp>
    </p:spTree>
    <p:extLst>
      <p:ext uri="{BB962C8B-B14F-4D97-AF65-F5344CB8AC3E}">
        <p14:creationId xmlns:p14="http://schemas.microsoft.com/office/powerpoint/2010/main" val="7906163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i="1" dirty="0"/>
              <a:t>Each view is described by a blueprint using its own particular notation. For each view also, the architects can pick a certain architectural style, hence allowing the coexistence of multiple styles in one system. </a:t>
            </a:r>
            <a:r>
              <a:rPr lang="en-GB" dirty="0"/>
              <a:t>Architectural Blueprints the 4 +1 View Model of Software, Philippe Kruchten</a:t>
            </a:r>
          </a:p>
          <a:p>
            <a:endParaRPr lang="en-GB" dirty="0"/>
          </a:p>
          <a:p>
            <a:r>
              <a:rPr lang="en-GB" dirty="0"/>
              <a:t>Scenarios: The requirements. Expressed as use cases, user stories etc.</a:t>
            </a:r>
          </a:p>
          <a:p>
            <a:r>
              <a:rPr lang="en-GB" dirty="0"/>
              <a:t>Logical View: The requirements expressed as a domain model. Classes and associations, composition, inheritance. On a more macro scale, sub-domains</a:t>
            </a:r>
          </a:p>
          <a:p>
            <a:r>
              <a:rPr lang="en-GB" dirty="0"/>
              <a:t>Development view: The fracture planes of the system, how we divide up into modules, components, services, bounded contexts. The realm of the context map</a:t>
            </a:r>
          </a:p>
          <a:p>
            <a:r>
              <a:rPr lang="en-GB" dirty="0"/>
              <a:t>Process: The threads of execution. Concurrency, processes, interoperability between those processes</a:t>
            </a:r>
          </a:p>
          <a:p>
            <a:r>
              <a:rPr lang="en-GB" dirty="0"/>
              <a:t>Physical: How we deploy those processes</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26</a:t>
            </a:fld>
            <a:endParaRPr lang="en-GB" noProof="0" dirty="0"/>
          </a:p>
        </p:txBody>
      </p:sp>
    </p:spTree>
    <p:extLst>
      <p:ext uri="{BB962C8B-B14F-4D97-AF65-F5344CB8AC3E}">
        <p14:creationId xmlns:p14="http://schemas.microsoft.com/office/powerpoint/2010/main" val="35256831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capture functional requirements through use cases, user story mapping or techniques like domain storytelling</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27</a:t>
            </a:fld>
            <a:endParaRPr lang="en-GB" noProof="0" dirty="0"/>
          </a:p>
        </p:txBody>
      </p:sp>
    </p:spTree>
    <p:extLst>
      <p:ext uri="{BB962C8B-B14F-4D97-AF65-F5344CB8AC3E}">
        <p14:creationId xmlns:p14="http://schemas.microsoft.com/office/powerpoint/2010/main" val="181988285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9F932D-824D-DD88-88E1-F8D7AF9C536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0E5424-F67C-D114-E599-7E197EE4751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7346813-EF0A-9E7C-777A-2769D860E589}"/>
              </a:ext>
            </a:extLst>
          </p:cNvPr>
          <p:cNvSpPr>
            <a:spLocks noGrp="1"/>
          </p:cNvSpPr>
          <p:nvPr>
            <p:ph type="body" idx="1"/>
          </p:nvPr>
        </p:nvSpPr>
        <p:spPr/>
        <p:txBody>
          <a:bodyPr/>
          <a:lstStyle/>
          <a:p>
            <a:r>
              <a:rPr lang="en-GB" dirty="0"/>
              <a:t>We scenarios for our quality attributes (modifiability, interoperability, availability, performance, security etc) for use with attribute based evaluation of our designs </a:t>
            </a:r>
          </a:p>
        </p:txBody>
      </p:sp>
      <p:sp>
        <p:nvSpPr>
          <p:cNvPr id="4" name="Slide Number Placeholder 3">
            <a:extLst>
              <a:ext uri="{FF2B5EF4-FFF2-40B4-BE49-F238E27FC236}">
                <a16:creationId xmlns:a16="http://schemas.microsoft.com/office/drawing/2014/main" id="{4049BF65-4BA5-4565-A23B-E7E4F667B232}"/>
              </a:ext>
            </a:extLst>
          </p:cNvPr>
          <p:cNvSpPr>
            <a:spLocks noGrp="1"/>
          </p:cNvSpPr>
          <p:nvPr>
            <p:ph type="sldNum" sz="quarter" idx="5"/>
          </p:nvPr>
        </p:nvSpPr>
        <p:spPr/>
        <p:txBody>
          <a:bodyPr/>
          <a:lstStyle/>
          <a:p>
            <a:pPr rtl="0"/>
            <a:fld id="{01F2A70B-78F2-4DCF-B53B-C990D2FAFB8A}" type="slidenum">
              <a:rPr lang="en-GB" noProof="0" smtClean="0"/>
              <a:t>28</a:t>
            </a:fld>
            <a:endParaRPr lang="en-GB" noProof="0" dirty="0"/>
          </a:p>
        </p:txBody>
      </p:sp>
    </p:spTree>
    <p:extLst>
      <p:ext uri="{BB962C8B-B14F-4D97-AF65-F5344CB8AC3E}">
        <p14:creationId xmlns:p14="http://schemas.microsoft.com/office/powerpoint/2010/main" val="98802032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74EB8A-F903-C985-1ABA-6B30BC08F5E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A1BDB0F-AED4-267F-548C-3DF1E4578E5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D2C367C-F755-550D-F843-270B17A8635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i="1" dirty="0"/>
              <a:t>Each view is described by a blueprint using its own particular notation. For each view also, the architects can pick a certain architectural style, hence allowing the coexistence of multiple styles in one system. </a:t>
            </a:r>
            <a:r>
              <a:rPr lang="en-GB" dirty="0"/>
              <a:t>Architectural Blueprints the 4 +1 View Model of Software, Philippe Kruchten</a:t>
            </a:r>
          </a:p>
          <a:p>
            <a:endParaRPr lang="en-GB" dirty="0"/>
          </a:p>
          <a:p>
            <a:r>
              <a:rPr lang="en-GB" dirty="0"/>
              <a:t>Scenarios: The requirements. Expressed as use cases, user stories etc.</a:t>
            </a:r>
          </a:p>
          <a:p>
            <a:r>
              <a:rPr lang="en-GB" dirty="0"/>
              <a:t>Logical View: The requirements expressed as a domain model. Classes and associations, composition, inheritance. On a more macro scale, sub-domains</a:t>
            </a:r>
          </a:p>
          <a:p>
            <a:r>
              <a:rPr lang="en-GB" dirty="0"/>
              <a:t>Development view: The fracture planes of the system, how we divide up into modules, components, services, bounded contexts. The realm of the context map</a:t>
            </a:r>
          </a:p>
          <a:p>
            <a:r>
              <a:rPr lang="en-GB" dirty="0"/>
              <a:t>Process: The threads of execution. Concurrency, processes, interoperability between those processes</a:t>
            </a:r>
          </a:p>
          <a:p>
            <a:r>
              <a:rPr lang="en-GB" dirty="0"/>
              <a:t>Physical: How we deploy those processes</a:t>
            </a:r>
          </a:p>
        </p:txBody>
      </p:sp>
      <p:sp>
        <p:nvSpPr>
          <p:cNvPr id="4" name="Slide Number Placeholder 3">
            <a:extLst>
              <a:ext uri="{FF2B5EF4-FFF2-40B4-BE49-F238E27FC236}">
                <a16:creationId xmlns:a16="http://schemas.microsoft.com/office/drawing/2014/main" id="{E6180EF0-ABE8-9376-678F-9694CA1D5CEC}"/>
              </a:ext>
            </a:extLst>
          </p:cNvPr>
          <p:cNvSpPr>
            <a:spLocks noGrp="1"/>
          </p:cNvSpPr>
          <p:nvPr>
            <p:ph type="sldNum" sz="quarter" idx="5"/>
          </p:nvPr>
        </p:nvSpPr>
        <p:spPr/>
        <p:txBody>
          <a:bodyPr/>
          <a:lstStyle/>
          <a:p>
            <a:pPr rtl="0"/>
            <a:fld id="{01F2A70B-78F2-4DCF-B53B-C990D2FAFB8A}" type="slidenum">
              <a:rPr lang="en-GB" noProof="0" smtClean="0"/>
              <a:t>29</a:t>
            </a:fld>
            <a:endParaRPr lang="en-GB" noProof="0" dirty="0"/>
          </a:p>
        </p:txBody>
      </p:sp>
    </p:spTree>
    <p:extLst>
      <p:ext uri="{BB962C8B-B14F-4D97-AF65-F5344CB8AC3E}">
        <p14:creationId xmlns:p14="http://schemas.microsoft.com/office/powerpoint/2010/main" val="35209007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 key activity when thinking about microservices is how we partition our domain into independently solvable problems or sub-domains. Team topologies call these seams fracture planes</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31</a:t>
            </a:fld>
            <a:endParaRPr lang="en-GB" noProof="0" dirty="0"/>
          </a:p>
        </p:txBody>
      </p:sp>
    </p:spTree>
    <p:extLst>
      <p:ext uri="{BB962C8B-B14F-4D97-AF65-F5344CB8AC3E}">
        <p14:creationId xmlns:p14="http://schemas.microsoft.com/office/powerpoint/2010/main" val="25320993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3AE4F5-56E1-6BCA-5117-E9D3539B04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FD58DA3-812D-7892-641F-A22DB09BB98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0D0424-0CB7-F405-E905-47675A954762}"/>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FC0F806B-18D8-4674-3F23-B9E5975C6005}"/>
              </a:ext>
            </a:extLst>
          </p:cNvPr>
          <p:cNvSpPr>
            <a:spLocks noGrp="1"/>
          </p:cNvSpPr>
          <p:nvPr>
            <p:ph type="sldNum" sz="quarter" idx="5"/>
          </p:nvPr>
        </p:nvSpPr>
        <p:spPr/>
        <p:txBody>
          <a:bodyPr/>
          <a:lstStyle/>
          <a:p>
            <a:pPr rtl="0"/>
            <a:fld id="{01F2A70B-78F2-4DCF-B53B-C990D2FAFB8A}" type="slidenum">
              <a:rPr lang="en-GB" noProof="0" smtClean="0"/>
              <a:t>32</a:t>
            </a:fld>
            <a:endParaRPr lang="en-GB" noProof="0" dirty="0"/>
          </a:p>
        </p:txBody>
      </p:sp>
    </p:spTree>
    <p:extLst>
      <p:ext uri="{BB962C8B-B14F-4D97-AF65-F5344CB8AC3E}">
        <p14:creationId xmlns:p14="http://schemas.microsoft.com/office/powerpoint/2010/main" val="27981910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01F2A70B-78F2-4DCF-B53B-C990D2FAFB8A}" type="slidenum">
              <a:rPr lang="en-GB" smtClean="0"/>
              <a:t>4</a:t>
            </a:fld>
            <a:endParaRPr lang="en-GB" dirty="0"/>
          </a:p>
        </p:txBody>
      </p:sp>
    </p:spTree>
    <p:extLst>
      <p:ext uri="{BB962C8B-B14F-4D97-AF65-F5344CB8AC3E}">
        <p14:creationId xmlns:p14="http://schemas.microsoft.com/office/powerpoint/2010/main" val="7131245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Actor produces result on their own: An actor completes several related activities independently, producing a meaningful outcome. Often, the actor then passes the result on to other actors. An example is “risk assessment,” as shown in Figure 10.4. </a:t>
            </a:r>
          </a:p>
          <a:p>
            <a:endParaRPr lang="en-GB" dirty="0"/>
          </a:p>
          <a:p>
            <a:r>
              <a:rPr lang="en-GB" dirty="0"/>
              <a:t>One-way information flow: A handover between actors—an actor A transfers a work object to actor B, and there is no information flowing back to actor A (neither directly nor indirectly). This means that A is not involved in whatever B does with the transferred work object. </a:t>
            </a:r>
          </a:p>
          <a:p>
            <a:endParaRPr lang="en-GB" dirty="0"/>
          </a:p>
          <a:p>
            <a:r>
              <a:rPr lang="en-GB" dirty="0"/>
              <a:t>Different triggers: Customer service agent Charley has told us that the customer’s inquiry triggers the offering—an example of a request-based trigger. Once the car has been handed over, the customer must pay the monthly </a:t>
            </a:r>
            <a:r>
              <a:rPr lang="en-GB" dirty="0" err="1"/>
              <a:t>installment</a:t>
            </a:r>
            <a:r>
              <a:rPr lang="en-GB" dirty="0"/>
              <a:t>—an example of a time-based trigger </a:t>
            </a:r>
          </a:p>
          <a:p>
            <a:endParaRPr lang="en-GB" dirty="0"/>
          </a:p>
          <a:p>
            <a:r>
              <a:rPr lang="en-GB" dirty="0"/>
              <a:t>Activities supporting something that is not in the picture: In another domain story, Raymond tells us that creating a “risk report” is one of the risk managers’ activities. However, this risk report is not used by other actors in the story. Since the report was created for a reason, it will probably be used in another subdomain that is not relevant for this domain story. </a:t>
            </a:r>
          </a:p>
          <a:p>
            <a:endParaRPr lang="en-GB" dirty="0"/>
          </a:p>
          <a:p>
            <a:r>
              <a:rPr lang="en-GB" dirty="0"/>
              <a:t>Differences in language: The same work object is given different names by different actors. Or the same name is used with a (slightly) different meaning. (The second case is much harder to spot.) </a:t>
            </a:r>
          </a:p>
          <a:p>
            <a:endParaRPr lang="en-GB" dirty="0"/>
          </a:p>
          <a:p>
            <a:r>
              <a:rPr lang="en-GB" dirty="0"/>
              <a:t>Different use of the same thing: The same work object is used for significantly different tasks. For example, at Alphorn, the contract is “signed” by the customer and “voted” by risk managers. Signing is a legal act that creates a relationship. Voting takes place in a financial context—it is done to mitigate the financial risk for Alphorn.</a:t>
            </a:r>
          </a:p>
          <a:p>
            <a:endParaRPr lang="en-GB" dirty="0"/>
          </a:p>
          <a:p>
            <a:r>
              <a:rPr lang="en-GB" dirty="0"/>
              <a:t>Hofer, Stefan; Schwentner, Henning. Domain Storytelling (Addison-Wesley Signature Series (Vernon)) (p. 138). Pearson Education. Kindle Edition. </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33</a:t>
            </a:fld>
            <a:endParaRPr lang="en-GB" noProof="0" dirty="0"/>
          </a:p>
        </p:txBody>
      </p:sp>
    </p:spTree>
    <p:extLst>
      <p:ext uri="{BB962C8B-B14F-4D97-AF65-F5344CB8AC3E}">
        <p14:creationId xmlns:p14="http://schemas.microsoft.com/office/powerpoint/2010/main" val="409819567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These are independently solvable parts of our domain. They do not all have the same number of work item interactions, suggesting some are more complex than others, and will thus be of different sizes. The interaction between the ticket system and the reservation system is interesting: there will be a transaction in which we reserve a ticket ahead of assigning it. Doing this in a separate process from the ticket system means we will need to use inter-process communication during that reservation, this will add complexity.</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34</a:t>
            </a:fld>
            <a:endParaRPr lang="en-GB" noProof="0" dirty="0"/>
          </a:p>
        </p:txBody>
      </p:sp>
    </p:spTree>
    <p:extLst>
      <p:ext uri="{BB962C8B-B14F-4D97-AF65-F5344CB8AC3E}">
        <p14:creationId xmlns:p14="http://schemas.microsoft.com/office/powerpoint/2010/main" val="97112311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97AB20-6FC1-7AA6-1B56-EAF03AEFD6A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E6D6D4-4733-F218-C202-F0FCE01CB3C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9ED7996-DA89-C02D-9141-CA18BEDCFCF9}"/>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0A5C59AF-356B-BF1E-C222-F739544FB2A0}"/>
              </a:ext>
            </a:extLst>
          </p:cNvPr>
          <p:cNvSpPr>
            <a:spLocks noGrp="1"/>
          </p:cNvSpPr>
          <p:nvPr>
            <p:ph type="sldNum" sz="quarter" idx="5"/>
          </p:nvPr>
        </p:nvSpPr>
        <p:spPr/>
        <p:txBody>
          <a:bodyPr/>
          <a:lstStyle/>
          <a:p>
            <a:pPr rtl="0"/>
            <a:fld id="{01F2A70B-78F2-4DCF-B53B-C990D2FAFB8A}" type="slidenum">
              <a:rPr lang="en-GB" noProof="0" smtClean="0"/>
              <a:t>36</a:t>
            </a:fld>
            <a:endParaRPr lang="en-GB" noProof="0" dirty="0"/>
          </a:p>
        </p:txBody>
      </p:sp>
    </p:spTree>
    <p:extLst>
      <p:ext uri="{BB962C8B-B14F-4D97-AF65-F5344CB8AC3E}">
        <p14:creationId xmlns:p14="http://schemas.microsoft.com/office/powerpoint/2010/main" val="27247544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556FE1-10E0-7E97-E460-299CE99BD89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13F237-90EB-60C6-5DAB-ADB1D84FA12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FA75D81-54C5-C0B7-B5FB-7D032C30705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i="1" dirty="0"/>
              <a:t>Each view is described by a blueprint using its own particular notation. For each view also, the architects can pick a certain architectural style, hence allowing the coexistence of multiple styles in one system. </a:t>
            </a:r>
            <a:r>
              <a:rPr lang="en-GB" dirty="0"/>
              <a:t>Architectural Blueprints the 4 +1 View Model of Software, Philippe Kruchten</a:t>
            </a:r>
          </a:p>
          <a:p>
            <a:endParaRPr lang="en-GB" dirty="0"/>
          </a:p>
          <a:p>
            <a:r>
              <a:rPr lang="en-GB" dirty="0"/>
              <a:t>Scenarios: The requirements. Expressed as use cases, user stories etc.</a:t>
            </a:r>
          </a:p>
          <a:p>
            <a:r>
              <a:rPr lang="en-GB" dirty="0"/>
              <a:t>Logical View: The requirements expressed as a domain model. Classes and associations, composition, inheritance. On a more macro scale, sub-domains</a:t>
            </a:r>
          </a:p>
          <a:p>
            <a:r>
              <a:rPr lang="en-GB" dirty="0"/>
              <a:t>Development view: The fracture planes of the system, how we divide up into modules, components, services, bounded contexts. The realm of the context map</a:t>
            </a:r>
          </a:p>
          <a:p>
            <a:r>
              <a:rPr lang="en-GB" dirty="0"/>
              <a:t>Process: The threads of execution. Concurrency, processes, interoperability between those processes</a:t>
            </a:r>
          </a:p>
          <a:p>
            <a:r>
              <a:rPr lang="en-GB" dirty="0"/>
              <a:t>Physical: How we deploy those processes</a:t>
            </a:r>
          </a:p>
        </p:txBody>
      </p:sp>
      <p:sp>
        <p:nvSpPr>
          <p:cNvPr id="4" name="Slide Number Placeholder 3">
            <a:extLst>
              <a:ext uri="{FF2B5EF4-FFF2-40B4-BE49-F238E27FC236}">
                <a16:creationId xmlns:a16="http://schemas.microsoft.com/office/drawing/2014/main" id="{A6A15249-474A-F21A-769E-341B6B35B026}"/>
              </a:ext>
            </a:extLst>
          </p:cNvPr>
          <p:cNvSpPr>
            <a:spLocks noGrp="1"/>
          </p:cNvSpPr>
          <p:nvPr>
            <p:ph type="sldNum" sz="quarter" idx="5"/>
          </p:nvPr>
        </p:nvSpPr>
        <p:spPr/>
        <p:txBody>
          <a:bodyPr/>
          <a:lstStyle/>
          <a:p>
            <a:pPr rtl="0"/>
            <a:fld id="{01F2A70B-78F2-4DCF-B53B-C990D2FAFB8A}" type="slidenum">
              <a:rPr lang="en-GB" noProof="0" smtClean="0"/>
              <a:t>37</a:t>
            </a:fld>
            <a:endParaRPr lang="en-GB" noProof="0" dirty="0"/>
          </a:p>
        </p:txBody>
      </p:sp>
    </p:spTree>
    <p:extLst>
      <p:ext uri="{BB962C8B-B14F-4D97-AF65-F5344CB8AC3E}">
        <p14:creationId xmlns:p14="http://schemas.microsoft.com/office/powerpoint/2010/main" val="401845308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i="0" dirty="0"/>
          </a:p>
          <a:p>
            <a:r>
              <a:rPr lang="en-GB" i="0" dirty="0"/>
              <a:t>Becoming obsessed with the size/cognitive load of a microservice may lead to us choosing to map a bounded context to an activity or task within the bounded context that does not represent a separately solvable problem within the domain. This will cause particular pain if we do it across a distribution boundary where we have consciously made the integration cost higher in order to enforce the module boundary. </a:t>
            </a:r>
          </a:p>
          <a:p>
            <a:endParaRPr lang="en-GB" i="0" dirty="0"/>
          </a:p>
          <a:p>
            <a:r>
              <a:rPr lang="en-GB" i="0" dirty="0"/>
              <a:t>Some problems are bigger than one team and hard to fit in our head, but can’t be easily teased apart without adding greater complexity through </a:t>
            </a:r>
            <a:r>
              <a:rPr lang="en-GB" i="0" dirty="0" err="1"/>
              <a:t>intermodule</a:t>
            </a:r>
            <a:r>
              <a:rPr lang="en-GB" i="0" dirty="0"/>
              <a:t> dependencies that themselves would make the parts too complex to understand because of the added costs now of distribution  of the problem anyway.</a:t>
            </a:r>
          </a:p>
          <a:p>
            <a:endParaRPr lang="en-GB" i="0" dirty="0"/>
          </a:p>
          <a:p>
            <a:r>
              <a:rPr lang="en-GB" i="0" dirty="0"/>
              <a:t>In process modules are a softer boundary, and can help here, though you may get a ball of mud if the problem keeps wanting to break the modules apart. This is why we suggest strategies like microkernel here.</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39</a:t>
            </a:fld>
            <a:endParaRPr lang="en-GB" noProof="0" dirty="0"/>
          </a:p>
        </p:txBody>
      </p:sp>
    </p:spTree>
    <p:extLst>
      <p:ext uri="{BB962C8B-B14F-4D97-AF65-F5344CB8AC3E}">
        <p14:creationId xmlns:p14="http://schemas.microsoft.com/office/powerpoint/2010/main" val="35828559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D5C5AF-DD1D-C9CC-639B-BBDBAD2F949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BEF77D-63B4-484F-A755-ED429F25D3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75080E3-965A-56B3-5518-B271A9F42639}"/>
              </a:ext>
            </a:extLst>
          </p:cNvPr>
          <p:cNvSpPr>
            <a:spLocks noGrp="1"/>
          </p:cNvSpPr>
          <p:nvPr>
            <p:ph type="body" idx="1"/>
          </p:nvPr>
        </p:nvSpPr>
        <p:spPr/>
        <p:txBody>
          <a:bodyPr/>
          <a:lstStyle/>
          <a:p>
            <a:r>
              <a:rPr lang="en-GB" dirty="0"/>
              <a:t>The principles of structured design would seem to hold true even at the level of services – smaller microservices suffer less from internal complexity but the complexity of having many microservices grows. At some point we tip over from lower microservice size decreasing cost through reduction of complexity of the microservice to increasing cost through the ownership of many services.</a:t>
            </a:r>
          </a:p>
        </p:txBody>
      </p:sp>
      <p:sp>
        <p:nvSpPr>
          <p:cNvPr id="4" name="Slide Number Placeholder 3">
            <a:extLst>
              <a:ext uri="{FF2B5EF4-FFF2-40B4-BE49-F238E27FC236}">
                <a16:creationId xmlns:a16="http://schemas.microsoft.com/office/drawing/2014/main" id="{4FA4D74A-E072-6A5D-8C9D-B5B056979B0C}"/>
              </a:ext>
            </a:extLst>
          </p:cNvPr>
          <p:cNvSpPr>
            <a:spLocks noGrp="1"/>
          </p:cNvSpPr>
          <p:nvPr>
            <p:ph type="sldNum" sz="quarter" idx="5"/>
          </p:nvPr>
        </p:nvSpPr>
        <p:spPr/>
        <p:txBody>
          <a:bodyPr/>
          <a:lstStyle/>
          <a:p>
            <a:pPr rtl="0"/>
            <a:fld id="{01F2A70B-78F2-4DCF-B53B-C990D2FAFB8A}" type="slidenum">
              <a:rPr lang="en-GB" noProof="0" smtClean="0"/>
              <a:t>40</a:t>
            </a:fld>
            <a:endParaRPr lang="en-GB" noProof="0" dirty="0"/>
          </a:p>
        </p:txBody>
      </p:sp>
    </p:spTree>
    <p:extLst>
      <p:ext uri="{BB962C8B-B14F-4D97-AF65-F5344CB8AC3E}">
        <p14:creationId xmlns:p14="http://schemas.microsoft.com/office/powerpoint/2010/main" val="211588458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Service scope and function Is the service doing too many unrelated things?</a:t>
            </a:r>
          </a:p>
          <a:p>
            <a:r>
              <a:rPr lang="en-GB" dirty="0"/>
              <a:t> Code volatility Are changes isolated to only one part of the service? </a:t>
            </a:r>
          </a:p>
          <a:p>
            <a:r>
              <a:rPr lang="en-GB" dirty="0"/>
              <a:t>Scalability and throughput Do parts of the service need to scale differently? [NOT HERE: Process]:</a:t>
            </a:r>
          </a:p>
          <a:p>
            <a:r>
              <a:rPr lang="en-GB" dirty="0"/>
              <a:t>Fault tolerance Are there errors that cause critical functions to fail within the service? [NOT HERE: Process]: Security Do some parts of the service need higher security levels than others? [NOT HERE: Process]: </a:t>
            </a:r>
          </a:p>
          <a:p>
            <a:r>
              <a:rPr lang="en-GB" dirty="0"/>
              <a:t>Extensibility Is the service always expanding to add new contexts?</a:t>
            </a:r>
          </a:p>
          <a:p>
            <a:endParaRPr lang="en-GB" dirty="0"/>
          </a:p>
          <a:p>
            <a:r>
              <a:rPr lang="en-GB" dirty="0"/>
              <a:t>Granularity Integrators : </a:t>
            </a:r>
          </a:p>
          <a:p>
            <a:r>
              <a:rPr lang="en-GB" dirty="0"/>
              <a:t>Database transactions Is an ACID transaction required between separate services?</a:t>
            </a:r>
          </a:p>
          <a:p>
            <a:r>
              <a:rPr lang="en-GB" dirty="0"/>
              <a:t> Workflow and choreography Do services need to talk to one another? </a:t>
            </a:r>
          </a:p>
          <a:p>
            <a:r>
              <a:rPr lang="en-GB" dirty="0"/>
              <a:t>Shared code Do services need to share code among one another? </a:t>
            </a:r>
          </a:p>
          <a:p>
            <a:r>
              <a:rPr lang="en-GB" dirty="0"/>
              <a:t>Database relationships Although a service can be broken apart, can the data it uses be broken apart as well?</a:t>
            </a:r>
          </a:p>
          <a:p>
            <a:endParaRPr lang="en-GB" dirty="0"/>
          </a:p>
          <a:p>
            <a:r>
              <a:rPr lang="en-GB" dirty="0"/>
              <a:t>Ford, Neal; Richards, Mark; </a:t>
            </a:r>
            <a:r>
              <a:rPr lang="en-GB" dirty="0" err="1"/>
              <a:t>Sadalage</a:t>
            </a:r>
            <a:r>
              <a:rPr lang="en-GB" dirty="0"/>
              <a:t>, Pramod; </a:t>
            </a:r>
            <a:r>
              <a:rPr lang="en-GB" dirty="0" err="1"/>
              <a:t>Dehghani</a:t>
            </a:r>
            <a:r>
              <a:rPr lang="en-GB" dirty="0"/>
              <a:t>, </a:t>
            </a:r>
            <a:r>
              <a:rPr lang="en-GB" dirty="0" err="1"/>
              <a:t>Zhamak</a:t>
            </a:r>
            <a:r>
              <a:rPr lang="en-GB" dirty="0"/>
              <a:t>. Software Architecture: The Hard Parts (pp. 321-322). O'Reilly Media. Kindle Edition. </a:t>
            </a:r>
          </a:p>
          <a:p>
            <a:endParaRPr lang="en-GB" dirty="0"/>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41</a:t>
            </a:fld>
            <a:endParaRPr lang="en-GB" noProof="0" dirty="0"/>
          </a:p>
        </p:txBody>
      </p:sp>
    </p:spTree>
    <p:extLst>
      <p:ext uri="{BB962C8B-B14F-4D97-AF65-F5344CB8AC3E}">
        <p14:creationId xmlns:p14="http://schemas.microsoft.com/office/powerpoint/2010/main" val="65135112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 bounded context is really: people, process and technology sharing a ubiquitous language; it is a strong definition of a business capability. A bounded context exists in the development view, not the logical view. It is not a slice of our domain model, it is how we action building a slice of our domain model.</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42</a:t>
            </a:fld>
            <a:endParaRPr lang="en-GB" noProof="0" dirty="0"/>
          </a:p>
        </p:txBody>
      </p:sp>
    </p:spTree>
    <p:extLst>
      <p:ext uri="{BB962C8B-B14F-4D97-AF65-F5344CB8AC3E}">
        <p14:creationId xmlns:p14="http://schemas.microsoft.com/office/powerpoint/2010/main" val="52493131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45</a:t>
            </a:fld>
            <a:endParaRPr lang="en-GB" noProof="0" dirty="0"/>
          </a:p>
        </p:txBody>
      </p:sp>
    </p:spTree>
    <p:extLst>
      <p:ext uri="{BB962C8B-B14F-4D97-AF65-F5344CB8AC3E}">
        <p14:creationId xmlns:p14="http://schemas.microsoft.com/office/powerpoint/2010/main" val="155409106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46</a:t>
            </a:fld>
            <a:endParaRPr lang="en-GB" noProof="0" dirty="0"/>
          </a:p>
        </p:txBody>
      </p:sp>
    </p:spTree>
    <p:extLst>
      <p:ext uri="{BB962C8B-B14F-4D97-AF65-F5344CB8AC3E}">
        <p14:creationId xmlns:p14="http://schemas.microsoft.com/office/powerpoint/2010/main" val="35484277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957556-2F80-036E-0EAC-00790EBB927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1B0142-2A36-18E1-A21E-6A7182DB07A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4E4E86-E636-C06A-5775-C450CDC92E0C}"/>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69E13EF9-16E5-1EB4-94A4-CA9F6F069EB0}"/>
              </a:ext>
            </a:extLst>
          </p:cNvPr>
          <p:cNvSpPr>
            <a:spLocks noGrp="1"/>
          </p:cNvSpPr>
          <p:nvPr>
            <p:ph type="sldNum" sz="quarter" idx="10"/>
          </p:nvPr>
        </p:nvSpPr>
        <p:spPr/>
        <p:txBody>
          <a:bodyPr/>
          <a:lstStyle/>
          <a:p>
            <a:pPr rtl="0"/>
            <a:fld id="{01F2A70B-78F2-4DCF-B53B-C990D2FAFB8A}" type="slidenum">
              <a:rPr lang="en-GB" smtClean="0"/>
              <a:t>5</a:t>
            </a:fld>
            <a:endParaRPr lang="en-GB" dirty="0"/>
          </a:p>
        </p:txBody>
      </p:sp>
    </p:spTree>
    <p:extLst>
      <p:ext uri="{BB962C8B-B14F-4D97-AF65-F5344CB8AC3E}">
        <p14:creationId xmlns:p14="http://schemas.microsoft.com/office/powerpoint/2010/main" val="103024253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47</a:t>
            </a:fld>
            <a:endParaRPr lang="en-GB" noProof="0" dirty="0"/>
          </a:p>
        </p:txBody>
      </p:sp>
    </p:spTree>
    <p:extLst>
      <p:ext uri="{BB962C8B-B14F-4D97-AF65-F5344CB8AC3E}">
        <p14:creationId xmlns:p14="http://schemas.microsoft.com/office/powerpoint/2010/main" val="187900867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dirty="0">
                <a:solidFill>
                  <a:srgbClr val="92D050"/>
                </a:solidFill>
                <a:latin typeface="Chalkboard" panose="03050602040202020205" pitchFamily="66" charset="77"/>
              </a:rPr>
              <a:t>Remember the logical model is changing as the business changes, which means the two will become out of alignment!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dirty="0">
                <a:solidFill>
                  <a:srgbClr val="478ABF"/>
                </a:solidFill>
                <a:latin typeface="Chalkboard" panose="03050602040202020205" pitchFamily="66" charset="77"/>
              </a:rPr>
              <a:t>- We are unlikely to get our logical model right first time anyway.</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dirty="0">
                <a:solidFill>
                  <a:srgbClr val="FFC000"/>
                </a:solidFill>
                <a:latin typeface="Chalkboard" panose="03050602040202020205" pitchFamily="66" charset="77"/>
              </a:rPr>
              <a:t>- We are also unlikely to get our mapping of domains to context right first time either.</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dirty="0">
              <a:solidFill>
                <a:srgbClr val="FFC000"/>
              </a:solidFill>
              <a:latin typeface="Chalkboard" panose="03050602040202020205" pitchFamily="66" charset="77"/>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dirty="0">
              <a:solidFill>
                <a:srgbClr val="478ABF"/>
              </a:solidFill>
              <a:latin typeface="Chalkboard" panose="03050602040202020205" pitchFamily="66" charset="77"/>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dirty="0">
              <a:solidFill>
                <a:srgbClr val="92D050"/>
              </a:solidFill>
              <a:latin typeface="Chalkboard" panose="03050602040202020205" pitchFamily="66" charset="77"/>
            </a:endParaRPr>
          </a:p>
          <a:p>
            <a:endParaRPr lang="en-GB" dirty="0"/>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48</a:t>
            </a:fld>
            <a:endParaRPr lang="en-GB" noProof="0" dirty="0"/>
          </a:p>
        </p:txBody>
      </p:sp>
    </p:spTree>
    <p:extLst>
      <p:ext uri="{BB962C8B-B14F-4D97-AF65-F5344CB8AC3E}">
        <p14:creationId xmlns:p14="http://schemas.microsoft.com/office/powerpoint/2010/main" val="391323638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rgbClr val="92D050"/>
                </a:solidFill>
                <a:latin typeface="Chalkboard" panose="03050602040202020205" pitchFamily="66" charset="77"/>
              </a:rPr>
              <a:t>(Distributed) Big Ball of Mud is what happens when you don’t adapt your development model (bounded contexts) as your logical model (domain) changes.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rgbClr val="478ABF"/>
                </a:solidFill>
                <a:latin typeface="Chalkboard" panose="03050602040202020205" pitchFamily="66" charset="77"/>
              </a:rPr>
              <a:t>Service granularity (too small or too big) impacts our ability to replace/refactor our microservices away from a ball of mud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rgbClr val="92D050"/>
              </a:solidFill>
              <a:latin typeface="Chalkboard" panose="03050602040202020205" pitchFamily="66" charset="77"/>
            </a:endParaRPr>
          </a:p>
          <a:p>
            <a:endParaRPr lang="en-GB" sz="1200" dirty="0">
              <a:latin typeface="Chalkboard" panose="03050602040202020205" pitchFamily="66" charset="77"/>
            </a:endParaRP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49</a:t>
            </a:fld>
            <a:endParaRPr lang="en-GB" noProof="0" dirty="0"/>
          </a:p>
        </p:txBody>
      </p:sp>
    </p:spTree>
    <p:extLst>
      <p:ext uri="{BB962C8B-B14F-4D97-AF65-F5344CB8AC3E}">
        <p14:creationId xmlns:p14="http://schemas.microsoft.com/office/powerpoint/2010/main" val="363763006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10BAD3-17CC-6660-AD37-0986549463D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1661B15-1F6E-E5BC-54CF-451C1C538FB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A2FEDBD-B071-F553-E2B0-40630777B095}"/>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A9FD9C03-79BD-5D72-39DB-57AAC11E6D61}"/>
              </a:ext>
            </a:extLst>
          </p:cNvPr>
          <p:cNvSpPr>
            <a:spLocks noGrp="1"/>
          </p:cNvSpPr>
          <p:nvPr>
            <p:ph type="sldNum" sz="quarter" idx="5"/>
          </p:nvPr>
        </p:nvSpPr>
        <p:spPr/>
        <p:txBody>
          <a:bodyPr/>
          <a:lstStyle/>
          <a:p>
            <a:pPr rtl="0"/>
            <a:fld id="{01F2A70B-78F2-4DCF-B53B-C990D2FAFB8A}" type="slidenum">
              <a:rPr lang="en-GB" noProof="0" smtClean="0"/>
              <a:t>50</a:t>
            </a:fld>
            <a:endParaRPr lang="en-GB" noProof="0" dirty="0"/>
          </a:p>
        </p:txBody>
      </p:sp>
    </p:spTree>
    <p:extLst>
      <p:ext uri="{BB962C8B-B14F-4D97-AF65-F5344CB8AC3E}">
        <p14:creationId xmlns:p14="http://schemas.microsoft.com/office/powerpoint/2010/main" val="154070628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0C5212-8CC9-1494-9E0C-E453C380330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766392-4FFD-1A2F-8C51-3D7FA534C9C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90D9E48-5311-F790-DDFC-C14D99D89D9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i="1" dirty="0"/>
              <a:t>Each view is described by a blueprint using its own particular notation. For each view also, the architects can pick a certain architectural style, hence allowing the coexistence of multiple styles in one system. </a:t>
            </a:r>
            <a:r>
              <a:rPr lang="en-GB" dirty="0"/>
              <a:t>Architectural Blueprints the 4 +1 View Model of Software, Philippe Kruchten</a:t>
            </a:r>
          </a:p>
          <a:p>
            <a:endParaRPr lang="en-GB" dirty="0"/>
          </a:p>
          <a:p>
            <a:r>
              <a:rPr lang="en-GB" dirty="0"/>
              <a:t>Scenarios: The requirements. Expressed as use cases, user stories etc.</a:t>
            </a:r>
          </a:p>
          <a:p>
            <a:r>
              <a:rPr lang="en-GB" dirty="0"/>
              <a:t>Logical View: The requirements expressed as a domain model. Classes and associations, composition, inheritance. On a more macro scale, sub-domains</a:t>
            </a:r>
          </a:p>
          <a:p>
            <a:r>
              <a:rPr lang="en-GB" dirty="0"/>
              <a:t>Development view: The fracture planes of the system, how we divide up into modules, components, services, bounded contexts. The realm of the context map</a:t>
            </a:r>
          </a:p>
          <a:p>
            <a:r>
              <a:rPr lang="en-GB" dirty="0"/>
              <a:t>Process: The threads of execution. Concurrency, processes, interoperability between those processes</a:t>
            </a:r>
          </a:p>
          <a:p>
            <a:r>
              <a:rPr lang="en-GB" dirty="0"/>
              <a:t>Physical: How we deploy those processes</a:t>
            </a:r>
          </a:p>
        </p:txBody>
      </p:sp>
      <p:sp>
        <p:nvSpPr>
          <p:cNvPr id="4" name="Slide Number Placeholder 3">
            <a:extLst>
              <a:ext uri="{FF2B5EF4-FFF2-40B4-BE49-F238E27FC236}">
                <a16:creationId xmlns:a16="http://schemas.microsoft.com/office/drawing/2014/main" id="{6C8B95DF-7B29-35D1-9A82-235870F2541E}"/>
              </a:ext>
            </a:extLst>
          </p:cNvPr>
          <p:cNvSpPr>
            <a:spLocks noGrp="1"/>
          </p:cNvSpPr>
          <p:nvPr>
            <p:ph type="sldNum" sz="quarter" idx="5"/>
          </p:nvPr>
        </p:nvSpPr>
        <p:spPr/>
        <p:txBody>
          <a:bodyPr/>
          <a:lstStyle/>
          <a:p>
            <a:pPr rtl="0"/>
            <a:fld id="{01F2A70B-78F2-4DCF-B53B-C990D2FAFB8A}" type="slidenum">
              <a:rPr lang="en-GB" noProof="0" smtClean="0"/>
              <a:t>51</a:t>
            </a:fld>
            <a:endParaRPr lang="en-GB" noProof="0" dirty="0"/>
          </a:p>
        </p:txBody>
      </p:sp>
    </p:spTree>
    <p:extLst>
      <p:ext uri="{BB962C8B-B14F-4D97-AF65-F5344CB8AC3E}">
        <p14:creationId xmlns:p14="http://schemas.microsoft.com/office/powerpoint/2010/main" val="174871826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53</a:t>
            </a:fld>
            <a:endParaRPr lang="en-GB" noProof="0" dirty="0"/>
          </a:p>
        </p:txBody>
      </p:sp>
    </p:spTree>
    <p:extLst>
      <p:ext uri="{BB962C8B-B14F-4D97-AF65-F5344CB8AC3E}">
        <p14:creationId xmlns:p14="http://schemas.microsoft.com/office/powerpoint/2010/main" val="374518897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5103DC-1D14-F75C-5D0F-031767EA01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E129B76-3457-305C-B19D-CEB5D241F79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6F8C1BF-BABB-7BA5-84B7-D7E8D327401B}"/>
              </a:ext>
            </a:extLst>
          </p:cNvPr>
          <p:cNvSpPr>
            <a:spLocks noGrp="1"/>
          </p:cNvSpPr>
          <p:nvPr>
            <p:ph type="body" idx="1"/>
          </p:nvPr>
        </p:nvSpPr>
        <p:spPr/>
        <p:txBody>
          <a:bodyPr/>
          <a:lstStyle/>
          <a:p>
            <a:r>
              <a:rPr lang="en-GB" dirty="0"/>
              <a:t>Service scope and function Is the service doing too many unrelated things?</a:t>
            </a:r>
          </a:p>
          <a:p>
            <a:r>
              <a:rPr lang="en-GB" dirty="0"/>
              <a:t> Code volatility Are changes isolated to only one part of the service? </a:t>
            </a:r>
          </a:p>
          <a:p>
            <a:r>
              <a:rPr lang="en-GB" dirty="0"/>
              <a:t>Scalability and throughput Do parts of the service need to scale differently? [NOT HERE: Process]:</a:t>
            </a:r>
          </a:p>
          <a:p>
            <a:r>
              <a:rPr lang="en-GB" dirty="0"/>
              <a:t>Fault tolerance Are there errors that cause critical functions to fail within the service? [NOT HERE: Process]: Security Do some parts of the service need higher security levels than others? [NOT HERE: Process]: </a:t>
            </a:r>
          </a:p>
          <a:p>
            <a:r>
              <a:rPr lang="en-GB" dirty="0"/>
              <a:t>Extensibility Is the service always expanding to add new contexts?</a:t>
            </a:r>
          </a:p>
          <a:p>
            <a:endParaRPr lang="en-GB" dirty="0"/>
          </a:p>
          <a:p>
            <a:r>
              <a:rPr lang="en-GB" dirty="0"/>
              <a:t>Granularity Integrators : </a:t>
            </a:r>
          </a:p>
          <a:p>
            <a:r>
              <a:rPr lang="en-GB" dirty="0"/>
              <a:t>Database transactions Is an ACID transaction required between separate services?</a:t>
            </a:r>
          </a:p>
          <a:p>
            <a:r>
              <a:rPr lang="en-GB" dirty="0"/>
              <a:t> Workflow and choreography Do services need to talk to one another? </a:t>
            </a:r>
          </a:p>
          <a:p>
            <a:r>
              <a:rPr lang="en-GB" dirty="0"/>
              <a:t>Shared code Do services need to share code among one another? </a:t>
            </a:r>
          </a:p>
          <a:p>
            <a:r>
              <a:rPr lang="en-GB" dirty="0"/>
              <a:t>Database relationships Although a service can be broken apart, can the data it uses be broken apart as well?</a:t>
            </a:r>
          </a:p>
          <a:p>
            <a:endParaRPr lang="en-GB" dirty="0"/>
          </a:p>
          <a:p>
            <a:r>
              <a:rPr lang="en-GB" dirty="0"/>
              <a:t>Ford, Neal; Richards, Mark; </a:t>
            </a:r>
            <a:r>
              <a:rPr lang="en-GB" dirty="0" err="1"/>
              <a:t>Sadalage</a:t>
            </a:r>
            <a:r>
              <a:rPr lang="en-GB" dirty="0"/>
              <a:t>, Pramod; </a:t>
            </a:r>
            <a:r>
              <a:rPr lang="en-GB" dirty="0" err="1"/>
              <a:t>Dehghani</a:t>
            </a:r>
            <a:r>
              <a:rPr lang="en-GB" dirty="0"/>
              <a:t>, </a:t>
            </a:r>
            <a:r>
              <a:rPr lang="en-GB" dirty="0" err="1"/>
              <a:t>Zhamak</a:t>
            </a:r>
            <a:r>
              <a:rPr lang="en-GB" dirty="0"/>
              <a:t>. Software Architecture: The Hard Parts (pp. 321-322). O'Reilly Media. Kindle Edition. </a:t>
            </a:r>
          </a:p>
          <a:p>
            <a:endParaRPr lang="en-GB" dirty="0"/>
          </a:p>
        </p:txBody>
      </p:sp>
      <p:sp>
        <p:nvSpPr>
          <p:cNvPr id="4" name="Slide Number Placeholder 3">
            <a:extLst>
              <a:ext uri="{FF2B5EF4-FFF2-40B4-BE49-F238E27FC236}">
                <a16:creationId xmlns:a16="http://schemas.microsoft.com/office/drawing/2014/main" id="{41839EB4-553F-ECC9-118E-AC437F440FA6}"/>
              </a:ext>
            </a:extLst>
          </p:cNvPr>
          <p:cNvSpPr>
            <a:spLocks noGrp="1"/>
          </p:cNvSpPr>
          <p:nvPr>
            <p:ph type="sldNum" sz="quarter" idx="5"/>
          </p:nvPr>
        </p:nvSpPr>
        <p:spPr/>
        <p:txBody>
          <a:bodyPr/>
          <a:lstStyle/>
          <a:p>
            <a:pPr rtl="0"/>
            <a:fld id="{01F2A70B-78F2-4DCF-B53B-C990D2FAFB8A}" type="slidenum">
              <a:rPr lang="en-GB" noProof="0" smtClean="0"/>
              <a:t>56</a:t>
            </a:fld>
            <a:endParaRPr lang="en-GB" noProof="0" dirty="0"/>
          </a:p>
        </p:txBody>
      </p:sp>
    </p:spTree>
    <p:extLst>
      <p:ext uri="{BB962C8B-B14F-4D97-AF65-F5344CB8AC3E}">
        <p14:creationId xmlns:p14="http://schemas.microsoft.com/office/powerpoint/2010/main" val="82255541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 microservice or microservice is a CI boundary =&gt; the app(s) &amp; processes inside must build and pass automated tests as a whole. It does not need to be a deployment boundary, you can deploy parts, but you do have to then be aware of any versioning issues between the </a:t>
            </a:r>
            <a:r>
              <a:rPr lang="en-GB" dirty="0" err="1"/>
              <a:t>deployables</a:t>
            </a:r>
            <a:r>
              <a:rPr lang="en-GB" dirty="0"/>
              <a:t>, so that flexibility comes as a price</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57</a:t>
            </a:fld>
            <a:endParaRPr lang="en-GB" noProof="0" dirty="0"/>
          </a:p>
        </p:txBody>
      </p:sp>
    </p:spTree>
    <p:extLst>
      <p:ext uri="{BB962C8B-B14F-4D97-AF65-F5344CB8AC3E}">
        <p14:creationId xmlns:p14="http://schemas.microsoft.com/office/powerpoint/2010/main" val="377447966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DEDBBD-D72A-1B84-6BD0-A12E02240A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5BD448-9E8F-71F0-484E-E47E5E028DC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5964406-7CF5-C744-63F8-F9183CEDD5DD}"/>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01152E47-97E0-1A15-EDB5-8048EA715EF8}"/>
              </a:ext>
            </a:extLst>
          </p:cNvPr>
          <p:cNvSpPr>
            <a:spLocks noGrp="1"/>
          </p:cNvSpPr>
          <p:nvPr>
            <p:ph type="sldNum" sz="quarter" idx="5"/>
          </p:nvPr>
        </p:nvSpPr>
        <p:spPr/>
        <p:txBody>
          <a:bodyPr/>
          <a:lstStyle/>
          <a:p>
            <a:pPr rtl="0"/>
            <a:fld id="{01F2A70B-78F2-4DCF-B53B-C990D2FAFB8A}" type="slidenum">
              <a:rPr lang="en-GB" noProof="0" smtClean="0"/>
              <a:t>58</a:t>
            </a:fld>
            <a:endParaRPr lang="en-GB" noProof="0" dirty="0"/>
          </a:p>
        </p:txBody>
      </p:sp>
    </p:spTree>
    <p:extLst>
      <p:ext uri="{BB962C8B-B14F-4D97-AF65-F5344CB8AC3E}">
        <p14:creationId xmlns:p14="http://schemas.microsoft.com/office/powerpoint/2010/main" val="258637341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23344D-EBE7-D773-0D70-5E23199D1D7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B86CB2-ABB0-9649-DC2A-4C1BAF18E7F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F73FA9-133D-BB10-C174-09A38E5BC13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i="1" dirty="0"/>
              <a:t>Each view is described by a blueprint using its own particular notation. For each view also, the architects can pick a certain architectural style, hence allowing the coexistence of multiple styles in one system. </a:t>
            </a:r>
            <a:r>
              <a:rPr lang="en-GB" dirty="0"/>
              <a:t>Architectural Blueprints the 4 +1 View Model of Software, Philippe Kruchten</a:t>
            </a:r>
          </a:p>
          <a:p>
            <a:endParaRPr lang="en-GB" dirty="0"/>
          </a:p>
          <a:p>
            <a:r>
              <a:rPr lang="en-GB" dirty="0"/>
              <a:t>Scenarios: The requirements. Expressed as use cases, user stories etc.</a:t>
            </a:r>
          </a:p>
          <a:p>
            <a:r>
              <a:rPr lang="en-GB" dirty="0"/>
              <a:t>Logical View: The requirements expressed as a domain model. Classes and associations, composition, inheritance. On a more macro scale, sub-domains</a:t>
            </a:r>
          </a:p>
          <a:p>
            <a:r>
              <a:rPr lang="en-GB" dirty="0"/>
              <a:t>Development view: The fracture planes of the system, how we divide up into modules, components, services, bounded contexts. The realm of the context map</a:t>
            </a:r>
          </a:p>
          <a:p>
            <a:r>
              <a:rPr lang="en-GB" dirty="0"/>
              <a:t>Process: The threads of execution. Concurrency, processes, interoperability between those processes</a:t>
            </a:r>
          </a:p>
          <a:p>
            <a:r>
              <a:rPr lang="en-GB" dirty="0"/>
              <a:t>Physical: How we deploy those processes</a:t>
            </a:r>
          </a:p>
        </p:txBody>
      </p:sp>
      <p:sp>
        <p:nvSpPr>
          <p:cNvPr id="4" name="Slide Number Placeholder 3">
            <a:extLst>
              <a:ext uri="{FF2B5EF4-FFF2-40B4-BE49-F238E27FC236}">
                <a16:creationId xmlns:a16="http://schemas.microsoft.com/office/drawing/2014/main" id="{6227F94A-7D4B-2905-C5AC-FC1A7C76C3FD}"/>
              </a:ext>
            </a:extLst>
          </p:cNvPr>
          <p:cNvSpPr>
            <a:spLocks noGrp="1"/>
          </p:cNvSpPr>
          <p:nvPr>
            <p:ph type="sldNum" sz="quarter" idx="5"/>
          </p:nvPr>
        </p:nvSpPr>
        <p:spPr/>
        <p:txBody>
          <a:bodyPr/>
          <a:lstStyle/>
          <a:p>
            <a:pPr rtl="0"/>
            <a:fld id="{01F2A70B-78F2-4DCF-B53B-C990D2FAFB8A}" type="slidenum">
              <a:rPr lang="en-GB" noProof="0" smtClean="0"/>
              <a:t>59</a:t>
            </a:fld>
            <a:endParaRPr lang="en-GB" noProof="0" dirty="0"/>
          </a:p>
        </p:txBody>
      </p:sp>
    </p:spTree>
    <p:extLst>
      <p:ext uri="{BB962C8B-B14F-4D97-AF65-F5344CB8AC3E}">
        <p14:creationId xmlns:p14="http://schemas.microsoft.com/office/powerpoint/2010/main" val="38072646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Given some software that solves two problems, for example providing assigning a courier and pricing a cart, it will always be cheaper to break this into two problems: assigning a courier; pricing a cart due to unneeded interactions between those two parts. </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6</a:t>
            </a:fld>
            <a:endParaRPr lang="en-GB" noProof="0" dirty="0"/>
          </a:p>
        </p:txBody>
      </p:sp>
    </p:spTree>
    <p:extLst>
      <p:ext uri="{BB962C8B-B14F-4D97-AF65-F5344CB8AC3E}">
        <p14:creationId xmlns:p14="http://schemas.microsoft.com/office/powerpoint/2010/main" val="15638235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F4D85E-8151-1698-95F0-DCB55930BE8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9D9D85-BEEA-18F2-0E84-8DAFF143148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CC29BEC-61F1-4408-5950-8518F22128CE}"/>
              </a:ext>
            </a:extLst>
          </p:cNvPr>
          <p:cNvSpPr>
            <a:spLocks noGrp="1"/>
          </p:cNvSpPr>
          <p:nvPr>
            <p:ph type="body" idx="1"/>
          </p:nvPr>
        </p:nvSpPr>
        <p:spPr/>
        <p:txBody>
          <a:bodyPr/>
          <a:lstStyle/>
          <a:p>
            <a:r>
              <a:rPr lang="en-GB" dirty="0"/>
              <a:t>Note that solvable separately does not exclude data coupling. One part my create data that the other uses. Provided that the dependency is stable. So for example producing a </a:t>
            </a:r>
            <a:r>
              <a:rPr lang="en-GB" dirty="0" err="1"/>
              <a:t>catalog</a:t>
            </a:r>
            <a:r>
              <a:rPr lang="en-GB" dirty="0"/>
              <a:t> and pricing a cart are coupled by the </a:t>
            </a:r>
            <a:r>
              <a:rPr lang="en-GB" dirty="0" err="1"/>
              <a:t>catalog</a:t>
            </a:r>
            <a:r>
              <a:rPr lang="en-GB" dirty="0"/>
              <a:t>, which contains the prices that the cart uses, but they are independently solvable, provided we have a stable </a:t>
            </a:r>
            <a:r>
              <a:rPr lang="en-GB" dirty="0" err="1"/>
              <a:t>catalog</a:t>
            </a:r>
            <a:r>
              <a:rPr lang="en-GB" dirty="0"/>
              <a:t> definition that we publish and the cart uses.</a:t>
            </a:r>
          </a:p>
        </p:txBody>
      </p:sp>
      <p:sp>
        <p:nvSpPr>
          <p:cNvPr id="4" name="Slide Number Placeholder 3">
            <a:extLst>
              <a:ext uri="{FF2B5EF4-FFF2-40B4-BE49-F238E27FC236}">
                <a16:creationId xmlns:a16="http://schemas.microsoft.com/office/drawing/2014/main" id="{321A6DA1-D948-05CB-1AB0-AABC084B404D}"/>
              </a:ext>
            </a:extLst>
          </p:cNvPr>
          <p:cNvSpPr>
            <a:spLocks noGrp="1"/>
          </p:cNvSpPr>
          <p:nvPr>
            <p:ph type="sldNum" sz="quarter" idx="5"/>
          </p:nvPr>
        </p:nvSpPr>
        <p:spPr/>
        <p:txBody>
          <a:bodyPr/>
          <a:lstStyle/>
          <a:p>
            <a:pPr rtl="0"/>
            <a:fld id="{01F2A70B-78F2-4DCF-B53B-C990D2FAFB8A}" type="slidenum">
              <a:rPr lang="en-GB" noProof="0" smtClean="0"/>
              <a:t>7</a:t>
            </a:fld>
            <a:endParaRPr lang="en-GB" noProof="0" dirty="0"/>
          </a:p>
        </p:txBody>
      </p:sp>
    </p:spTree>
    <p:extLst>
      <p:ext uri="{BB962C8B-B14F-4D97-AF65-F5344CB8AC3E}">
        <p14:creationId xmlns:p14="http://schemas.microsoft.com/office/powerpoint/2010/main" val="1618142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DF9E7F-3DC6-2885-E779-FD4A037C7C5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5D7ABCF-790F-6ADE-7D89-BE910F65200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08BCC4E-6032-19D9-9827-35E5EFB55156}"/>
              </a:ext>
            </a:extLst>
          </p:cNvPr>
          <p:cNvSpPr>
            <a:spLocks noGrp="1"/>
          </p:cNvSpPr>
          <p:nvPr>
            <p:ph type="body" idx="1"/>
          </p:nvPr>
        </p:nvSpPr>
        <p:spPr/>
        <p:txBody>
          <a:bodyPr/>
          <a:lstStyle/>
          <a:p>
            <a:r>
              <a:rPr lang="en-GB" dirty="0"/>
              <a:t>“</a:t>
            </a:r>
            <a:r>
              <a:rPr lang="en-GB" b="0" i="0" dirty="0">
                <a:solidFill>
                  <a:srgbClr val="303633"/>
                </a:solidFill>
                <a:effectLst/>
                <a:latin typeface="Lora" panose="020F0502020204030204" pitchFamily="34" charset="0"/>
              </a:rPr>
              <a:t>I consider a component as a particular form of module. I define modules as a division of a software system that allows us to modify a system by only understanding some well-defined subsets of it - modules being those well-defined subsets. Components are a form of module, with the additional property of independent replacement.</a:t>
            </a:r>
            <a:r>
              <a:rPr lang="en-GB" dirty="0"/>
              <a:t>”</a:t>
            </a:r>
          </a:p>
          <a:p>
            <a:endParaRPr lang="en-GB" dirty="0"/>
          </a:p>
          <a:p>
            <a:r>
              <a:rPr lang="en-GB" b="0" i="0" dirty="0">
                <a:solidFill>
                  <a:srgbClr val="303633"/>
                </a:solidFill>
                <a:effectLst/>
                <a:latin typeface="Lora" pitchFamily="2" charset="77"/>
              </a:rPr>
              <a:t>I look as components today as coming in two guises: libraries and services.</a:t>
            </a:r>
          </a:p>
          <a:p>
            <a:endParaRPr lang="en-GB" b="0" i="0" dirty="0">
              <a:solidFill>
                <a:srgbClr val="303633"/>
              </a:solidFill>
              <a:effectLst/>
              <a:latin typeface="Lora" pitchFamily="2" charset="77"/>
            </a:endParaRPr>
          </a:p>
          <a:p>
            <a:endParaRPr lang="en-GB" dirty="0"/>
          </a:p>
        </p:txBody>
      </p:sp>
      <p:sp>
        <p:nvSpPr>
          <p:cNvPr id="4" name="Slide Number Placeholder 3">
            <a:extLst>
              <a:ext uri="{FF2B5EF4-FFF2-40B4-BE49-F238E27FC236}">
                <a16:creationId xmlns:a16="http://schemas.microsoft.com/office/drawing/2014/main" id="{EE5E06C3-620A-C889-3563-EA1CDCB25B59}"/>
              </a:ext>
            </a:extLst>
          </p:cNvPr>
          <p:cNvSpPr>
            <a:spLocks noGrp="1"/>
          </p:cNvSpPr>
          <p:nvPr>
            <p:ph type="sldNum" sz="quarter" idx="10"/>
          </p:nvPr>
        </p:nvSpPr>
        <p:spPr/>
        <p:txBody>
          <a:bodyPr/>
          <a:lstStyle/>
          <a:p>
            <a:pPr rtl="0"/>
            <a:fld id="{01F2A70B-78F2-4DCF-B53B-C990D2FAFB8A}" type="slidenum">
              <a:rPr lang="en-GB" smtClean="0"/>
              <a:t>8</a:t>
            </a:fld>
            <a:endParaRPr lang="en-GB" dirty="0"/>
          </a:p>
        </p:txBody>
      </p:sp>
    </p:spTree>
    <p:extLst>
      <p:ext uri="{BB962C8B-B14F-4D97-AF65-F5344CB8AC3E}">
        <p14:creationId xmlns:p14="http://schemas.microsoft.com/office/powerpoint/2010/main" val="26327826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19B998-A9F4-9E75-9D31-50D1C356FDC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93C8C3-5976-26DB-D989-23ED42A52C7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D1D8A18-D843-D812-9775-E11AF4BA4A5D}"/>
              </a:ext>
            </a:extLst>
          </p:cNvPr>
          <p:cNvSpPr>
            <a:spLocks noGrp="1"/>
          </p:cNvSpPr>
          <p:nvPr>
            <p:ph type="body" idx="1"/>
          </p:nvPr>
        </p:nvSpPr>
        <p:spPr/>
        <p:txBody>
          <a:bodyPr/>
          <a:lstStyle/>
          <a:p>
            <a:r>
              <a:rPr lang="en-GB" dirty="0"/>
              <a:t>“</a:t>
            </a:r>
            <a:r>
              <a:rPr lang="en-GB" b="0" i="0" dirty="0">
                <a:solidFill>
                  <a:srgbClr val="303633"/>
                </a:solidFill>
                <a:effectLst/>
                <a:latin typeface="Lora" panose="020F0502020204030204" pitchFamily="34" charset="0"/>
              </a:rPr>
              <a:t>I consider a component as a particular form of module. I define modules as a division of a software system that allows us to modify a system by only understanding some well-defined subsets of it - modules being those well-defined subsets. Components are a form of module, with the additional property of independent replacement.</a:t>
            </a:r>
            <a:r>
              <a:rPr lang="en-GB" dirty="0"/>
              <a:t>”</a:t>
            </a:r>
          </a:p>
          <a:p>
            <a:endParaRPr lang="en-GB" dirty="0"/>
          </a:p>
          <a:p>
            <a:r>
              <a:rPr lang="en-GB" b="0" i="0" dirty="0">
                <a:solidFill>
                  <a:srgbClr val="303633"/>
                </a:solidFill>
                <a:effectLst/>
                <a:latin typeface="Lora" pitchFamily="2" charset="77"/>
              </a:rPr>
              <a:t>I look as components today as coming in two guises: libraries and services.</a:t>
            </a:r>
          </a:p>
          <a:p>
            <a:endParaRPr lang="en-GB" b="0" i="0" dirty="0">
              <a:solidFill>
                <a:srgbClr val="303633"/>
              </a:solidFill>
              <a:effectLst/>
              <a:latin typeface="Lora" pitchFamily="2" charset="77"/>
            </a:endParaRPr>
          </a:p>
          <a:p>
            <a:endParaRPr lang="en-GB" dirty="0"/>
          </a:p>
        </p:txBody>
      </p:sp>
      <p:sp>
        <p:nvSpPr>
          <p:cNvPr id="4" name="Slide Number Placeholder 3">
            <a:extLst>
              <a:ext uri="{FF2B5EF4-FFF2-40B4-BE49-F238E27FC236}">
                <a16:creationId xmlns:a16="http://schemas.microsoft.com/office/drawing/2014/main" id="{9669292A-418A-1881-3BB6-5D6774EA02B9}"/>
              </a:ext>
            </a:extLst>
          </p:cNvPr>
          <p:cNvSpPr>
            <a:spLocks noGrp="1"/>
          </p:cNvSpPr>
          <p:nvPr>
            <p:ph type="sldNum" sz="quarter" idx="10"/>
          </p:nvPr>
        </p:nvSpPr>
        <p:spPr/>
        <p:txBody>
          <a:bodyPr/>
          <a:lstStyle/>
          <a:p>
            <a:pPr rtl="0"/>
            <a:fld id="{01F2A70B-78F2-4DCF-B53B-C990D2FAFB8A}" type="slidenum">
              <a:rPr lang="en-GB" smtClean="0"/>
              <a:t>9</a:t>
            </a:fld>
            <a:endParaRPr lang="en-GB" dirty="0"/>
          </a:p>
        </p:txBody>
      </p:sp>
    </p:spTree>
    <p:extLst>
      <p:ext uri="{BB962C8B-B14F-4D97-AF65-F5344CB8AC3E}">
        <p14:creationId xmlns:p14="http://schemas.microsoft.com/office/powerpoint/2010/main" val="41983626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10</a:t>
            </a:fld>
            <a:endParaRPr lang="en-GB" noProof="0" dirty="0"/>
          </a:p>
        </p:txBody>
      </p:sp>
    </p:spTree>
    <p:extLst>
      <p:ext uri="{BB962C8B-B14F-4D97-AF65-F5344CB8AC3E}">
        <p14:creationId xmlns:p14="http://schemas.microsoft.com/office/powerpoint/2010/main" val="24401802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2413" y="1905000"/>
            <a:ext cx="9144000" cy="2667000"/>
          </a:xfrm>
        </p:spPr>
        <p:txBody>
          <a:bodyPr rtlCol="0">
            <a:noAutofit/>
          </a:bodyPr>
          <a:lstStyle>
            <a:lvl1pPr>
              <a:defRPr sz="5400"/>
            </a:lvl1pPr>
          </a:lstStyle>
          <a:p>
            <a:pPr rtl="0"/>
            <a:r>
              <a:rPr lang="en-GB" noProof="0"/>
              <a:t>Click to edit Master title style</a:t>
            </a:r>
            <a:endParaRPr lang="en-GB" noProof="0" dirty="0"/>
          </a:p>
        </p:txBody>
      </p:sp>
      <p:grpSp>
        <p:nvGrpSpPr>
          <p:cNvPr id="256" name="line" descr="Line graphic"/>
          <p:cNvGrpSpPr/>
          <p:nvPr/>
        </p:nvGrpSpPr>
        <p:grpSpPr bwMode="invGray">
          <a:xfrm>
            <a:off x="1584896" y="4724400"/>
            <a:ext cx="8631936" cy="64008"/>
            <a:chOff x="-4110038" y="2703513"/>
            <a:chExt cx="17394239" cy="160336"/>
          </a:xfrm>
          <a:solidFill>
            <a:schemeClr val="accent1"/>
          </a:solidFill>
        </p:grpSpPr>
        <p:sp>
          <p:nvSpPr>
            <p:cNvPr id="257"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58"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59"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0"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1"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2"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3"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4"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5"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6"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7"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8"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9"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0"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1"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2"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3"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4"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5"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6"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7"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8"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9"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0"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1"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2"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3"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4"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5"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6"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7"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8"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9"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0"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1"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2"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3"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4"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5"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6"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7"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8"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9"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0"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1"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2"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3"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4"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5"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6"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7"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8"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9"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0"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1"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2"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3"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4"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5"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6"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7"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8"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9"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0"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1"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2"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3"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4"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5"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6"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7"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8"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9"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0"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1"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2"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3"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4"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5"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6"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7"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8"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9"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0"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1"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2"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3"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4"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5"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6"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7"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8"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9"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0"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1"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2"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3"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4"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5"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6"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7"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8"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9"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0"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1"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2"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3"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4"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5"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6"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7"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8"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9"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0"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1"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2"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3"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4"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5"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6"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7"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8"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9"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grpSp>
      <p:sp>
        <p:nvSpPr>
          <p:cNvPr id="3" name="Subtitle 2"/>
          <p:cNvSpPr>
            <a:spLocks noGrp="1"/>
          </p:cNvSpPr>
          <p:nvPr>
            <p:ph type="subTitle" idx="1"/>
          </p:nvPr>
        </p:nvSpPr>
        <p:spPr>
          <a:xfrm>
            <a:off x="1522413" y="5105400"/>
            <a:ext cx="9143999" cy="1066800"/>
          </a:xfrm>
        </p:spPr>
        <p:txBody>
          <a:bodyPr rtlCol="0"/>
          <a:lstStyle>
            <a:lvl1pPr marL="0" indent="0" algn="l">
              <a:spcBef>
                <a:spcPts val="0"/>
              </a:spcBef>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en-GB" noProof="0"/>
              <a:t>Click to edit Master subtitle style</a:t>
            </a:r>
            <a:endParaRPr lang="en-GB" noProof="0" dirty="0"/>
          </a:p>
        </p:txBody>
      </p:sp>
    </p:spTree>
    <p:extLst>
      <p:ext uri="{BB962C8B-B14F-4D97-AF65-F5344CB8AC3E}">
        <p14:creationId xmlns:p14="http://schemas.microsoft.com/office/powerpoint/2010/main" val="67435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endParaRPr lang="en-GB" noProof="0" dirty="0"/>
          </a:p>
        </p:txBody>
      </p:sp>
      <p:grpSp>
        <p:nvGrpSpPr>
          <p:cNvPr id="7" name="line" descr="Line graphic"/>
          <p:cNvGrpSpPr/>
          <p:nvPr/>
        </p:nvGrpSpPr>
        <p:grpSpPr bwMode="invGray">
          <a:xfrm>
            <a:off x="1522413" y="1514475"/>
            <a:ext cx="10569575" cy="64008"/>
            <a:chOff x="1522413" y="1514475"/>
            <a:chExt cx="10569575" cy="64008"/>
          </a:xfrm>
        </p:grpSpPr>
        <p:sp>
          <p:nvSpPr>
            <p:cNvPr id="8" name="Freeform 7"/>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 name="Freeform 8"/>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0" name="Freeform 9"/>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sp>
        <p:nvSpPr>
          <p:cNvPr id="3" name="Vertical Text Placeholder 2"/>
          <p:cNvSpPr>
            <a:spLocks noGrp="1"/>
          </p:cNvSpPr>
          <p:nvPr>
            <p:ph type="body" orient="vert" idx="1"/>
          </p:nvPr>
        </p:nvSpPr>
        <p:spPr/>
        <p:txBody>
          <a:bodyPr vert="eaVert" rtlCol="0"/>
          <a:lstStyle>
            <a:lvl5pPr>
              <a:defRPr/>
            </a:lvl5pPr>
            <a:lvl6pPr marL="1956816">
              <a:defRPr/>
            </a:lvl6pPr>
            <a:lvl7pPr marL="1956816">
              <a:defRPr/>
            </a:lvl7pPr>
            <a:lvl8pPr marL="1956816">
              <a:defRPr/>
            </a:lvl8pPr>
            <a:lvl9pPr marL="1956816">
              <a:defRPr/>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a:t>Slido: #2049918</a:t>
            </a:r>
            <a:endParaRPr lang="en-GB" noProof="0" dirty="0"/>
          </a:p>
        </p:txBody>
      </p:sp>
      <p:sp>
        <p:nvSpPr>
          <p:cNvPr id="4" name="Date Placeholder 3"/>
          <p:cNvSpPr>
            <a:spLocks noGrp="1"/>
          </p:cNvSpPr>
          <p:nvPr>
            <p:ph type="dt" sz="half" idx="10"/>
          </p:nvPr>
        </p:nvSpPr>
        <p:spPr/>
        <p:txBody>
          <a:bodyPr rtlCol="0"/>
          <a:lstStyle/>
          <a:p>
            <a:pPr rtl="0"/>
            <a:endParaRPr lang="en-GB" noProof="0" dirty="0"/>
          </a:p>
        </p:txBody>
      </p:sp>
      <p:sp>
        <p:nvSpPr>
          <p:cNvPr id="6" name="Slide Number Placeholder 5"/>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2126793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361612" y="274639"/>
            <a:ext cx="1371600" cy="5901747"/>
          </a:xfrm>
        </p:spPr>
        <p:txBody>
          <a:bodyPr vert="eaVert" rtlCol="0"/>
          <a:lstStyle/>
          <a:p>
            <a:pPr rtl="0"/>
            <a:r>
              <a:rPr lang="en-GB" noProof="0"/>
              <a:t>Click to edit Master title style</a:t>
            </a:r>
            <a:endParaRPr lang="en-GB" noProof="0" dirty="0"/>
          </a:p>
        </p:txBody>
      </p:sp>
      <p:grpSp>
        <p:nvGrpSpPr>
          <p:cNvPr id="7" name="line" descr="Line graphic"/>
          <p:cNvGrpSpPr/>
          <p:nvPr/>
        </p:nvGrpSpPr>
        <p:grpSpPr bwMode="invGray">
          <a:xfrm rot="5400000">
            <a:off x="6864412" y="3472598"/>
            <a:ext cx="6492240" cy="64008"/>
            <a:chOff x="1522413" y="1514475"/>
            <a:chExt cx="10569575" cy="64008"/>
          </a:xfrm>
        </p:grpSpPr>
        <p:sp>
          <p:nvSpPr>
            <p:cNvPr id="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sp>
        <p:nvSpPr>
          <p:cNvPr id="3" name="Vertical Text Placeholder 2"/>
          <p:cNvSpPr>
            <a:spLocks noGrp="1"/>
          </p:cNvSpPr>
          <p:nvPr>
            <p:ph type="body" orient="vert" idx="1" hasCustomPrompt="1"/>
          </p:nvPr>
        </p:nvSpPr>
        <p:spPr>
          <a:xfrm>
            <a:off x="608012" y="277813"/>
            <a:ext cx="9144001" cy="5898573"/>
          </a:xfrm>
        </p:spPr>
        <p:txBody>
          <a:bodyPr vert="eaVert" rtlCol="0"/>
          <a:lstStyle>
            <a:lvl5pPr>
              <a:defRPr/>
            </a:lvl5pPr>
            <a:lvl6pPr marL="1261872" indent="0">
              <a:buNone/>
              <a:defRPr/>
            </a:lvl6pPr>
            <a:lvl7pPr>
              <a:defRPr/>
            </a:lvl7pPr>
            <a:lvl8pPr>
              <a:defRPr baseline="0"/>
            </a:lvl8pPr>
            <a:lvl9pPr>
              <a:defRPr baseline="0"/>
            </a:lvl9pPr>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Fourth level</a:t>
            </a:r>
          </a:p>
          <a:p>
            <a:pPr lvl="4" rtl="0"/>
            <a:r>
              <a:rPr lang="en-GB" noProof="0" dirty="0"/>
              <a:t>Fifth level</a:t>
            </a:r>
          </a:p>
        </p:txBody>
      </p:sp>
      <p:sp>
        <p:nvSpPr>
          <p:cNvPr id="5" name="Footer Placeholder 4"/>
          <p:cNvSpPr>
            <a:spLocks noGrp="1"/>
          </p:cNvSpPr>
          <p:nvPr>
            <p:ph type="ftr" sz="quarter" idx="11"/>
          </p:nvPr>
        </p:nvSpPr>
        <p:spPr/>
        <p:txBody>
          <a:bodyPr rtlCol="0"/>
          <a:lstStyle/>
          <a:p>
            <a:pPr rtl="0"/>
            <a:r>
              <a:rPr lang="en-GB" noProof="0"/>
              <a:t>Slido: #2049918</a:t>
            </a:r>
            <a:endParaRPr lang="en-GB" noProof="0" dirty="0"/>
          </a:p>
        </p:txBody>
      </p:sp>
      <p:sp>
        <p:nvSpPr>
          <p:cNvPr id="4" name="Date Placeholder 3"/>
          <p:cNvSpPr>
            <a:spLocks noGrp="1"/>
          </p:cNvSpPr>
          <p:nvPr>
            <p:ph type="dt" sz="half" idx="10"/>
          </p:nvPr>
        </p:nvSpPr>
        <p:spPr/>
        <p:txBody>
          <a:bodyPr rtlCol="0"/>
          <a:lstStyle/>
          <a:p>
            <a:pPr rtl="0"/>
            <a:endParaRPr lang="en-GB" noProof="0" dirty="0"/>
          </a:p>
        </p:txBody>
      </p:sp>
      <p:sp>
        <p:nvSpPr>
          <p:cNvPr id="6" name="Slide Number Placeholder 5"/>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2211791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rtlCol="0"/>
          <a:lstStyle/>
          <a:p>
            <a:pPr rtl="0"/>
            <a:r>
              <a:rPr lang="en-GB" noProof="0"/>
              <a:t>Click to edit Master title style</a:t>
            </a:r>
            <a:endParaRPr lang="en-GB" noProof="0" dirty="0"/>
          </a:p>
        </p:txBody>
      </p:sp>
      <p:grpSp>
        <p:nvGrpSpPr>
          <p:cNvPr id="167" name="line" descr="Line graphic"/>
          <p:cNvGrpSpPr/>
          <p:nvPr/>
        </p:nvGrpSpPr>
        <p:grpSpPr bwMode="invGray">
          <a:xfrm>
            <a:off x="1522413" y="1514475"/>
            <a:ext cx="10569575" cy="64008"/>
            <a:chOff x="1522413" y="1514475"/>
            <a:chExt cx="10569575" cy="64008"/>
          </a:xfrm>
        </p:grpSpPr>
        <p:sp>
          <p:nvSpPr>
            <p:cNvPr id="16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4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4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sp>
        <p:nvSpPr>
          <p:cNvPr id="3" name="Content Placeholder 2"/>
          <p:cNvSpPr>
            <a:spLocks noGrp="1"/>
          </p:cNvSpPr>
          <p:nvPr>
            <p:ph idx="1"/>
          </p:nvPr>
        </p:nvSpPr>
        <p:spPr/>
        <p:txBody>
          <a:bodyPr rtlCol="0"/>
          <a:lstStyle>
            <a:lvl2pPr marL="548640">
              <a:defRPr/>
            </a:lvl2pPr>
            <a:lvl3pPr marL="777240">
              <a:defRPr/>
            </a:lvl3pPr>
            <a:lvl4pPr marL="1005840">
              <a:defRPr/>
            </a:lvl4pPr>
            <a:lvl5pPr marL="1234440">
              <a:defRPr/>
            </a:lvl5pPr>
            <a:lvl6pPr marL="1463040">
              <a:defRPr baseline="0"/>
            </a:lvl6pPr>
            <a:lvl7pPr marL="1691640">
              <a:defRPr baseline="0"/>
            </a:lvl7pPr>
            <a:lvl8pPr marL="1920240">
              <a:defRPr baseline="0"/>
            </a:lvl8pPr>
            <a:lvl9pPr marL="2148840">
              <a:defRPr baseline="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a:t>Slido: #2049918</a:t>
            </a:r>
            <a:endParaRPr lang="en-GB" noProof="0" dirty="0"/>
          </a:p>
        </p:txBody>
      </p:sp>
      <p:sp>
        <p:nvSpPr>
          <p:cNvPr id="4" name="Date Placeholder 3"/>
          <p:cNvSpPr>
            <a:spLocks noGrp="1"/>
          </p:cNvSpPr>
          <p:nvPr>
            <p:ph type="dt" sz="half" idx="10"/>
          </p:nvPr>
        </p:nvSpPr>
        <p:spPr/>
        <p:txBody>
          <a:bodyPr rtlCol="0"/>
          <a:lstStyle/>
          <a:p>
            <a:pPr rtl="0"/>
            <a:endParaRPr lang="en-GB" noProof="0" dirty="0"/>
          </a:p>
        </p:txBody>
      </p:sp>
      <p:sp>
        <p:nvSpPr>
          <p:cNvPr id="6" name="Slide Number Placeholder 5"/>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2614472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3" y="1905000"/>
            <a:ext cx="9144000" cy="2667000"/>
          </a:xfrm>
        </p:spPr>
        <p:txBody>
          <a:bodyPr rtlCol="0" anchor="b">
            <a:noAutofit/>
          </a:bodyPr>
          <a:lstStyle>
            <a:lvl1pPr algn="l">
              <a:defRPr sz="4400" b="0" cap="none" baseline="0"/>
            </a:lvl1pPr>
          </a:lstStyle>
          <a:p>
            <a:pPr rtl="0"/>
            <a:r>
              <a:rPr lang="en-GB" noProof="0"/>
              <a:t>Click to edit Master title style</a:t>
            </a:r>
            <a:endParaRPr lang="en-GB" noProof="0" dirty="0"/>
          </a:p>
        </p:txBody>
      </p:sp>
      <p:grpSp>
        <p:nvGrpSpPr>
          <p:cNvPr id="255" name="line" descr="Line graphic"/>
          <p:cNvGrpSpPr/>
          <p:nvPr/>
        </p:nvGrpSpPr>
        <p:grpSpPr bwMode="invGray">
          <a:xfrm>
            <a:off x="1584896" y="4724400"/>
            <a:ext cx="8631936" cy="64008"/>
            <a:chOff x="-4110038" y="2703513"/>
            <a:chExt cx="17394239" cy="160336"/>
          </a:xfrm>
          <a:solidFill>
            <a:schemeClr val="accent1"/>
          </a:solidFill>
        </p:grpSpPr>
        <p:sp>
          <p:nvSpPr>
            <p:cNvPr id="256"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57"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58"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59"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0"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1"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2"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3"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4"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5"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6"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7"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8"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9"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0"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1"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2"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3"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4"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5"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6"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7"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8"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9"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0"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1"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2"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3"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4"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5"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6"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7"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8"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9"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0"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1"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2"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3"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4"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5"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6"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7"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8"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9"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0"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1"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2"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3"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4"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5"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6"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7"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8"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9"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0"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1"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2"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3"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4"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5"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6"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7"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8"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9"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0"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1"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2"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3"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4"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5"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6"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7"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8"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9"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0"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1"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2"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3"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4"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5"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6"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7"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8"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9"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0"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1"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2"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3"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4"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5"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6"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7"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8"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9"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0"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1"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2"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3"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4"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5"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6"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7"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8"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9"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0"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1"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2"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3"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4"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5"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6"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7"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8"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9"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0"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1"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2"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3"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4"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5"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6"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7"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8"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grpSp>
      <p:sp>
        <p:nvSpPr>
          <p:cNvPr id="3" name="Text Placeholder 2"/>
          <p:cNvSpPr>
            <a:spLocks noGrp="1"/>
          </p:cNvSpPr>
          <p:nvPr>
            <p:ph type="body" idx="1"/>
          </p:nvPr>
        </p:nvSpPr>
        <p:spPr>
          <a:xfrm>
            <a:off x="1522413" y="5102525"/>
            <a:ext cx="9143999" cy="1069675"/>
          </a:xfrm>
        </p:spPr>
        <p:txBody>
          <a:bodyPr rtlCol="0" anchor="t">
            <a:normAutofit/>
          </a:bodyPr>
          <a:lstStyle>
            <a:lvl1pPr marL="0" indent="0">
              <a:spcBef>
                <a:spcPts val="0"/>
              </a:spcBef>
              <a:buNone/>
              <a:defRPr sz="24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n-GB" noProof="0"/>
              <a:t>Click to edit Master text styles</a:t>
            </a:r>
          </a:p>
        </p:txBody>
      </p:sp>
      <p:sp>
        <p:nvSpPr>
          <p:cNvPr id="5" name="Footer Placeholder 4"/>
          <p:cNvSpPr>
            <a:spLocks noGrp="1"/>
          </p:cNvSpPr>
          <p:nvPr>
            <p:ph type="ftr" sz="quarter" idx="11"/>
          </p:nvPr>
        </p:nvSpPr>
        <p:spPr/>
        <p:txBody>
          <a:bodyPr rtlCol="0"/>
          <a:lstStyle/>
          <a:p>
            <a:pPr rtl="0"/>
            <a:r>
              <a:rPr lang="en-GB" noProof="0"/>
              <a:t>Slido: #2049918</a:t>
            </a:r>
            <a:endParaRPr lang="en-GB" noProof="0" dirty="0"/>
          </a:p>
        </p:txBody>
      </p:sp>
      <p:sp>
        <p:nvSpPr>
          <p:cNvPr id="4" name="Date Placeholder 3"/>
          <p:cNvSpPr>
            <a:spLocks noGrp="1"/>
          </p:cNvSpPr>
          <p:nvPr>
            <p:ph type="dt" sz="half" idx="10"/>
          </p:nvPr>
        </p:nvSpPr>
        <p:spPr/>
        <p:txBody>
          <a:bodyPr rtlCol="0"/>
          <a:lstStyle/>
          <a:p>
            <a:pPr rtl="0"/>
            <a:endParaRPr lang="en-GB" noProof="0" dirty="0"/>
          </a:p>
        </p:txBody>
      </p:sp>
      <p:sp>
        <p:nvSpPr>
          <p:cNvPr id="6" name="Slide Number Placeholder 5"/>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4058797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rtlCol="0"/>
          <a:lstStyle/>
          <a:p>
            <a:pPr rtl="0"/>
            <a:r>
              <a:rPr lang="en-GB" noProof="0"/>
              <a:t>Click to edit Master title style</a:t>
            </a:r>
            <a:endParaRPr lang="en-GB" noProof="0" dirty="0"/>
          </a:p>
        </p:txBody>
      </p:sp>
      <p:grpSp>
        <p:nvGrpSpPr>
          <p:cNvPr id="158" name="line" descr="Line graphic"/>
          <p:cNvGrpSpPr/>
          <p:nvPr/>
        </p:nvGrpSpPr>
        <p:grpSpPr bwMode="invGray">
          <a:xfrm>
            <a:off x="1522413" y="1514475"/>
            <a:ext cx="10569575" cy="64008"/>
            <a:chOff x="1522413" y="1514475"/>
            <a:chExt cx="10569575" cy="64008"/>
          </a:xfrm>
        </p:grpSpPr>
        <p:sp>
          <p:nvSpPr>
            <p:cNvPr id="159"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0"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1"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sp>
        <p:nvSpPr>
          <p:cNvPr id="3" name="Content Placeholder 2"/>
          <p:cNvSpPr>
            <a:spLocks noGrp="1"/>
          </p:cNvSpPr>
          <p:nvPr>
            <p:ph sz="half" idx="1"/>
          </p:nvPr>
        </p:nvSpPr>
        <p:spPr>
          <a:xfrm>
            <a:off x="1522413" y="1905000"/>
            <a:ext cx="4419599" cy="4267200"/>
          </a:xfrm>
        </p:spPr>
        <p:txBody>
          <a:bodyPr rtlCol="0">
            <a:normAutofit/>
          </a:bodyPr>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4" name="Content Placeholder 3"/>
          <p:cNvSpPr>
            <a:spLocks noGrp="1"/>
          </p:cNvSpPr>
          <p:nvPr>
            <p:ph sz="half" idx="2"/>
          </p:nvPr>
        </p:nvSpPr>
        <p:spPr>
          <a:xfrm>
            <a:off x="6246815" y="1905000"/>
            <a:ext cx="4419598" cy="4267200"/>
          </a:xfrm>
        </p:spPr>
        <p:txBody>
          <a:bodyPr rtlCol="0">
            <a:normAutofit/>
          </a:bodyPr>
          <a:lstStyle>
            <a:lvl1pPr>
              <a:defRPr sz="2400"/>
            </a:lvl1pPr>
            <a:lvl2pPr>
              <a:defRPr sz="2000"/>
            </a:lvl2pPr>
            <a:lvl3pPr>
              <a:defRPr sz="1800"/>
            </a:lvl3pPr>
            <a:lvl4pPr>
              <a:defRPr sz="1600"/>
            </a:lvl4pPr>
            <a:lvl5pPr>
              <a:defRPr sz="1600"/>
            </a:lvl5pPr>
            <a:lvl6pPr marL="1956816">
              <a:defRPr sz="1600"/>
            </a:lvl6pPr>
            <a:lvl7pPr marL="1956816">
              <a:defRPr sz="1600"/>
            </a:lvl7pPr>
            <a:lvl8pPr marL="1956816">
              <a:defRPr sz="1600" baseline="0"/>
            </a:lvl8pPr>
            <a:lvl9pPr marL="1956816">
              <a:defRPr sz="1600" baseline="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6" name="Footer Placeholder 5"/>
          <p:cNvSpPr>
            <a:spLocks noGrp="1"/>
          </p:cNvSpPr>
          <p:nvPr>
            <p:ph type="ftr" sz="quarter" idx="11"/>
          </p:nvPr>
        </p:nvSpPr>
        <p:spPr/>
        <p:txBody>
          <a:bodyPr rtlCol="0"/>
          <a:lstStyle/>
          <a:p>
            <a:pPr rtl="0"/>
            <a:r>
              <a:rPr lang="en-GB" noProof="0"/>
              <a:t>Slido: #2049918</a:t>
            </a:r>
            <a:endParaRPr lang="en-GB" noProof="0" dirty="0"/>
          </a:p>
        </p:txBody>
      </p:sp>
      <p:sp>
        <p:nvSpPr>
          <p:cNvPr id="5" name="Date Placeholder 4"/>
          <p:cNvSpPr>
            <a:spLocks noGrp="1"/>
          </p:cNvSpPr>
          <p:nvPr>
            <p:ph type="dt" sz="half" idx="10"/>
          </p:nvPr>
        </p:nvSpPr>
        <p:spPr/>
        <p:txBody>
          <a:bodyPr rtlCol="0"/>
          <a:lstStyle/>
          <a:p>
            <a:pPr rtl="0"/>
            <a:endParaRPr lang="en-GB" noProof="0" dirty="0"/>
          </a:p>
        </p:txBody>
      </p:sp>
      <p:sp>
        <p:nvSpPr>
          <p:cNvPr id="7" name="Slide Number Placeholder 6"/>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1683294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rtlCol="0"/>
          <a:lstStyle>
            <a:lvl1pPr>
              <a:defRPr/>
            </a:lvl1pPr>
          </a:lstStyle>
          <a:p>
            <a:pPr rtl="0"/>
            <a:r>
              <a:rPr lang="en-GB" noProof="0"/>
              <a:t>Click to edit Master title style</a:t>
            </a:r>
            <a:endParaRPr lang="en-GB" noProof="0" dirty="0"/>
          </a:p>
        </p:txBody>
      </p:sp>
      <p:grpSp>
        <p:nvGrpSpPr>
          <p:cNvPr id="160" name="line" descr="Line graphic"/>
          <p:cNvGrpSpPr/>
          <p:nvPr/>
        </p:nvGrpSpPr>
        <p:grpSpPr bwMode="invGray">
          <a:xfrm>
            <a:off x="1522413" y="1514475"/>
            <a:ext cx="10569575" cy="64008"/>
            <a:chOff x="1522413" y="1514475"/>
            <a:chExt cx="10569575" cy="64008"/>
          </a:xfrm>
        </p:grpSpPr>
        <p:sp>
          <p:nvSpPr>
            <p:cNvPr id="161" name="Freeform 16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2" name="Freeform 16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3" name="Freeform 16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4"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5"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6"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7"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8"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9"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0"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1"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2"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3"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4"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5"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6"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7"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8"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9"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0"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1"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2"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3"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4"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5"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6"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7"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8"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9"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0"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1"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2"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3"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4"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5"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6"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7"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8"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9"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0"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1"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2"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3"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4"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5"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6"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7"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8"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9"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0"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1"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2"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3"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4"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5"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6"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7"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8"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9"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0"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1"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2"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3"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4"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5"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6"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7"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8"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9"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0"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1"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2"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3"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4"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sp>
        <p:nvSpPr>
          <p:cNvPr id="3" name="Text Placeholder 2"/>
          <p:cNvSpPr>
            <a:spLocks noGrp="1"/>
          </p:cNvSpPr>
          <p:nvPr>
            <p:ph type="body" idx="1"/>
          </p:nvPr>
        </p:nvSpPr>
        <p:spPr>
          <a:xfrm>
            <a:off x="1522413" y="1905000"/>
            <a:ext cx="4416552" cy="762000"/>
          </a:xfrm>
        </p:spPr>
        <p:txBody>
          <a:bodyPr rtlCol="0"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p:cNvSpPr>
            <a:spLocks noGrp="1"/>
          </p:cNvSpPr>
          <p:nvPr>
            <p:ph sz="half" idx="2"/>
          </p:nvPr>
        </p:nvSpPr>
        <p:spPr>
          <a:xfrm>
            <a:off x="1522413" y="2819399"/>
            <a:ext cx="4416552" cy="3352801"/>
          </a:xfrm>
        </p:spPr>
        <p:txBody>
          <a:bodyPr rtlCol="0"/>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5" name="Text Placeholder 4"/>
          <p:cNvSpPr>
            <a:spLocks noGrp="1"/>
          </p:cNvSpPr>
          <p:nvPr>
            <p:ph type="body" sz="quarter" idx="3"/>
          </p:nvPr>
        </p:nvSpPr>
        <p:spPr>
          <a:xfrm>
            <a:off x="6249860" y="1905000"/>
            <a:ext cx="4416552" cy="762000"/>
          </a:xfrm>
        </p:spPr>
        <p:txBody>
          <a:bodyPr rtlCol="0"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6" name="Content Placeholder 5"/>
          <p:cNvSpPr>
            <a:spLocks noGrp="1"/>
          </p:cNvSpPr>
          <p:nvPr>
            <p:ph sz="quarter" idx="4"/>
          </p:nvPr>
        </p:nvSpPr>
        <p:spPr>
          <a:xfrm>
            <a:off x="6249860" y="2819399"/>
            <a:ext cx="4416552" cy="3352801"/>
          </a:xfrm>
        </p:spPr>
        <p:txBody>
          <a:bodyPr rtlCol="0"/>
          <a:lstStyle>
            <a:lvl1pPr>
              <a:defRPr sz="2400"/>
            </a:lvl1pPr>
            <a:lvl2pPr>
              <a:defRPr sz="2000"/>
            </a:lvl2pPr>
            <a:lvl3pPr>
              <a:defRPr sz="1800"/>
            </a:lvl3pPr>
            <a:lvl4pPr>
              <a:defRPr sz="1600"/>
            </a:lvl4pPr>
            <a:lvl5pPr marL="1956816">
              <a:defRPr sz="1600"/>
            </a:lvl5pPr>
            <a:lvl6pPr marL="1956816">
              <a:defRPr sz="1600"/>
            </a:lvl6pPr>
            <a:lvl7pPr marL="1956816">
              <a:defRPr sz="1600"/>
            </a:lvl7pPr>
            <a:lvl8pPr marL="1956816">
              <a:defRPr sz="1600"/>
            </a:lvl8pPr>
            <a:lvl9pPr marL="1956816">
              <a:defRPr sz="160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8" name="Footer Placeholder 7"/>
          <p:cNvSpPr>
            <a:spLocks noGrp="1"/>
          </p:cNvSpPr>
          <p:nvPr>
            <p:ph type="ftr" sz="quarter" idx="11"/>
          </p:nvPr>
        </p:nvSpPr>
        <p:spPr/>
        <p:txBody>
          <a:bodyPr rtlCol="0"/>
          <a:lstStyle/>
          <a:p>
            <a:pPr rtl="0"/>
            <a:r>
              <a:rPr lang="en-GB" noProof="0"/>
              <a:t>Slido: #2049918</a:t>
            </a:r>
            <a:endParaRPr lang="en-GB" noProof="0" dirty="0"/>
          </a:p>
        </p:txBody>
      </p:sp>
      <p:sp>
        <p:nvSpPr>
          <p:cNvPr id="7" name="Date Placeholder 6"/>
          <p:cNvSpPr>
            <a:spLocks noGrp="1"/>
          </p:cNvSpPr>
          <p:nvPr>
            <p:ph type="dt" sz="half" idx="10"/>
          </p:nvPr>
        </p:nvSpPr>
        <p:spPr/>
        <p:txBody>
          <a:bodyPr rtlCol="0"/>
          <a:lstStyle/>
          <a:p>
            <a:pPr rtl="0"/>
            <a:endParaRPr lang="en-GB" noProof="0" dirty="0"/>
          </a:p>
        </p:txBody>
      </p:sp>
      <p:sp>
        <p:nvSpPr>
          <p:cNvPr id="9" name="Slide Number Placeholder 8"/>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4182491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endParaRPr lang="en-GB" noProof="0" dirty="0"/>
          </a:p>
        </p:txBody>
      </p:sp>
      <p:grpSp>
        <p:nvGrpSpPr>
          <p:cNvPr id="156" name="line" descr="Line graphic"/>
          <p:cNvGrpSpPr/>
          <p:nvPr/>
        </p:nvGrpSpPr>
        <p:grpSpPr bwMode="invGray">
          <a:xfrm>
            <a:off x="1522413" y="1514475"/>
            <a:ext cx="10569575" cy="64008"/>
            <a:chOff x="1522413" y="1514475"/>
            <a:chExt cx="10569575" cy="64008"/>
          </a:xfrm>
        </p:grpSpPr>
        <p:sp>
          <p:nvSpPr>
            <p:cNvPr id="157"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58"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59"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0"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1"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2"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3"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4"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5"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6"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7"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8"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9"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0"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1"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2"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3"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4"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5"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6"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7"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8"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9"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0"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1"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2"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3"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4"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5"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6"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7"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8"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9"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0"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1"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2"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3"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4"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5"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6"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7"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8"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9"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0"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1"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2"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3"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4"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5"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6"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7"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8"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9"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0"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1"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2"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3"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4"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5"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6"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7"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8"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9"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0"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1"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2"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3"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4"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5"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6"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7"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8"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9"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0"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sp>
        <p:nvSpPr>
          <p:cNvPr id="4" name="Footer Placeholder 3"/>
          <p:cNvSpPr>
            <a:spLocks noGrp="1"/>
          </p:cNvSpPr>
          <p:nvPr>
            <p:ph type="ftr" sz="quarter" idx="11"/>
          </p:nvPr>
        </p:nvSpPr>
        <p:spPr/>
        <p:txBody>
          <a:bodyPr rtlCol="0"/>
          <a:lstStyle/>
          <a:p>
            <a:pPr rtl="0"/>
            <a:r>
              <a:rPr lang="en-GB" noProof="0"/>
              <a:t>Slido: #2049918</a:t>
            </a:r>
            <a:endParaRPr lang="en-GB" noProof="0" dirty="0"/>
          </a:p>
        </p:txBody>
      </p:sp>
      <p:sp>
        <p:nvSpPr>
          <p:cNvPr id="3" name="Date Placeholder 2"/>
          <p:cNvSpPr>
            <a:spLocks noGrp="1"/>
          </p:cNvSpPr>
          <p:nvPr>
            <p:ph type="dt" sz="half" idx="10"/>
          </p:nvPr>
        </p:nvSpPr>
        <p:spPr/>
        <p:txBody>
          <a:bodyPr rtlCol="0"/>
          <a:lstStyle/>
          <a:p>
            <a:pPr rtl="0"/>
            <a:endParaRPr lang="en-GB" noProof="0" dirty="0"/>
          </a:p>
        </p:txBody>
      </p:sp>
      <p:sp>
        <p:nvSpPr>
          <p:cNvPr id="5" name="Slide Number Placeholder 4"/>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2531561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rtlCol="0"/>
          <a:lstStyle/>
          <a:p>
            <a:pPr rtl="0"/>
            <a:r>
              <a:rPr lang="en-GB" noProof="0"/>
              <a:t>Slido: #2049918</a:t>
            </a:r>
            <a:endParaRPr lang="en-GB" noProof="0" dirty="0"/>
          </a:p>
        </p:txBody>
      </p:sp>
      <p:sp>
        <p:nvSpPr>
          <p:cNvPr id="2" name="Date Placeholder 1"/>
          <p:cNvSpPr>
            <a:spLocks noGrp="1"/>
          </p:cNvSpPr>
          <p:nvPr>
            <p:ph type="dt" sz="half" idx="10"/>
          </p:nvPr>
        </p:nvSpPr>
        <p:spPr/>
        <p:txBody>
          <a:bodyPr rtlCol="0"/>
          <a:lstStyle/>
          <a:p>
            <a:pPr rtl="0"/>
            <a:endParaRPr lang="en-GB" noProof="0" dirty="0"/>
          </a:p>
        </p:txBody>
      </p:sp>
      <p:sp>
        <p:nvSpPr>
          <p:cNvPr id="4" name="Slide Number Placeholder 3"/>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1405966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rtlCol="0" anchor="b">
            <a:noAutofit/>
          </a:bodyPr>
          <a:lstStyle>
            <a:lvl1pPr algn="l">
              <a:defRPr sz="3200" b="0"/>
            </a:lvl1pPr>
          </a:lstStyle>
          <a:p>
            <a:pPr rtl="0"/>
            <a:r>
              <a:rPr lang="en-GB" noProof="0"/>
              <a:t>Click to edit Master title style</a:t>
            </a:r>
            <a:endParaRPr lang="en-GB" noProof="0" dirty="0"/>
          </a:p>
        </p:txBody>
      </p:sp>
      <p:sp>
        <p:nvSpPr>
          <p:cNvPr id="4" name="Text Placeholder 3"/>
          <p:cNvSpPr>
            <a:spLocks noGrp="1"/>
          </p:cNvSpPr>
          <p:nvPr>
            <p:ph type="body" sz="half" idx="2"/>
          </p:nvPr>
        </p:nvSpPr>
        <p:spPr>
          <a:xfrm>
            <a:off x="1522413" y="3429000"/>
            <a:ext cx="2743200" cy="2743200"/>
          </a:xfrm>
        </p:spPr>
        <p:txBody>
          <a:bodyPr rtlCol="0"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sp>
        <p:nvSpPr>
          <p:cNvPr id="3" name="Content Placeholder 2"/>
          <p:cNvSpPr>
            <a:spLocks noGrp="1"/>
          </p:cNvSpPr>
          <p:nvPr>
            <p:ph idx="1"/>
          </p:nvPr>
        </p:nvSpPr>
        <p:spPr>
          <a:xfrm>
            <a:off x="4710022" y="1905000"/>
            <a:ext cx="5669280" cy="4038600"/>
          </a:xfrm>
        </p:spPr>
        <p:txBody>
          <a:bodyPr rtlCol="0">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grpSp>
        <p:nvGrpSpPr>
          <p:cNvPr id="615" name="frame" descr="Box graphic"/>
          <p:cNvGrpSpPr/>
          <p:nvPr/>
        </p:nvGrpSpPr>
        <p:grpSpPr bwMode="invGray">
          <a:xfrm>
            <a:off x="4417839" y="1630821"/>
            <a:ext cx="6291028" cy="4575885"/>
            <a:chOff x="4417839" y="1630821"/>
            <a:chExt cx="6291028" cy="4575885"/>
          </a:xfrm>
        </p:grpSpPr>
        <p:grpSp>
          <p:nvGrpSpPr>
            <p:cNvPr id="616" name="Group 615"/>
            <p:cNvGrpSpPr/>
            <p:nvPr/>
          </p:nvGrpSpPr>
          <p:grpSpPr bwMode="invGray">
            <a:xfrm>
              <a:off x="5414491" y="1630821"/>
              <a:ext cx="5294376" cy="4114800"/>
              <a:chOff x="3310555" y="716546"/>
              <a:chExt cx="5294376" cy="4114800"/>
            </a:xfrm>
          </p:grpSpPr>
          <p:grpSp>
            <p:nvGrpSpPr>
              <p:cNvPr id="768" name="Group 767"/>
              <p:cNvGrpSpPr/>
              <p:nvPr/>
            </p:nvGrpSpPr>
            <p:grpSpPr bwMode="invGray">
              <a:xfrm flipH="1">
                <a:off x="3310555" y="737968"/>
                <a:ext cx="5294376" cy="54864"/>
                <a:chOff x="1522413" y="1514475"/>
                <a:chExt cx="10569575" cy="64008"/>
              </a:xfrm>
              <a:solidFill>
                <a:schemeClr val="accent1"/>
              </a:solidFill>
            </p:grpSpPr>
            <p:sp>
              <p:nvSpPr>
                <p:cNvPr id="844" name="Freeform 84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5" name="Freeform 84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6" name="Freeform 84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nvGrpSpPr>
              <p:cNvPr id="769" name="Group 768"/>
              <p:cNvGrpSpPr/>
              <p:nvPr/>
            </p:nvGrpSpPr>
            <p:grpSpPr bwMode="invGray">
              <a:xfrm rot="16200000" flipH="1">
                <a:off x="6492229" y="2755658"/>
                <a:ext cx="4114800" cy="36576"/>
                <a:chOff x="1522413" y="1514475"/>
                <a:chExt cx="10569575" cy="64008"/>
              </a:xfrm>
              <a:solidFill>
                <a:schemeClr val="accent1"/>
              </a:solidFill>
            </p:grpSpPr>
            <p:sp>
              <p:nvSpPr>
                <p:cNvPr id="770" name="Freeform 76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1" name="Freeform 77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2" name="Freeform 77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grpSp>
          <p:nvGrpSpPr>
            <p:cNvPr id="617" name="Group 616"/>
            <p:cNvGrpSpPr/>
            <p:nvPr/>
          </p:nvGrpSpPr>
          <p:grpSpPr bwMode="invGray">
            <a:xfrm rot="10800000">
              <a:off x="4417839" y="2091906"/>
              <a:ext cx="5294376" cy="4114800"/>
              <a:chOff x="3310555" y="716546"/>
              <a:chExt cx="5294376" cy="4114800"/>
            </a:xfrm>
          </p:grpSpPr>
          <p:grpSp>
            <p:nvGrpSpPr>
              <p:cNvPr id="618" name="Group 617"/>
              <p:cNvGrpSpPr/>
              <p:nvPr/>
            </p:nvGrpSpPr>
            <p:grpSpPr bwMode="invGray">
              <a:xfrm flipH="1">
                <a:off x="3310555" y="737968"/>
                <a:ext cx="5294376" cy="54864"/>
                <a:chOff x="1522413" y="1514475"/>
                <a:chExt cx="10569575" cy="64008"/>
              </a:xfrm>
              <a:solidFill>
                <a:schemeClr val="accent1"/>
              </a:solidFill>
            </p:grpSpPr>
            <p:sp>
              <p:nvSpPr>
                <p:cNvPr id="694" name="Freeform 69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5" name="Freeform 69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6" name="Freeform 69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nvGrpSpPr>
              <p:cNvPr id="619" name="Group 618"/>
              <p:cNvGrpSpPr/>
              <p:nvPr/>
            </p:nvGrpSpPr>
            <p:grpSpPr bwMode="invGray">
              <a:xfrm rot="16200000" flipH="1">
                <a:off x="6492229" y="2755658"/>
                <a:ext cx="4114800" cy="36576"/>
                <a:chOff x="1522413" y="1514475"/>
                <a:chExt cx="10569575" cy="64008"/>
              </a:xfrm>
              <a:solidFill>
                <a:schemeClr val="accent1"/>
              </a:solidFill>
            </p:grpSpPr>
            <p:sp>
              <p:nvSpPr>
                <p:cNvPr id="620" name="Freeform 61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1" name="Freeform 62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2" name="Freeform 62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grpSp>
      <p:sp>
        <p:nvSpPr>
          <p:cNvPr id="6" name="Footer Placeholder 5"/>
          <p:cNvSpPr>
            <a:spLocks noGrp="1"/>
          </p:cNvSpPr>
          <p:nvPr>
            <p:ph type="ftr" sz="quarter" idx="11"/>
          </p:nvPr>
        </p:nvSpPr>
        <p:spPr/>
        <p:txBody>
          <a:bodyPr rtlCol="0"/>
          <a:lstStyle/>
          <a:p>
            <a:pPr rtl="0"/>
            <a:r>
              <a:rPr lang="en-GB" noProof="0"/>
              <a:t>Slido: #2049918</a:t>
            </a:r>
            <a:endParaRPr lang="en-GB" noProof="0" dirty="0"/>
          </a:p>
        </p:txBody>
      </p:sp>
      <p:sp>
        <p:nvSpPr>
          <p:cNvPr id="5" name="Date Placeholder 4"/>
          <p:cNvSpPr>
            <a:spLocks noGrp="1"/>
          </p:cNvSpPr>
          <p:nvPr>
            <p:ph type="dt" sz="half" idx="10"/>
          </p:nvPr>
        </p:nvSpPr>
        <p:spPr/>
        <p:txBody>
          <a:bodyPr rtlCol="0"/>
          <a:lstStyle/>
          <a:p>
            <a:pPr rtl="0"/>
            <a:endParaRPr lang="en-GB" noProof="0" dirty="0"/>
          </a:p>
        </p:txBody>
      </p:sp>
      <p:sp>
        <p:nvSpPr>
          <p:cNvPr id="7" name="Slide Number Placeholder 6"/>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962116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rtlCol="0" anchor="b">
            <a:noAutofit/>
          </a:bodyPr>
          <a:lstStyle>
            <a:lvl1pPr algn="l">
              <a:defRPr sz="3200" b="0"/>
            </a:lvl1pPr>
          </a:lstStyle>
          <a:p>
            <a:pPr rtl="0"/>
            <a:r>
              <a:rPr lang="en-GB" noProof="0"/>
              <a:t>Click to edit Master title style</a:t>
            </a:r>
            <a:endParaRPr lang="en-GB" noProof="0" dirty="0"/>
          </a:p>
        </p:txBody>
      </p:sp>
      <p:sp>
        <p:nvSpPr>
          <p:cNvPr id="3" name="Picture Placeholder 2" descr="An empty placeholder to add an image. Click on the placeholder and select the image that you wish to add."/>
          <p:cNvSpPr>
            <a:spLocks noGrp="1"/>
          </p:cNvSpPr>
          <p:nvPr>
            <p:ph type="pic" idx="1"/>
          </p:nvPr>
        </p:nvSpPr>
        <p:spPr>
          <a:xfrm>
            <a:off x="1745838" y="1884311"/>
            <a:ext cx="5669280" cy="4041648"/>
          </a:xfrm>
          <a:solidFill>
            <a:schemeClr val="bg1"/>
          </a:solidFill>
        </p:spPr>
        <p:txBody>
          <a:bodyPr tIns="914400" rtlCol="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GB" noProof="0"/>
              <a:t>Click icon to add picture</a:t>
            </a:r>
            <a:endParaRPr lang="en-GB" noProof="0" dirty="0"/>
          </a:p>
        </p:txBody>
      </p:sp>
      <p:grpSp>
        <p:nvGrpSpPr>
          <p:cNvPr id="614" name="frame" descr="Box graphic"/>
          <p:cNvGrpSpPr/>
          <p:nvPr/>
        </p:nvGrpSpPr>
        <p:grpSpPr bwMode="invGray">
          <a:xfrm flipH="1">
            <a:off x="1447500" y="1630821"/>
            <a:ext cx="6291028" cy="4575885"/>
            <a:chOff x="4417839" y="1630821"/>
            <a:chExt cx="6291028" cy="4575885"/>
          </a:xfrm>
        </p:grpSpPr>
        <p:grpSp>
          <p:nvGrpSpPr>
            <p:cNvPr id="615" name="Group 614"/>
            <p:cNvGrpSpPr/>
            <p:nvPr/>
          </p:nvGrpSpPr>
          <p:grpSpPr bwMode="invGray">
            <a:xfrm>
              <a:off x="5414491" y="1630821"/>
              <a:ext cx="5294376" cy="4114800"/>
              <a:chOff x="3310555" y="716546"/>
              <a:chExt cx="5294376" cy="4114800"/>
            </a:xfrm>
          </p:grpSpPr>
          <p:grpSp>
            <p:nvGrpSpPr>
              <p:cNvPr id="767" name="Group 766"/>
              <p:cNvGrpSpPr/>
              <p:nvPr/>
            </p:nvGrpSpPr>
            <p:grpSpPr bwMode="invGray">
              <a:xfrm flipH="1">
                <a:off x="3310555" y="737968"/>
                <a:ext cx="5294376" cy="54864"/>
                <a:chOff x="1522413" y="1514475"/>
                <a:chExt cx="10569575" cy="64008"/>
              </a:xfrm>
              <a:solidFill>
                <a:schemeClr val="accent1"/>
              </a:solidFill>
            </p:grpSpPr>
            <p:sp>
              <p:nvSpPr>
                <p:cNvPr id="843" name="Freeform 84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4" name="Freeform 84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5" name="Freeform 84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nvGrpSpPr>
              <p:cNvPr id="768" name="Group 767"/>
              <p:cNvGrpSpPr/>
              <p:nvPr/>
            </p:nvGrpSpPr>
            <p:grpSpPr bwMode="invGray">
              <a:xfrm rot="16200000" flipH="1">
                <a:off x="6492229" y="2755658"/>
                <a:ext cx="4114800" cy="36576"/>
                <a:chOff x="1522413" y="1514475"/>
                <a:chExt cx="10569575" cy="64008"/>
              </a:xfrm>
              <a:solidFill>
                <a:schemeClr val="accent1"/>
              </a:solidFill>
            </p:grpSpPr>
            <p:sp>
              <p:nvSpPr>
                <p:cNvPr id="769" name="Freeform 76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0" name="Freeform 76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1" name="Freeform 77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grpSp>
          <p:nvGrpSpPr>
            <p:cNvPr id="616" name="Group 615"/>
            <p:cNvGrpSpPr/>
            <p:nvPr/>
          </p:nvGrpSpPr>
          <p:grpSpPr bwMode="invGray">
            <a:xfrm rot="10800000">
              <a:off x="4417839" y="2091906"/>
              <a:ext cx="5294376" cy="4114800"/>
              <a:chOff x="3310555" y="716546"/>
              <a:chExt cx="5294376" cy="4114800"/>
            </a:xfrm>
          </p:grpSpPr>
          <p:grpSp>
            <p:nvGrpSpPr>
              <p:cNvPr id="617" name="Group 616"/>
              <p:cNvGrpSpPr/>
              <p:nvPr/>
            </p:nvGrpSpPr>
            <p:grpSpPr bwMode="invGray">
              <a:xfrm flipH="1">
                <a:off x="3310555" y="737968"/>
                <a:ext cx="5294376" cy="54864"/>
                <a:chOff x="1522413" y="1514475"/>
                <a:chExt cx="10569575" cy="64008"/>
              </a:xfrm>
              <a:solidFill>
                <a:schemeClr val="accent1"/>
              </a:solidFill>
            </p:grpSpPr>
            <p:sp>
              <p:nvSpPr>
                <p:cNvPr id="693" name="Freeform 69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4" name="Freeform 69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5" name="Freeform 69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nvGrpSpPr>
              <p:cNvPr id="618" name="Group 617"/>
              <p:cNvGrpSpPr/>
              <p:nvPr/>
            </p:nvGrpSpPr>
            <p:grpSpPr bwMode="invGray">
              <a:xfrm rot="16200000" flipH="1">
                <a:off x="6492229" y="2755658"/>
                <a:ext cx="4114800" cy="36576"/>
                <a:chOff x="1522413" y="1514475"/>
                <a:chExt cx="10569575" cy="64008"/>
              </a:xfrm>
              <a:solidFill>
                <a:schemeClr val="accent1"/>
              </a:solidFill>
            </p:grpSpPr>
            <p:sp>
              <p:nvSpPr>
                <p:cNvPr id="619" name="Freeform 61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0" name="Freeform 61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1" name="Freeform 62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2" name="Freeform 621"/>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3" name="Freeform 622"/>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4" name="Freeform 623"/>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5" name="Freeform 624"/>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6" name="Freeform 625"/>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7" name="Freeform 626"/>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8" name="Freeform 627"/>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9" name="Freeform 628"/>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0" name="Freeform 629"/>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1" name="Freeform 630"/>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2" name="Freeform 631"/>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3" name="Freeform 632"/>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4" name="Freeform 633"/>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5" name="Freeform 634"/>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6" name="Freeform 635"/>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7" name="Freeform 636"/>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8" name="Freeform 637"/>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9" name="Freeform 638"/>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0" name="Freeform 639"/>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1" name="Freeform 640"/>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2" name="Freeform 641"/>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3" name="Freeform 642"/>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4" name="Freeform 643"/>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5" name="Freeform 644"/>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6" name="Freeform 645"/>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7" name="Freeform 646"/>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8" name="Freeform 647"/>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9" name="Freeform 648"/>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0" name="Freeform 649"/>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1" name="Freeform 650"/>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2" name="Freeform 651"/>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3" name="Freeform 652"/>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4" name="Freeform 653"/>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5" name="Freeform 654"/>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6" name="Freeform 655"/>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7" name="Freeform 656"/>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8" name="Freeform 657"/>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9" name="Freeform 658"/>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0" name="Freeform 659"/>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1" name="Freeform 660"/>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2" name="Freeform 661"/>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3" name="Freeform 662"/>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4" name="Freeform 663"/>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5" name="Freeform 664"/>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6" name="Freeform 665"/>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7" name="Freeform 666"/>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8" name="Freeform 667"/>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9" name="Freeform 668"/>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0" name="Freeform 669"/>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1" name="Freeform 670"/>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2" name="Freeform 671"/>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3" name="Freeform 672"/>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4" name="Freeform 673"/>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5" name="Freeform 674"/>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6" name="Freeform 675"/>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7" name="Freeform 676"/>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8" name="Freeform 677"/>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9" name="Freeform 678"/>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0" name="Freeform 679"/>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1" name="Freeform 680"/>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2" name="Freeform 681"/>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3" name="Freeform 682"/>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4" name="Freeform 683"/>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5" name="Freeform 684"/>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6" name="Freeform 685"/>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7" name="Freeform 686"/>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8" name="Freeform 687"/>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9" name="Freeform 688"/>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0" name="Freeform 689"/>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1" name="Freeform 690"/>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2" name="Freeform 691"/>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grpSp>
      <p:sp>
        <p:nvSpPr>
          <p:cNvPr id="4" name="Text Placeholder 3"/>
          <p:cNvSpPr>
            <a:spLocks noGrp="1"/>
          </p:cNvSpPr>
          <p:nvPr>
            <p:ph type="body" sz="half" idx="2"/>
          </p:nvPr>
        </p:nvSpPr>
        <p:spPr>
          <a:xfrm>
            <a:off x="7905959" y="3411748"/>
            <a:ext cx="2743200" cy="2743200"/>
          </a:xfrm>
        </p:spPr>
        <p:txBody>
          <a:bodyPr rtlCol="0"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sp>
        <p:nvSpPr>
          <p:cNvPr id="6" name="Footer Placeholder 5"/>
          <p:cNvSpPr>
            <a:spLocks noGrp="1"/>
          </p:cNvSpPr>
          <p:nvPr>
            <p:ph type="ftr" sz="quarter" idx="11"/>
          </p:nvPr>
        </p:nvSpPr>
        <p:spPr/>
        <p:txBody>
          <a:bodyPr rtlCol="0"/>
          <a:lstStyle/>
          <a:p>
            <a:pPr rtl="0"/>
            <a:r>
              <a:rPr lang="en-GB" noProof="0"/>
              <a:t>Slido: #2049918</a:t>
            </a:r>
            <a:endParaRPr lang="en-GB" noProof="0" dirty="0"/>
          </a:p>
        </p:txBody>
      </p:sp>
      <p:sp>
        <p:nvSpPr>
          <p:cNvPr id="5" name="Date Placeholder 4"/>
          <p:cNvSpPr>
            <a:spLocks noGrp="1"/>
          </p:cNvSpPr>
          <p:nvPr>
            <p:ph type="dt" sz="half" idx="10"/>
          </p:nvPr>
        </p:nvSpPr>
        <p:spPr/>
        <p:txBody>
          <a:bodyPr rtlCol="0"/>
          <a:lstStyle/>
          <a:p>
            <a:pPr rtl="0"/>
            <a:endParaRPr lang="en-GB" noProof="0" dirty="0"/>
          </a:p>
        </p:txBody>
      </p:sp>
      <p:sp>
        <p:nvSpPr>
          <p:cNvPr id="7" name="Slide Number Placeholder 6"/>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3617694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4" y="274638"/>
            <a:ext cx="9143998" cy="1020762"/>
          </a:xfrm>
          <a:prstGeom prst="rect">
            <a:avLst/>
          </a:prstGeom>
        </p:spPr>
        <p:txBody>
          <a:bodyPr vert="horz" lIns="91440" tIns="45720" rIns="91440" bIns="45720" rtlCol="0" anchor="b">
            <a:normAutofit/>
          </a:bodyPr>
          <a:lstStyle/>
          <a:p>
            <a:pPr rtl="0"/>
            <a:r>
              <a:rPr lang="en-GB" noProof="0"/>
              <a:t>Click to edit Master title style</a:t>
            </a:r>
            <a:endParaRPr lang="en-GB" noProof="0" dirty="0"/>
          </a:p>
        </p:txBody>
      </p:sp>
      <p:sp>
        <p:nvSpPr>
          <p:cNvPr id="3" name="Text Placeholder 2"/>
          <p:cNvSpPr>
            <a:spLocks noGrp="1"/>
          </p:cNvSpPr>
          <p:nvPr>
            <p:ph type="body" idx="1"/>
          </p:nvPr>
        </p:nvSpPr>
        <p:spPr>
          <a:xfrm>
            <a:off x="1522414" y="1905000"/>
            <a:ext cx="9144000" cy="4267200"/>
          </a:xfrm>
          <a:prstGeom prst="rect">
            <a:avLst/>
          </a:prstGeom>
        </p:spPr>
        <p:txBody>
          <a:bodyPr vert="horz" lIns="91440" tIns="45720" rIns="91440" bIns="45720"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5" name="Footer Placeholder 4"/>
          <p:cNvSpPr>
            <a:spLocks noGrp="1"/>
          </p:cNvSpPr>
          <p:nvPr>
            <p:ph type="ftr" sz="quarter" idx="3"/>
          </p:nvPr>
        </p:nvSpPr>
        <p:spPr>
          <a:xfrm>
            <a:off x="1522413" y="6400801"/>
            <a:ext cx="6324599" cy="276226"/>
          </a:xfrm>
          <a:prstGeom prst="rect">
            <a:avLst/>
          </a:prstGeom>
        </p:spPr>
        <p:txBody>
          <a:bodyPr vert="horz" lIns="91440" tIns="45720" rIns="91440" bIns="45720" rtlCol="0" anchor="ctr"/>
          <a:lstStyle>
            <a:lvl1pPr algn="l">
              <a:defRPr sz="1200">
                <a:solidFill>
                  <a:schemeClr val="tx1">
                    <a:tint val="75000"/>
                  </a:schemeClr>
                </a:solidFill>
              </a:defRPr>
            </a:lvl1pPr>
          </a:lstStyle>
          <a:p>
            <a:pPr rtl="0"/>
            <a:r>
              <a:rPr lang="en-GB" noProof="0"/>
              <a:t>Slido: #2049918</a:t>
            </a:r>
            <a:endParaRPr lang="en-GB" noProof="0" dirty="0"/>
          </a:p>
        </p:txBody>
      </p:sp>
      <p:sp>
        <p:nvSpPr>
          <p:cNvPr id="4" name="Date Placeholder 3"/>
          <p:cNvSpPr>
            <a:spLocks noGrp="1"/>
          </p:cNvSpPr>
          <p:nvPr>
            <p:ph type="dt" sz="half" idx="2"/>
          </p:nvPr>
        </p:nvSpPr>
        <p:spPr>
          <a:xfrm>
            <a:off x="8075612" y="6400801"/>
            <a:ext cx="1243859" cy="276226"/>
          </a:xfrm>
          <a:prstGeom prst="rect">
            <a:avLst/>
          </a:prstGeom>
        </p:spPr>
        <p:txBody>
          <a:bodyPr vert="horz" lIns="91440" tIns="45720" rIns="91440" bIns="45720" rtlCol="0" anchor="ctr"/>
          <a:lstStyle>
            <a:lvl1pPr algn="r">
              <a:defRPr sz="1200">
                <a:solidFill>
                  <a:schemeClr val="tx1">
                    <a:tint val="75000"/>
                  </a:schemeClr>
                </a:solidFill>
              </a:defRPr>
            </a:lvl1pPr>
          </a:lstStyle>
          <a:p>
            <a:pPr rtl="0"/>
            <a:endParaRPr lang="en-GB" noProof="0" dirty="0"/>
          </a:p>
        </p:txBody>
      </p:sp>
      <p:sp>
        <p:nvSpPr>
          <p:cNvPr id="6" name="Slide Number Placeholder 5"/>
          <p:cNvSpPr>
            <a:spLocks noGrp="1"/>
          </p:cNvSpPr>
          <p:nvPr>
            <p:ph type="sldNum" sz="quarter" idx="4"/>
          </p:nvPr>
        </p:nvSpPr>
        <p:spPr>
          <a:xfrm>
            <a:off x="9523412" y="6400801"/>
            <a:ext cx="1143002" cy="276226"/>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25BA54BD-C84D-46CE-8B72-31BFB26ABA43}" type="slidenum">
              <a:rPr lang="en-GB" noProof="0" smtClean="0"/>
              <a:pPr/>
              <a:t>‹#›</a:t>
            </a:fld>
            <a:endParaRPr lang="en-GB" noProof="0" dirty="0"/>
          </a:p>
        </p:txBody>
      </p:sp>
    </p:spTree>
    <p:extLst>
      <p:ext uri="{BB962C8B-B14F-4D97-AF65-F5344CB8AC3E}">
        <p14:creationId xmlns:p14="http://schemas.microsoft.com/office/powerpoint/2010/main" val="53563648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576072"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n-lt"/>
          <a:ea typeface="+mn-ea"/>
          <a:cs typeface="+mn-cs"/>
        </a:defRPr>
      </a:lvl2pPr>
      <a:lvl3pPr marL="804672"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n-lt"/>
          <a:ea typeface="+mn-ea"/>
          <a:cs typeface="+mn-cs"/>
        </a:defRPr>
      </a:lvl3pPr>
      <a:lvl4pPr marL="10332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4pPr>
      <a:lvl5pPr marL="12618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4904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6pPr>
      <a:lvl7pPr marL="17190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19476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8pPr>
      <a:lvl9pPr marL="21762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martinfowler.com/bliki/SoftwareComponent.html" TargetMode="External"/><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martinfowler.com/articles/microservices.html#ComponentizationViaServices" TargetMode="External"/><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martinfowler.com/articles/microservice-trade-offs.html"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s://martinfowler.com/bliki/MicroservicePremium.html"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8" Type="http://schemas.openxmlformats.org/officeDocument/2006/relationships/hyperlink" Target="https://docs.aws.amazon.com/whitepapers/latest/serverless-multi-tier-architectures-api-gateway-lambda/microservices-with-lambda.html" TargetMode="External"/><Relationship Id="rId3" Type="http://schemas.openxmlformats.org/officeDocument/2006/relationships/image" Target="../media/image7.png"/><Relationship Id="rId7" Type="http://schemas.openxmlformats.org/officeDocument/2006/relationships/hyperlink" Target="https://www.ibm.com/topics/cloud-native" TargetMode="External"/><Relationship Id="rId2" Type="http://schemas.openxmlformats.org/officeDocument/2006/relationships/notesSlide" Target="../notesSlides/notesSlide17.xml"/><Relationship Id="rId1" Type="http://schemas.openxmlformats.org/officeDocument/2006/relationships/slideLayout" Target="../slideLayouts/slideLayout6.xml"/><Relationship Id="rId6" Type="http://schemas.openxmlformats.org/officeDocument/2006/relationships/hyperlink" Target="https://www.paloaltonetworks.com/cyberpedia/what-are-microservices" TargetMode="External"/><Relationship Id="rId5" Type="http://schemas.openxmlformats.org/officeDocument/2006/relationships/hyperlink" Target="http://thinkmicroservices.com/blog/2020/faas/microservices-functions-kubernetes.html" TargetMode="Externa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hyperlink" Target="https://web.archive.org/web/20240121215100/https:/www.primevideotech.com/video-streaming/scaling-up-the-prime-video-audio-video-monitoring-service-and-reducing-costs-by-90" TargetMode="External"/><Relationship Id="rId2" Type="http://schemas.openxmlformats.org/officeDocument/2006/relationships/notesSlide" Target="../notesSlides/notesSlide18.xml"/><Relationship Id="rId1" Type="http://schemas.openxmlformats.org/officeDocument/2006/relationships/slideLayout" Target="../slideLayouts/slideLayout6.xml"/><Relationship Id="rId5" Type="http://schemas.openxmlformats.org/officeDocument/2006/relationships/image" Target="../media/image10.pn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world.hey.com/dhh/even-amazon-can-t-make-sense-of-serverless-or-microservices-59625580" TargetMode="Externa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hyperlink" Target="https://youtu.be/S9YbFdLdKxE?si=WM8ky7pLPJ270ElW" TargetMode="External"/><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5.xml"/><Relationship Id="rId1" Type="http://schemas.openxmlformats.org/officeDocument/2006/relationships/slideLayout" Target="../slideLayouts/slideLayout6.xml"/><Relationship Id="rId5" Type="http://schemas.openxmlformats.org/officeDocument/2006/relationships/hyperlink" Target="https://domainstorytelling.org/" TargetMode="External"/><Relationship Id="rId4" Type="http://schemas.openxmlformats.org/officeDocument/2006/relationships/image" Target="../media/image13.png"/></Relationships>
</file>

<file path=ppt/slides/_rels/slide28.xml.rels><?xml version="1.0" encoding="UTF-8" standalone="yes"?>
<Relationships xmlns="http://schemas.openxmlformats.org/package/2006/relationships"><Relationship Id="rId3" Type="http://schemas.openxmlformats.org/officeDocument/2006/relationships/hyperlink" Target="https://insights.sei.cmu.edu/documents/775/2006_005_001_14795.pdf" TargetMode="External"/><Relationship Id="rId2" Type="http://schemas.openxmlformats.org/officeDocument/2006/relationships/notesSlide" Target="../notesSlides/notesSlide26.xml"/><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29.xml.rels><?xml version="1.0" encoding="UTF-8" standalone="yes"?>
<Relationships xmlns="http://schemas.openxmlformats.org/package/2006/relationships"><Relationship Id="rId3" Type="http://schemas.openxmlformats.org/officeDocument/2006/relationships/hyperlink" Target="https://youtu.be/S9YbFdLdKxE?si=WM8ky7pLPJ270ElW" TargetMode="External"/><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hyperlink" Target="https://domainstorytelling.org/" TargetMode="External"/><Relationship Id="rId2" Type="http://schemas.openxmlformats.org/officeDocument/2006/relationships/notesSlide" Target="../notesSlides/notesSlide29.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hyperlink" Target="https://github.com/WPS/egon.io-examples"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hyperlink" Target="https://domainstorytelling.org/" TargetMode="External"/><Relationship Id="rId2" Type="http://schemas.openxmlformats.org/officeDocument/2006/relationships/notesSlide" Target="../notesSlides/notesSlide31.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hyperlink" Target="https://github.com/WPS/egon.io-examples"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hyperlink" Target="https://youtu.be/S9YbFdLdKxE?si=WM8ky7pLPJ270ElW" TargetMode="External"/><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hyperlink" Target="https://martinfowler.com/articles/microservices.html#ComponentizationViaServices" TargetMode="Externa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hyperlink" Target="https://x.com/copyconstruct" TargetMode="External"/><Relationship Id="rId2" Type="http://schemas.openxmlformats.org/officeDocument/2006/relationships/notesSlide" Target="../notesSlides/notesSlide38.xml"/><Relationship Id="rId1" Type="http://schemas.openxmlformats.org/officeDocument/2006/relationships/slideLayout" Target="../slideLayouts/slideLayout6.xml"/><Relationship Id="rId4" Type="http://schemas.openxmlformats.org/officeDocument/2006/relationships/hyperlink" Target="https://x.com/copyconstruct/status/1247131341851783168" TargetMode="Externa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openxmlformats.org/officeDocument/2006/relationships/hyperlink" Target="https://martinfowler.com/articles/microservices.html#ComponentizationViaServices" TargetMode="External"/><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hyperlink" Target="https://youtu.be/S9YbFdLdKxE?si=WM8ky7pLPJ270ElW" TargetMode="External"/><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hyperlink" Target="https://martinfowler.com/articles/microservices.html#ComponentizationViaServices" TargetMode="Externa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3" Type="http://schemas.openxmlformats.org/officeDocument/2006/relationships/hyperlink" Target="https://12factor.net/concurrency" TargetMode="External"/><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hyperlink" Target="https://youtu.be/S9YbFdLdKxE?si=WM8ky7pLPJ270ElW" TargetMode="External"/><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 Id="rId4" Type="http://schemas.openxmlformats.org/officeDocument/2006/relationships/image" Target="../media/image20.jpe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s://martinfowler.com/bliki/SoftwareComponent.html" TargetMode="External"/><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rtlCol="0"/>
          <a:lstStyle/>
          <a:p>
            <a:pPr rtl="0"/>
            <a:r>
              <a:rPr lang="en-GB" dirty="0">
                <a:latin typeface="Chalkboard" panose="03050602040202020205" pitchFamily="66" charset="77"/>
              </a:rPr>
              <a:t>Microservices</a:t>
            </a:r>
          </a:p>
        </p:txBody>
      </p:sp>
      <p:sp>
        <p:nvSpPr>
          <p:cNvPr id="3" name="Subtitle 2"/>
          <p:cNvSpPr>
            <a:spLocks noGrp="1"/>
          </p:cNvSpPr>
          <p:nvPr>
            <p:ph type="subTitle" idx="1"/>
          </p:nvPr>
        </p:nvSpPr>
        <p:spPr>
          <a:xfrm>
            <a:off x="1522413" y="5105400"/>
            <a:ext cx="9143999" cy="483840"/>
          </a:xfrm>
        </p:spPr>
        <p:txBody>
          <a:bodyPr rtlCol="0"/>
          <a:lstStyle/>
          <a:p>
            <a:pPr rtl="0"/>
            <a:r>
              <a:rPr lang="en-GB" dirty="0">
                <a:solidFill>
                  <a:srgbClr val="FFFF00"/>
                </a:solidFill>
                <a:latin typeface="Chalkboard" panose="03050602040202020205" pitchFamily="66" charset="77"/>
              </a:rPr>
              <a:t>Where Did It All Go Wrong</a:t>
            </a:r>
          </a:p>
          <a:p>
            <a:pPr rtl="0"/>
            <a:endParaRPr lang="en-GB" dirty="0">
              <a:solidFill>
                <a:srgbClr val="FFFF00"/>
              </a:solidFill>
              <a:latin typeface="Chalkboard" panose="03050602040202020205" pitchFamily="66" charset="77"/>
            </a:endParaRPr>
          </a:p>
          <a:p>
            <a:pPr rtl="0"/>
            <a:endParaRPr lang="en-GB" dirty="0">
              <a:solidFill>
                <a:srgbClr val="FFFF00"/>
              </a:solidFill>
              <a:latin typeface="Chalkboard" panose="03050602040202020205" pitchFamily="66" charset="77"/>
            </a:endParaRPr>
          </a:p>
        </p:txBody>
      </p:sp>
      <p:sp>
        <p:nvSpPr>
          <p:cNvPr id="5" name="TextBox 4">
            <a:extLst>
              <a:ext uri="{FF2B5EF4-FFF2-40B4-BE49-F238E27FC236}">
                <a16:creationId xmlns:a16="http://schemas.microsoft.com/office/drawing/2014/main" id="{3F06DF6C-0582-850B-9F4D-5D3764FA4274}"/>
              </a:ext>
            </a:extLst>
          </p:cNvPr>
          <p:cNvSpPr txBox="1"/>
          <p:nvPr/>
        </p:nvSpPr>
        <p:spPr>
          <a:xfrm>
            <a:off x="1522412" y="5949280"/>
            <a:ext cx="5710538" cy="424732"/>
          </a:xfrm>
          <a:prstGeom prst="rect">
            <a:avLst/>
          </a:prstGeom>
          <a:noFill/>
        </p:spPr>
        <p:txBody>
          <a:bodyPr wrap="none" rtlCol="0">
            <a:spAutoFit/>
          </a:bodyPr>
          <a:lstStyle/>
          <a:p>
            <a:pPr>
              <a:lnSpc>
                <a:spcPct val="90000"/>
              </a:lnSpc>
            </a:pPr>
            <a:r>
              <a:rPr lang="en-GB" sz="2400" dirty="0">
                <a:solidFill>
                  <a:srgbClr val="FFC000"/>
                </a:solidFill>
                <a:latin typeface="Chalkboard" panose="03050602040202020205" pitchFamily="66" charset="77"/>
              </a:rPr>
              <a:t>Ian Cooper @</a:t>
            </a:r>
            <a:r>
              <a:rPr lang="en-GB" sz="2400" dirty="0" err="1">
                <a:solidFill>
                  <a:srgbClr val="FFC000"/>
                </a:solidFill>
                <a:latin typeface="Chalkboard" panose="03050602040202020205" pitchFamily="66" charset="77"/>
              </a:rPr>
              <a:t>ICooper</a:t>
            </a:r>
            <a:r>
              <a:rPr lang="en-GB" sz="2400" dirty="0">
                <a:solidFill>
                  <a:srgbClr val="FFC000"/>
                </a:solidFill>
                <a:latin typeface="Chalkboard" panose="03050602040202020205" pitchFamily="66" charset="77"/>
              </a:rPr>
              <a:t> (X, </a:t>
            </a:r>
            <a:r>
              <a:rPr lang="en-GB" sz="2400" dirty="0" err="1">
                <a:solidFill>
                  <a:srgbClr val="FFC000"/>
                </a:solidFill>
                <a:latin typeface="Chalkboard" panose="03050602040202020205" pitchFamily="66" charset="77"/>
              </a:rPr>
              <a:t>Hachyderm.io</a:t>
            </a:r>
            <a:r>
              <a:rPr lang="en-GB" sz="2400" dirty="0">
                <a:solidFill>
                  <a:srgbClr val="FFC000"/>
                </a:solidFill>
                <a:latin typeface="Chalkboard" panose="03050602040202020205" pitchFamily="66" charset="77"/>
              </a:rPr>
              <a:t>)</a:t>
            </a:r>
          </a:p>
        </p:txBody>
      </p:sp>
    </p:spTree>
    <p:extLst>
      <p:ext uri="{BB962C8B-B14F-4D97-AF65-F5344CB8AC3E}">
        <p14:creationId xmlns:p14="http://schemas.microsoft.com/office/powerpoint/2010/main" val="192011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D540B6A-F832-8BB5-C994-FD5BAD9B7AD4}"/>
              </a:ext>
            </a:extLst>
          </p:cNvPr>
          <p:cNvSpPr txBox="1"/>
          <p:nvPr/>
        </p:nvSpPr>
        <p:spPr>
          <a:xfrm>
            <a:off x="732079" y="1193232"/>
            <a:ext cx="10513168" cy="1569660"/>
          </a:xfrm>
          <a:prstGeom prst="rect">
            <a:avLst/>
          </a:prstGeom>
          <a:noFill/>
        </p:spPr>
        <p:txBody>
          <a:bodyPr wrap="square">
            <a:spAutoFit/>
          </a:bodyPr>
          <a:lstStyle/>
          <a:p>
            <a:r>
              <a:rPr lang="en-GB" sz="2400" b="1" dirty="0">
                <a:latin typeface="Chalkboard" panose="03050602040202020205" pitchFamily="66" charset="77"/>
              </a:rPr>
              <a:t>service</a:t>
            </a:r>
            <a:r>
              <a:rPr lang="en-GB" sz="2400" dirty="0">
                <a:latin typeface="Chalkboard" panose="03050602040202020205" pitchFamily="66" charset="77"/>
              </a:rPr>
              <a:t>: A service is a component that exists in its own process, clients talk to it over some inter-process communication mechanism: RPC, RESTful calls over HTTP, messaging, etc. </a:t>
            </a:r>
          </a:p>
          <a:p>
            <a:endParaRPr lang="en-GB" sz="2400" dirty="0">
              <a:latin typeface="Chalkboard" panose="03050602040202020205" pitchFamily="66" charset="77"/>
            </a:endParaRPr>
          </a:p>
        </p:txBody>
      </p:sp>
      <p:sp>
        <p:nvSpPr>
          <p:cNvPr id="4" name="TextBox 3">
            <a:extLst>
              <a:ext uri="{FF2B5EF4-FFF2-40B4-BE49-F238E27FC236}">
                <a16:creationId xmlns:a16="http://schemas.microsoft.com/office/drawing/2014/main" id="{149598AA-068C-D11D-E580-3FC662EE0148}"/>
              </a:ext>
            </a:extLst>
          </p:cNvPr>
          <p:cNvSpPr txBox="1"/>
          <p:nvPr/>
        </p:nvSpPr>
        <p:spPr>
          <a:xfrm>
            <a:off x="7678588" y="2613105"/>
            <a:ext cx="3911437" cy="369332"/>
          </a:xfrm>
          <a:prstGeom prst="rect">
            <a:avLst/>
          </a:prstGeom>
          <a:noFill/>
        </p:spPr>
        <p:txBody>
          <a:bodyPr wrap="square">
            <a:spAutoFit/>
          </a:bodyPr>
          <a:lstStyle/>
          <a:p>
            <a:r>
              <a:rPr lang="en-GB" dirty="0"/>
              <a:t>- Martin Fowler, </a:t>
            </a:r>
            <a:r>
              <a:rPr lang="en-GB" dirty="0">
                <a:hlinkClick r:id="rId3"/>
              </a:rPr>
              <a:t>Software Component</a:t>
            </a:r>
            <a:endParaRPr lang="en-GB" dirty="0"/>
          </a:p>
        </p:txBody>
      </p:sp>
      <p:sp>
        <p:nvSpPr>
          <p:cNvPr id="9" name="TextBox 8">
            <a:extLst>
              <a:ext uri="{FF2B5EF4-FFF2-40B4-BE49-F238E27FC236}">
                <a16:creationId xmlns:a16="http://schemas.microsoft.com/office/drawing/2014/main" id="{24EBCA02-C864-794E-C142-0D534E4EB521}"/>
              </a:ext>
            </a:extLst>
          </p:cNvPr>
          <p:cNvSpPr txBox="1"/>
          <p:nvPr/>
        </p:nvSpPr>
        <p:spPr>
          <a:xfrm>
            <a:off x="981844" y="4184675"/>
            <a:ext cx="3832676" cy="923330"/>
          </a:xfrm>
          <a:prstGeom prst="rect">
            <a:avLst/>
          </a:prstGeom>
          <a:noFill/>
        </p:spPr>
        <p:txBody>
          <a:bodyPr wrap="square">
            <a:spAutoFit/>
          </a:bodyPr>
          <a:lstStyle/>
          <a:p>
            <a:r>
              <a:rPr lang="en-GB" sz="1800" dirty="0">
                <a:solidFill>
                  <a:srgbClr val="0070C0"/>
                </a:solidFill>
                <a:latin typeface="Chalkboard" panose="03050602040202020205" pitchFamily="66" charset="77"/>
              </a:rPr>
              <a:t>- The upgrade/replacement of one service should not require co-ordination with another</a:t>
            </a:r>
            <a:endParaRPr lang="en-GB" dirty="0">
              <a:solidFill>
                <a:srgbClr val="0070C0"/>
              </a:solidFill>
              <a:latin typeface="Chalkboard" panose="03050602040202020205" pitchFamily="66" charset="77"/>
            </a:endParaRPr>
          </a:p>
        </p:txBody>
      </p:sp>
      <p:sp>
        <p:nvSpPr>
          <p:cNvPr id="11" name="TextBox 10">
            <a:extLst>
              <a:ext uri="{FF2B5EF4-FFF2-40B4-BE49-F238E27FC236}">
                <a16:creationId xmlns:a16="http://schemas.microsoft.com/office/drawing/2014/main" id="{35B01735-A117-3C18-2150-E86B173F3972}"/>
              </a:ext>
            </a:extLst>
          </p:cNvPr>
          <p:cNvSpPr txBox="1"/>
          <p:nvPr/>
        </p:nvSpPr>
        <p:spPr>
          <a:xfrm>
            <a:off x="774060" y="3413899"/>
            <a:ext cx="4467601" cy="461665"/>
          </a:xfrm>
          <a:prstGeom prst="rect">
            <a:avLst/>
          </a:prstGeom>
          <a:noFill/>
        </p:spPr>
        <p:txBody>
          <a:bodyPr wrap="square">
            <a:spAutoFit/>
          </a:bodyPr>
          <a:lstStyle/>
          <a:p>
            <a:r>
              <a:rPr lang="en-GB" sz="2400" dirty="0">
                <a:solidFill>
                  <a:srgbClr val="478ABF"/>
                </a:solidFill>
                <a:latin typeface="Chalkboard" panose="03050602040202020205" pitchFamily="66" charset="77"/>
              </a:rPr>
              <a:t>For services to be components:</a:t>
            </a:r>
          </a:p>
        </p:txBody>
      </p:sp>
      <p:sp>
        <p:nvSpPr>
          <p:cNvPr id="12" name="Freeform 11">
            <a:extLst>
              <a:ext uri="{FF2B5EF4-FFF2-40B4-BE49-F238E27FC236}">
                <a16:creationId xmlns:a16="http://schemas.microsoft.com/office/drawing/2014/main" id="{7BFE6071-AFA0-6F5B-99EE-6291F3D207CA}"/>
              </a:ext>
            </a:extLst>
          </p:cNvPr>
          <p:cNvSpPr/>
          <p:nvPr/>
        </p:nvSpPr>
        <p:spPr>
          <a:xfrm>
            <a:off x="669073" y="3278459"/>
            <a:ext cx="55756" cy="2787804"/>
          </a:xfrm>
          <a:custGeom>
            <a:avLst/>
            <a:gdLst>
              <a:gd name="connsiteX0" fmla="*/ 55756 w 55756"/>
              <a:gd name="connsiteY0" fmla="*/ 0 h 2787804"/>
              <a:gd name="connsiteX1" fmla="*/ 44605 w 55756"/>
              <a:gd name="connsiteY1" fmla="*/ 345687 h 2787804"/>
              <a:gd name="connsiteX2" fmla="*/ 22303 w 55756"/>
              <a:gd name="connsiteY2" fmla="*/ 702526 h 2787804"/>
              <a:gd name="connsiteX3" fmla="*/ 11151 w 55756"/>
              <a:gd name="connsiteY3" fmla="*/ 735980 h 2787804"/>
              <a:gd name="connsiteX4" fmla="*/ 0 w 55756"/>
              <a:gd name="connsiteY4" fmla="*/ 780585 h 2787804"/>
              <a:gd name="connsiteX5" fmla="*/ 11151 w 55756"/>
              <a:gd name="connsiteY5" fmla="*/ 892097 h 2787804"/>
              <a:gd name="connsiteX6" fmla="*/ 33454 w 55756"/>
              <a:gd name="connsiteY6" fmla="*/ 959004 h 2787804"/>
              <a:gd name="connsiteX7" fmla="*/ 44605 w 55756"/>
              <a:gd name="connsiteY7" fmla="*/ 1014761 h 2787804"/>
              <a:gd name="connsiteX8" fmla="*/ 33454 w 55756"/>
              <a:gd name="connsiteY8" fmla="*/ 1237785 h 2787804"/>
              <a:gd name="connsiteX9" fmla="*/ 22303 w 55756"/>
              <a:gd name="connsiteY9" fmla="*/ 1304692 h 2787804"/>
              <a:gd name="connsiteX10" fmla="*/ 11151 w 55756"/>
              <a:gd name="connsiteY10" fmla="*/ 1416204 h 2787804"/>
              <a:gd name="connsiteX11" fmla="*/ 22303 w 55756"/>
              <a:gd name="connsiteY11" fmla="*/ 2107580 h 2787804"/>
              <a:gd name="connsiteX12" fmla="*/ 44605 w 55756"/>
              <a:gd name="connsiteY12" fmla="*/ 2174487 h 2787804"/>
              <a:gd name="connsiteX13" fmla="*/ 55756 w 55756"/>
              <a:gd name="connsiteY13" fmla="*/ 2207941 h 2787804"/>
              <a:gd name="connsiteX14" fmla="*/ 33454 w 55756"/>
              <a:gd name="connsiteY14" fmla="*/ 2787804 h 2787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756" h="2787804">
                <a:moveTo>
                  <a:pt x="55756" y="0"/>
                </a:moveTo>
                <a:cubicBezTo>
                  <a:pt x="52039" y="115229"/>
                  <a:pt x="48720" y="230472"/>
                  <a:pt x="44605" y="345687"/>
                </a:cubicBezTo>
                <a:cubicBezTo>
                  <a:pt x="41473" y="433375"/>
                  <a:pt x="44043" y="593829"/>
                  <a:pt x="22303" y="702526"/>
                </a:cubicBezTo>
                <a:cubicBezTo>
                  <a:pt x="19998" y="714052"/>
                  <a:pt x="14380" y="724678"/>
                  <a:pt x="11151" y="735980"/>
                </a:cubicBezTo>
                <a:cubicBezTo>
                  <a:pt x="6941" y="750716"/>
                  <a:pt x="3717" y="765717"/>
                  <a:pt x="0" y="780585"/>
                </a:cubicBezTo>
                <a:cubicBezTo>
                  <a:pt x="3717" y="817756"/>
                  <a:pt x="4267" y="855381"/>
                  <a:pt x="11151" y="892097"/>
                </a:cubicBezTo>
                <a:cubicBezTo>
                  <a:pt x="15483" y="915203"/>
                  <a:pt x="28844" y="935952"/>
                  <a:pt x="33454" y="959004"/>
                </a:cubicBezTo>
                <a:lnTo>
                  <a:pt x="44605" y="1014761"/>
                </a:lnTo>
                <a:cubicBezTo>
                  <a:pt x="40888" y="1089102"/>
                  <a:pt x="39163" y="1163570"/>
                  <a:pt x="33454" y="1237785"/>
                </a:cubicBezTo>
                <a:cubicBezTo>
                  <a:pt x="31720" y="1260328"/>
                  <a:pt x="25107" y="1282257"/>
                  <a:pt x="22303" y="1304692"/>
                </a:cubicBezTo>
                <a:cubicBezTo>
                  <a:pt x="17669" y="1341760"/>
                  <a:pt x="14868" y="1379033"/>
                  <a:pt x="11151" y="1416204"/>
                </a:cubicBezTo>
                <a:cubicBezTo>
                  <a:pt x="14868" y="1646663"/>
                  <a:pt x="12144" y="1877315"/>
                  <a:pt x="22303" y="2107580"/>
                </a:cubicBezTo>
                <a:cubicBezTo>
                  <a:pt x="23339" y="2131066"/>
                  <a:pt x="37171" y="2152185"/>
                  <a:pt x="44605" y="2174487"/>
                </a:cubicBezTo>
                <a:lnTo>
                  <a:pt x="55756" y="2207941"/>
                </a:lnTo>
                <a:cubicBezTo>
                  <a:pt x="-20616" y="2437059"/>
                  <a:pt x="33454" y="2251339"/>
                  <a:pt x="33454" y="2787804"/>
                </a:cubicBezTo>
              </a:path>
            </a:pathLst>
          </a:custGeom>
          <a:noFill/>
          <a:ln w="57150">
            <a:solidFill>
              <a:srgbClr val="0070C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Freeform 12">
            <a:extLst>
              <a:ext uri="{FF2B5EF4-FFF2-40B4-BE49-F238E27FC236}">
                <a16:creationId xmlns:a16="http://schemas.microsoft.com/office/drawing/2014/main" id="{207A66A1-900E-CFFC-A956-237A5909D1B8}"/>
              </a:ext>
            </a:extLst>
          </p:cNvPr>
          <p:cNvSpPr/>
          <p:nvPr/>
        </p:nvSpPr>
        <p:spPr>
          <a:xfrm>
            <a:off x="780585" y="6010507"/>
            <a:ext cx="4237464" cy="168329"/>
          </a:xfrm>
          <a:custGeom>
            <a:avLst/>
            <a:gdLst>
              <a:gd name="connsiteX0" fmla="*/ 0 w 4237464"/>
              <a:gd name="connsiteY0" fmla="*/ 66908 h 168329"/>
              <a:gd name="connsiteX1" fmla="*/ 1338147 w 4237464"/>
              <a:gd name="connsiteY1" fmla="*/ 66908 h 168329"/>
              <a:gd name="connsiteX2" fmla="*/ 1427356 w 4237464"/>
              <a:gd name="connsiteY2" fmla="*/ 44605 h 168329"/>
              <a:gd name="connsiteX3" fmla="*/ 1460810 w 4237464"/>
              <a:gd name="connsiteY3" fmla="*/ 22303 h 168329"/>
              <a:gd name="connsiteX4" fmla="*/ 1527717 w 4237464"/>
              <a:gd name="connsiteY4" fmla="*/ 0 h 168329"/>
              <a:gd name="connsiteX5" fmla="*/ 1561171 w 4237464"/>
              <a:gd name="connsiteY5" fmla="*/ 11152 h 168329"/>
              <a:gd name="connsiteX6" fmla="*/ 1605776 w 4237464"/>
              <a:gd name="connsiteY6" fmla="*/ 66908 h 168329"/>
              <a:gd name="connsiteX7" fmla="*/ 1672683 w 4237464"/>
              <a:gd name="connsiteY7" fmla="*/ 89210 h 168329"/>
              <a:gd name="connsiteX8" fmla="*/ 2152186 w 4237464"/>
              <a:gd name="connsiteY8" fmla="*/ 100361 h 168329"/>
              <a:gd name="connsiteX9" fmla="*/ 2207942 w 4237464"/>
              <a:gd name="connsiteY9" fmla="*/ 122664 h 168329"/>
              <a:gd name="connsiteX10" fmla="*/ 2241395 w 4237464"/>
              <a:gd name="connsiteY10" fmla="*/ 133815 h 168329"/>
              <a:gd name="connsiteX11" fmla="*/ 2308303 w 4237464"/>
              <a:gd name="connsiteY11" fmla="*/ 122664 h 168329"/>
              <a:gd name="connsiteX12" fmla="*/ 2486722 w 4237464"/>
              <a:gd name="connsiteY12" fmla="*/ 111513 h 168329"/>
              <a:gd name="connsiteX13" fmla="*/ 2877015 w 4237464"/>
              <a:gd name="connsiteY13" fmla="*/ 100361 h 168329"/>
              <a:gd name="connsiteX14" fmla="*/ 3189249 w 4237464"/>
              <a:gd name="connsiteY14" fmla="*/ 111513 h 168329"/>
              <a:gd name="connsiteX15" fmla="*/ 3300761 w 4237464"/>
              <a:gd name="connsiteY15" fmla="*/ 133815 h 168329"/>
              <a:gd name="connsiteX16" fmla="*/ 3323064 w 4237464"/>
              <a:gd name="connsiteY16" fmla="*/ 167269 h 168329"/>
              <a:gd name="connsiteX17" fmla="*/ 3367669 w 4237464"/>
              <a:gd name="connsiteY17" fmla="*/ 156117 h 168329"/>
              <a:gd name="connsiteX18" fmla="*/ 3501483 w 4237464"/>
              <a:gd name="connsiteY18" fmla="*/ 133815 h 168329"/>
              <a:gd name="connsiteX19" fmla="*/ 3546088 w 4237464"/>
              <a:gd name="connsiteY19" fmla="*/ 122664 h 168329"/>
              <a:gd name="connsiteX20" fmla="*/ 3679903 w 4237464"/>
              <a:gd name="connsiteY20" fmla="*/ 111513 h 168329"/>
              <a:gd name="connsiteX21" fmla="*/ 3992137 w 4237464"/>
              <a:gd name="connsiteY21" fmla="*/ 100361 h 168329"/>
              <a:gd name="connsiteX22" fmla="*/ 4170556 w 4237464"/>
              <a:gd name="connsiteY22" fmla="*/ 100361 h 168329"/>
              <a:gd name="connsiteX23" fmla="*/ 4237464 w 4237464"/>
              <a:gd name="connsiteY23" fmla="*/ 111513 h 16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237464" h="168329">
                <a:moveTo>
                  <a:pt x="0" y="66908"/>
                </a:moveTo>
                <a:cubicBezTo>
                  <a:pt x="492460" y="128464"/>
                  <a:pt x="196275" y="95455"/>
                  <a:pt x="1338147" y="66908"/>
                </a:cubicBezTo>
                <a:cubicBezTo>
                  <a:pt x="1368789" y="66142"/>
                  <a:pt x="1427356" y="44605"/>
                  <a:pt x="1427356" y="44605"/>
                </a:cubicBezTo>
                <a:cubicBezTo>
                  <a:pt x="1438507" y="37171"/>
                  <a:pt x="1448563" y="27746"/>
                  <a:pt x="1460810" y="22303"/>
                </a:cubicBezTo>
                <a:cubicBezTo>
                  <a:pt x="1482293" y="12755"/>
                  <a:pt x="1527717" y="0"/>
                  <a:pt x="1527717" y="0"/>
                </a:cubicBezTo>
                <a:cubicBezTo>
                  <a:pt x="1538868" y="3717"/>
                  <a:pt x="1551992" y="3809"/>
                  <a:pt x="1561171" y="11152"/>
                </a:cubicBezTo>
                <a:cubicBezTo>
                  <a:pt x="1587428" y="32157"/>
                  <a:pt x="1575471" y="51755"/>
                  <a:pt x="1605776" y="66908"/>
                </a:cubicBezTo>
                <a:cubicBezTo>
                  <a:pt x="1626803" y="77421"/>
                  <a:pt x="1649181" y="88663"/>
                  <a:pt x="1672683" y="89210"/>
                </a:cubicBezTo>
                <a:lnTo>
                  <a:pt x="2152186" y="100361"/>
                </a:lnTo>
                <a:cubicBezTo>
                  <a:pt x="2170771" y="107795"/>
                  <a:pt x="2189199" y="115635"/>
                  <a:pt x="2207942" y="122664"/>
                </a:cubicBezTo>
                <a:cubicBezTo>
                  <a:pt x="2218948" y="126791"/>
                  <a:pt x="2229641" y="133815"/>
                  <a:pt x="2241395" y="133815"/>
                </a:cubicBezTo>
                <a:cubicBezTo>
                  <a:pt x="2264005" y="133815"/>
                  <a:pt x="2285786" y="124711"/>
                  <a:pt x="2308303" y="122664"/>
                </a:cubicBezTo>
                <a:cubicBezTo>
                  <a:pt x="2367647" y="117269"/>
                  <a:pt x="2427179" y="113848"/>
                  <a:pt x="2486722" y="111513"/>
                </a:cubicBezTo>
                <a:cubicBezTo>
                  <a:pt x="2616773" y="106413"/>
                  <a:pt x="2746917" y="104078"/>
                  <a:pt x="2877015" y="100361"/>
                </a:cubicBezTo>
                <a:cubicBezTo>
                  <a:pt x="2981093" y="104078"/>
                  <a:pt x="3085284" y="105397"/>
                  <a:pt x="3189249" y="111513"/>
                </a:cubicBezTo>
                <a:cubicBezTo>
                  <a:pt x="3225003" y="113616"/>
                  <a:pt x="3265585" y="125021"/>
                  <a:pt x="3300761" y="133815"/>
                </a:cubicBezTo>
                <a:cubicBezTo>
                  <a:pt x="3308195" y="144966"/>
                  <a:pt x="3310349" y="163031"/>
                  <a:pt x="3323064" y="167269"/>
                </a:cubicBezTo>
                <a:cubicBezTo>
                  <a:pt x="3337604" y="172115"/>
                  <a:pt x="3352606" y="158941"/>
                  <a:pt x="3367669" y="156117"/>
                </a:cubicBezTo>
                <a:cubicBezTo>
                  <a:pt x="3412114" y="147783"/>
                  <a:pt x="3457613" y="144782"/>
                  <a:pt x="3501483" y="133815"/>
                </a:cubicBezTo>
                <a:cubicBezTo>
                  <a:pt x="3516351" y="130098"/>
                  <a:pt x="3530880" y="124565"/>
                  <a:pt x="3546088" y="122664"/>
                </a:cubicBezTo>
                <a:cubicBezTo>
                  <a:pt x="3590502" y="117112"/>
                  <a:pt x="3635199" y="113748"/>
                  <a:pt x="3679903" y="111513"/>
                </a:cubicBezTo>
                <a:cubicBezTo>
                  <a:pt x="3783917" y="106312"/>
                  <a:pt x="3888059" y="104078"/>
                  <a:pt x="3992137" y="100361"/>
                </a:cubicBezTo>
                <a:cubicBezTo>
                  <a:pt x="4082651" y="82259"/>
                  <a:pt x="4040933" y="85111"/>
                  <a:pt x="4170556" y="100361"/>
                </a:cubicBezTo>
                <a:cubicBezTo>
                  <a:pt x="4193011" y="103003"/>
                  <a:pt x="4237464" y="111513"/>
                  <a:pt x="4237464" y="111513"/>
                </a:cubicBezTo>
              </a:path>
            </a:pathLst>
          </a:custGeom>
          <a:noFill/>
          <a:ln w="57150">
            <a:solidFill>
              <a:srgbClr val="0070C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Freeform 13">
            <a:extLst>
              <a:ext uri="{FF2B5EF4-FFF2-40B4-BE49-F238E27FC236}">
                <a16:creationId xmlns:a16="http://schemas.microsoft.com/office/drawing/2014/main" id="{03CEA3D6-7A6F-DBEF-12D5-D28B0DD14E7F}"/>
              </a:ext>
            </a:extLst>
          </p:cNvPr>
          <p:cNvSpPr/>
          <p:nvPr/>
        </p:nvSpPr>
        <p:spPr>
          <a:xfrm>
            <a:off x="780585" y="3211551"/>
            <a:ext cx="4415883" cy="167333"/>
          </a:xfrm>
          <a:custGeom>
            <a:avLst/>
            <a:gdLst>
              <a:gd name="connsiteX0" fmla="*/ 0 w 4415883"/>
              <a:gd name="connsiteY0" fmla="*/ 44605 h 167333"/>
              <a:gd name="connsiteX1" fmla="*/ 1193181 w 4415883"/>
              <a:gd name="connsiteY1" fmla="*/ 22303 h 167333"/>
              <a:gd name="connsiteX2" fmla="*/ 1572322 w 4415883"/>
              <a:gd name="connsiteY2" fmla="*/ 0 h 167333"/>
              <a:gd name="connsiteX3" fmla="*/ 1895708 w 4415883"/>
              <a:gd name="connsiteY3" fmla="*/ 11151 h 167333"/>
              <a:gd name="connsiteX4" fmla="*/ 1929161 w 4415883"/>
              <a:gd name="connsiteY4" fmla="*/ 22303 h 167333"/>
              <a:gd name="connsiteX5" fmla="*/ 1973766 w 4415883"/>
              <a:gd name="connsiteY5" fmla="*/ 33454 h 167333"/>
              <a:gd name="connsiteX6" fmla="*/ 2007220 w 4415883"/>
              <a:gd name="connsiteY6" fmla="*/ 55756 h 167333"/>
              <a:gd name="connsiteX7" fmla="*/ 2018371 w 4415883"/>
              <a:gd name="connsiteY7" fmla="*/ 89210 h 167333"/>
              <a:gd name="connsiteX8" fmla="*/ 2096430 w 4415883"/>
              <a:gd name="connsiteY8" fmla="*/ 78059 h 167333"/>
              <a:gd name="connsiteX9" fmla="*/ 2185639 w 4415883"/>
              <a:gd name="connsiteY9" fmla="*/ 55756 h 167333"/>
              <a:gd name="connsiteX10" fmla="*/ 2252547 w 4415883"/>
              <a:gd name="connsiteY10" fmla="*/ 44605 h 167333"/>
              <a:gd name="connsiteX11" fmla="*/ 2330605 w 4415883"/>
              <a:gd name="connsiteY11" fmla="*/ 33454 h 167333"/>
              <a:gd name="connsiteX12" fmla="*/ 2386361 w 4415883"/>
              <a:gd name="connsiteY12" fmla="*/ 22303 h 167333"/>
              <a:gd name="connsiteX13" fmla="*/ 3010830 w 4415883"/>
              <a:gd name="connsiteY13" fmla="*/ 33454 h 167333"/>
              <a:gd name="connsiteX14" fmla="*/ 3077737 w 4415883"/>
              <a:gd name="connsiteY14" fmla="*/ 44605 h 167333"/>
              <a:gd name="connsiteX15" fmla="*/ 3178098 w 4415883"/>
              <a:gd name="connsiteY15" fmla="*/ 66908 h 167333"/>
              <a:gd name="connsiteX16" fmla="*/ 3233854 w 4415883"/>
              <a:gd name="connsiteY16" fmla="*/ 78059 h 167333"/>
              <a:gd name="connsiteX17" fmla="*/ 3278459 w 4415883"/>
              <a:gd name="connsiteY17" fmla="*/ 89210 h 167333"/>
              <a:gd name="connsiteX18" fmla="*/ 3869474 w 4415883"/>
              <a:gd name="connsiteY18" fmla="*/ 100361 h 167333"/>
              <a:gd name="connsiteX19" fmla="*/ 4360127 w 4415883"/>
              <a:gd name="connsiteY19" fmla="*/ 111512 h 167333"/>
              <a:gd name="connsiteX20" fmla="*/ 4382430 w 4415883"/>
              <a:gd name="connsiteY20" fmla="*/ 133815 h 167333"/>
              <a:gd name="connsiteX21" fmla="*/ 4415883 w 4415883"/>
              <a:gd name="connsiteY21" fmla="*/ 167269 h 167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415883" h="167333">
                <a:moveTo>
                  <a:pt x="0" y="44605"/>
                </a:moveTo>
                <a:lnTo>
                  <a:pt x="1193181" y="22303"/>
                </a:lnTo>
                <a:cubicBezTo>
                  <a:pt x="1511602" y="15279"/>
                  <a:pt x="1415002" y="31463"/>
                  <a:pt x="1572322" y="0"/>
                </a:cubicBezTo>
                <a:cubicBezTo>
                  <a:pt x="1680117" y="3717"/>
                  <a:pt x="1788059" y="4423"/>
                  <a:pt x="1895708" y="11151"/>
                </a:cubicBezTo>
                <a:cubicBezTo>
                  <a:pt x="1907439" y="11884"/>
                  <a:pt x="1917859" y="19074"/>
                  <a:pt x="1929161" y="22303"/>
                </a:cubicBezTo>
                <a:cubicBezTo>
                  <a:pt x="1943897" y="26513"/>
                  <a:pt x="1958898" y="29737"/>
                  <a:pt x="1973766" y="33454"/>
                </a:cubicBezTo>
                <a:cubicBezTo>
                  <a:pt x="1984917" y="40888"/>
                  <a:pt x="1998848" y="45291"/>
                  <a:pt x="2007220" y="55756"/>
                </a:cubicBezTo>
                <a:cubicBezTo>
                  <a:pt x="2014563" y="64935"/>
                  <a:pt x="2006967" y="86359"/>
                  <a:pt x="2018371" y="89210"/>
                </a:cubicBezTo>
                <a:cubicBezTo>
                  <a:pt x="2043870" y="95585"/>
                  <a:pt x="2070657" y="83214"/>
                  <a:pt x="2096430" y="78059"/>
                </a:cubicBezTo>
                <a:cubicBezTo>
                  <a:pt x="2126486" y="72048"/>
                  <a:pt x="2155404" y="60795"/>
                  <a:pt x="2185639" y="55756"/>
                </a:cubicBezTo>
                <a:lnTo>
                  <a:pt x="2252547" y="44605"/>
                </a:lnTo>
                <a:cubicBezTo>
                  <a:pt x="2278525" y="40608"/>
                  <a:pt x="2304679" y="37775"/>
                  <a:pt x="2330605" y="33454"/>
                </a:cubicBezTo>
                <a:cubicBezTo>
                  <a:pt x="2349301" y="30338"/>
                  <a:pt x="2367776" y="26020"/>
                  <a:pt x="2386361" y="22303"/>
                </a:cubicBezTo>
                <a:lnTo>
                  <a:pt x="3010830" y="33454"/>
                </a:lnTo>
                <a:cubicBezTo>
                  <a:pt x="3033428" y="34183"/>
                  <a:pt x="3055492" y="40560"/>
                  <a:pt x="3077737" y="44605"/>
                </a:cubicBezTo>
                <a:cubicBezTo>
                  <a:pt x="3170244" y="61424"/>
                  <a:pt x="3097540" y="49006"/>
                  <a:pt x="3178098" y="66908"/>
                </a:cubicBezTo>
                <a:cubicBezTo>
                  <a:pt x="3196600" y="71020"/>
                  <a:pt x="3215352" y="73948"/>
                  <a:pt x="3233854" y="78059"/>
                </a:cubicBezTo>
                <a:cubicBezTo>
                  <a:pt x="3248815" y="81384"/>
                  <a:pt x="3263143" y="88673"/>
                  <a:pt x="3278459" y="89210"/>
                </a:cubicBezTo>
                <a:cubicBezTo>
                  <a:pt x="3475378" y="96119"/>
                  <a:pt x="3672476" y="96299"/>
                  <a:pt x="3869474" y="100361"/>
                </a:cubicBezTo>
                <a:lnTo>
                  <a:pt x="4360127" y="111512"/>
                </a:lnTo>
                <a:cubicBezTo>
                  <a:pt x="4367561" y="118946"/>
                  <a:pt x="4375862" y="125605"/>
                  <a:pt x="4382430" y="133815"/>
                </a:cubicBezTo>
                <a:cubicBezTo>
                  <a:pt x="4411667" y="170362"/>
                  <a:pt x="4389978" y="167269"/>
                  <a:pt x="4415883" y="167269"/>
                </a:cubicBezTo>
              </a:path>
            </a:pathLst>
          </a:custGeom>
          <a:noFill/>
          <a:ln w="57150">
            <a:solidFill>
              <a:srgbClr val="0070C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Freeform 15">
            <a:extLst>
              <a:ext uri="{FF2B5EF4-FFF2-40B4-BE49-F238E27FC236}">
                <a16:creationId xmlns:a16="http://schemas.microsoft.com/office/drawing/2014/main" id="{92003B5C-BC70-EAFB-979C-E7116309EC81}"/>
              </a:ext>
            </a:extLst>
          </p:cNvPr>
          <p:cNvSpPr/>
          <p:nvPr/>
        </p:nvSpPr>
        <p:spPr>
          <a:xfrm rot="16421020" flipV="1">
            <a:off x="3689888" y="4723328"/>
            <a:ext cx="2873316" cy="45719"/>
          </a:xfrm>
          <a:custGeom>
            <a:avLst/>
            <a:gdLst>
              <a:gd name="connsiteX0" fmla="*/ 0 w 4415883"/>
              <a:gd name="connsiteY0" fmla="*/ 44605 h 167333"/>
              <a:gd name="connsiteX1" fmla="*/ 1193181 w 4415883"/>
              <a:gd name="connsiteY1" fmla="*/ 22303 h 167333"/>
              <a:gd name="connsiteX2" fmla="*/ 1572322 w 4415883"/>
              <a:gd name="connsiteY2" fmla="*/ 0 h 167333"/>
              <a:gd name="connsiteX3" fmla="*/ 1895708 w 4415883"/>
              <a:gd name="connsiteY3" fmla="*/ 11151 h 167333"/>
              <a:gd name="connsiteX4" fmla="*/ 1929161 w 4415883"/>
              <a:gd name="connsiteY4" fmla="*/ 22303 h 167333"/>
              <a:gd name="connsiteX5" fmla="*/ 1973766 w 4415883"/>
              <a:gd name="connsiteY5" fmla="*/ 33454 h 167333"/>
              <a:gd name="connsiteX6" fmla="*/ 2007220 w 4415883"/>
              <a:gd name="connsiteY6" fmla="*/ 55756 h 167333"/>
              <a:gd name="connsiteX7" fmla="*/ 2018371 w 4415883"/>
              <a:gd name="connsiteY7" fmla="*/ 89210 h 167333"/>
              <a:gd name="connsiteX8" fmla="*/ 2096430 w 4415883"/>
              <a:gd name="connsiteY8" fmla="*/ 78059 h 167333"/>
              <a:gd name="connsiteX9" fmla="*/ 2185639 w 4415883"/>
              <a:gd name="connsiteY9" fmla="*/ 55756 h 167333"/>
              <a:gd name="connsiteX10" fmla="*/ 2252547 w 4415883"/>
              <a:gd name="connsiteY10" fmla="*/ 44605 h 167333"/>
              <a:gd name="connsiteX11" fmla="*/ 2330605 w 4415883"/>
              <a:gd name="connsiteY11" fmla="*/ 33454 h 167333"/>
              <a:gd name="connsiteX12" fmla="*/ 2386361 w 4415883"/>
              <a:gd name="connsiteY12" fmla="*/ 22303 h 167333"/>
              <a:gd name="connsiteX13" fmla="*/ 3010830 w 4415883"/>
              <a:gd name="connsiteY13" fmla="*/ 33454 h 167333"/>
              <a:gd name="connsiteX14" fmla="*/ 3077737 w 4415883"/>
              <a:gd name="connsiteY14" fmla="*/ 44605 h 167333"/>
              <a:gd name="connsiteX15" fmla="*/ 3178098 w 4415883"/>
              <a:gd name="connsiteY15" fmla="*/ 66908 h 167333"/>
              <a:gd name="connsiteX16" fmla="*/ 3233854 w 4415883"/>
              <a:gd name="connsiteY16" fmla="*/ 78059 h 167333"/>
              <a:gd name="connsiteX17" fmla="*/ 3278459 w 4415883"/>
              <a:gd name="connsiteY17" fmla="*/ 89210 h 167333"/>
              <a:gd name="connsiteX18" fmla="*/ 3869474 w 4415883"/>
              <a:gd name="connsiteY18" fmla="*/ 100361 h 167333"/>
              <a:gd name="connsiteX19" fmla="*/ 4360127 w 4415883"/>
              <a:gd name="connsiteY19" fmla="*/ 111512 h 167333"/>
              <a:gd name="connsiteX20" fmla="*/ 4382430 w 4415883"/>
              <a:gd name="connsiteY20" fmla="*/ 133815 h 167333"/>
              <a:gd name="connsiteX21" fmla="*/ 4415883 w 4415883"/>
              <a:gd name="connsiteY21" fmla="*/ 167269 h 167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415883" h="167333">
                <a:moveTo>
                  <a:pt x="0" y="44605"/>
                </a:moveTo>
                <a:lnTo>
                  <a:pt x="1193181" y="22303"/>
                </a:lnTo>
                <a:cubicBezTo>
                  <a:pt x="1511602" y="15279"/>
                  <a:pt x="1415002" y="31463"/>
                  <a:pt x="1572322" y="0"/>
                </a:cubicBezTo>
                <a:cubicBezTo>
                  <a:pt x="1680117" y="3717"/>
                  <a:pt x="1788059" y="4423"/>
                  <a:pt x="1895708" y="11151"/>
                </a:cubicBezTo>
                <a:cubicBezTo>
                  <a:pt x="1907439" y="11884"/>
                  <a:pt x="1917859" y="19074"/>
                  <a:pt x="1929161" y="22303"/>
                </a:cubicBezTo>
                <a:cubicBezTo>
                  <a:pt x="1943897" y="26513"/>
                  <a:pt x="1958898" y="29737"/>
                  <a:pt x="1973766" y="33454"/>
                </a:cubicBezTo>
                <a:cubicBezTo>
                  <a:pt x="1984917" y="40888"/>
                  <a:pt x="1998848" y="45291"/>
                  <a:pt x="2007220" y="55756"/>
                </a:cubicBezTo>
                <a:cubicBezTo>
                  <a:pt x="2014563" y="64935"/>
                  <a:pt x="2006967" y="86359"/>
                  <a:pt x="2018371" y="89210"/>
                </a:cubicBezTo>
                <a:cubicBezTo>
                  <a:pt x="2043870" y="95585"/>
                  <a:pt x="2070657" y="83214"/>
                  <a:pt x="2096430" y="78059"/>
                </a:cubicBezTo>
                <a:cubicBezTo>
                  <a:pt x="2126486" y="72048"/>
                  <a:pt x="2155404" y="60795"/>
                  <a:pt x="2185639" y="55756"/>
                </a:cubicBezTo>
                <a:lnTo>
                  <a:pt x="2252547" y="44605"/>
                </a:lnTo>
                <a:cubicBezTo>
                  <a:pt x="2278525" y="40608"/>
                  <a:pt x="2304679" y="37775"/>
                  <a:pt x="2330605" y="33454"/>
                </a:cubicBezTo>
                <a:cubicBezTo>
                  <a:pt x="2349301" y="30338"/>
                  <a:pt x="2367776" y="26020"/>
                  <a:pt x="2386361" y="22303"/>
                </a:cubicBezTo>
                <a:lnTo>
                  <a:pt x="3010830" y="33454"/>
                </a:lnTo>
                <a:cubicBezTo>
                  <a:pt x="3033428" y="34183"/>
                  <a:pt x="3055492" y="40560"/>
                  <a:pt x="3077737" y="44605"/>
                </a:cubicBezTo>
                <a:cubicBezTo>
                  <a:pt x="3170244" y="61424"/>
                  <a:pt x="3097540" y="49006"/>
                  <a:pt x="3178098" y="66908"/>
                </a:cubicBezTo>
                <a:cubicBezTo>
                  <a:pt x="3196600" y="71020"/>
                  <a:pt x="3215352" y="73948"/>
                  <a:pt x="3233854" y="78059"/>
                </a:cubicBezTo>
                <a:cubicBezTo>
                  <a:pt x="3248815" y="81384"/>
                  <a:pt x="3263143" y="88673"/>
                  <a:pt x="3278459" y="89210"/>
                </a:cubicBezTo>
                <a:cubicBezTo>
                  <a:pt x="3475378" y="96119"/>
                  <a:pt x="3672476" y="96299"/>
                  <a:pt x="3869474" y="100361"/>
                </a:cubicBezTo>
                <a:lnTo>
                  <a:pt x="4360127" y="111512"/>
                </a:lnTo>
                <a:cubicBezTo>
                  <a:pt x="4367561" y="118946"/>
                  <a:pt x="4375862" y="125605"/>
                  <a:pt x="4382430" y="133815"/>
                </a:cubicBezTo>
                <a:cubicBezTo>
                  <a:pt x="4411667" y="170362"/>
                  <a:pt x="4389978" y="167269"/>
                  <a:pt x="4415883" y="167269"/>
                </a:cubicBezTo>
              </a:path>
            </a:pathLst>
          </a:custGeom>
          <a:noFill/>
          <a:ln w="57150">
            <a:solidFill>
              <a:srgbClr val="0070C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Slide Number Placeholder 7">
            <a:extLst>
              <a:ext uri="{FF2B5EF4-FFF2-40B4-BE49-F238E27FC236}">
                <a16:creationId xmlns:a16="http://schemas.microsoft.com/office/drawing/2014/main" id="{B654C538-7A7B-E282-9AC1-D1421B47DB16}"/>
              </a:ext>
            </a:extLst>
          </p:cNvPr>
          <p:cNvSpPr>
            <a:spLocks noGrp="1"/>
          </p:cNvSpPr>
          <p:nvPr>
            <p:ph type="sldNum" sz="quarter" idx="12"/>
          </p:nvPr>
        </p:nvSpPr>
        <p:spPr/>
        <p:txBody>
          <a:bodyPr/>
          <a:lstStyle/>
          <a:p>
            <a:pPr rtl="0"/>
            <a:fld id="{25BA54BD-C84D-46CE-8B72-31BFB26ABA43}" type="slidenum">
              <a:rPr lang="en-GB" noProof="0" smtClean="0"/>
              <a:t>10</a:t>
            </a:fld>
            <a:endParaRPr lang="en-GB" noProof="0" dirty="0"/>
          </a:p>
        </p:txBody>
      </p:sp>
    </p:spTree>
    <p:extLst>
      <p:ext uri="{BB962C8B-B14F-4D97-AF65-F5344CB8AC3E}">
        <p14:creationId xmlns:p14="http://schemas.microsoft.com/office/powerpoint/2010/main" val="4210692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2" grpId="0" animBg="1"/>
      <p:bldP spid="13" grpId="0" animBg="1"/>
      <p:bldP spid="14" grpId="0" animBg="1"/>
      <p:bldP spid="1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A501F6E-5E20-C41F-1A54-9206256EEEC7}"/>
              </a:ext>
            </a:extLst>
          </p:cNvPr>
          <p:cNvSpPr txBox="1"/>
          <p:nvPr/>
        </p:nvSpPr>
        <p:spPr>
          <a:xfrm>
            <a:off x="837828" y="836712"/>
            <a:ext cx="10801200" cy="830997"/>
          </a:xfrm>
          <a:prstGeom prst="rect">
            <a:avLst/>
          </a:prstGeom>
          <a:noFill/>
        </p:spPr>
        <p:txBody>
          <a:bodyPr wrap="square">
            <a:spAutoFit/>
          </a:bodyPr>
          <a:lstStyle/>
          <a:p>
            <a:r>
              <a:rPr lang="en-GB" sz="2400" b="1" dirty="0">
                <a:latin typeface="Chalkboard" panose="03050602040202020205" pitchFamily="66" charset="77"/>
              </a:rPr>
              <a:t>microservices</a:t>
            </a:r>
            <a:r>
              <a:rPr lang="en-GB" sz="2400" dirty="0">
                <a:latin typeface="Chalkboard" panose="03050602040202020205" pitchFamily="66" charset="77"/>
              </a:rPr>
              <a:t>: a set of practices for successfully building a </a:t>
            </a:r>
            <a:r>
              <a:rPr lang="en-GB" sz="2400" i="1" dirty="0">
                <a:latin typeface="Chalkboard" panose="03050602040202020205" pitchFamily="66" charset="77"/>
              </a:rPr>
              <a:t>software component</a:t>
            </a:r>
            <a:r>
              <a:rPr lang="en-GB" sz="2400" dirty="0">
                <a:latin typeface="Chalkboard" panose="03050602040202020205" pitchFamily="66" charset="77"/>
              </a:rPr>
              <a:t> architectural style (at scale):</a:t>
            </a:r>
          </a:p>
        </p:txBody>
      </p:sp>
      <p:sp>
        <p:nvSpPr>
          <p:cNvPr id="5" name="TextBox 4">
            <a:extLst>
              <a:ext uri="{FF2B5EF4-FFF2-40B4-BE49-F238E27FC236}">
                <a16:creationId xmlns:a16="http://schemas.microsoft.com/office/drawing/2014/main" id="{0F872237-D97C-B79C-2FE5-F590C09A2E10}"/>
              </a:ext>
            </a:extLst>
          </p:cNvPr>
          <p:cNvSpPr txBox="1"/>
          <p:nvPr/>
        </p:nvSpPr>
        <p:spPr>
          <a:xfrm>
            <a:off x="981844" y="2060848"/>
            <a:ext cx="3824930" cy="369332"/>
          </a:xfrm>
          <a:prstGeom prst="rect">
            <a:avLst/>
          </a:prstGeom>
          <a:noFill/>
        </p:spPr>
        <p:txBody>
          <a:bodyPr wrap="square">
            <a:spAutoFit/>
          </a:bodyPr>
          <a:lstStyle/>
          <a:p>
            <a:r>
              <a:rPr lang="en-GB" dirty="0">
                <a:solidFill>
                  <a:srgbClr val="FFC000"/>
                </a:solidFill>
                <a:latin typeface="Chalkboard" panose="03050602040202020205" pitchFamily="66" charset="77"/>
              </a:rPr>
              <a:t>- Componentization via Services*</a:t>
            </a:r>
          </a:p>
        </p:txBody>
      </p:sp>
      <p:sp>
        <p:nvSpPr>
          <p:cNvPr id="7" name="TextBox 6">
            <a:extLst>
              <a:ext uri="{FF2B5EF4-FFF2-40B4-BE49-F238E27FC236}">
                <a16:creationId xmlns:a16="http://schemas.microsoft.com/office/drawing/2014/main" id="{B9BAED33-DAD5-C86C-3E7F-F935DE68860F}"/>
              </a:ext>
            </a:extLst>
          </p:cNvPr>
          <p:cNvSpPr txBox="1"/>
          <p:nvPr/>
        </p:nvSpPr>
        <p:spPr>
          <a:xfrm>
            <a:off x="963384" y="2638653"/>
            <a:ext cx="4546558" cy="369332"/>
          </a:xfrm>
          <a:prstGeom prst="rect">
            <a:avLst/>
          </a:prstGeom>
          <a:noFill/>
        </p:spPr>
        <p:txBody>
          <a:bodyPr wrap="square">
            <a:spAutoFit/>
          </a:bodyPr>
          <a:lstStyle/>
          <a:p>
            <a:r>
              <a:rPr lang="en-GB" dirty="0">
                <a:solidFill>
                  <a:srgbClr val="FFFF00"/>
                </a:solidFill>
                <a:latin typeface="Chalkboard" panose="03050602040202020205" pitchFamily="66" charset="77"/>
              </a:rPr>
              <a:t>- Organized around Business Capabilities</a:t>
            </a:r>
          </a:p>
        </p:txBody>
      </p:sp>
      <p:sp>
        <p:nvSpPr>
          <p:cNvPr id="9" name="TextBox 8">
            <a:extLst>
              <a:ext uri="{FF2B5EF4-FFF2-40B4-BE49-F238E27FC236}">
                <a16:creationId xmlns:a16="http://schemas.microsoft.com/office/drawing/2014/main" id="{01AA5632-114D-5D71-B78D-08F91E76DFFA}"/>
              </a:ext>
            </a:extLst>
          </p:cNvPr>
          <p:cNvSpPr txBox="1"/>
          <p:nvPr/>
        </p:nvSpPr>
        <p:spPr>
          <a:xfrm>
            <a:off x="6367040" y="3940207"/>
            <a:ext cx="2759309" cy="369332"/>
          </a:xfrm>
          <a:prstGeom prst="rect">
            <a:avLst/>
          </a:prstGeom>
          <a:noFill/>
        </p:spPr>
        <p:txBody>
          <a:bodyPr wrap="square">
            <a:spAutoFit/>
          </a:bodyPr>
          <a:lstStyle/>
          <a:p>
            <a:r>
              <a:rPr lang="en-GB" dirty="0">
                <a:solidFill>
                  <a:srgbClr val="FFFF00"/>
                </a:solidFill>
                <a:latin typeface="Chalkboard" panose="03050602040202020205" pitchFamily="66" charset="77"/>
              </a:rPr>
              <a:t>- Products not Projects</a:t>
            </a:r>
          </a:p>
        </p:txBody>
      </p:sp>
      <p:sp>
        <p:nvSpPr>
          <p:cNvPr id="11" name="TextBox 10">
            <a:extLst>
              <a:ext uri="{FF2B5EF4-FFF2-40B4-BE49-F238E27FC236}">
                <a16:creationId xmlns:a16="http://schemas.microsoft.com/office/drawing/2014/main" id="{689DA293-5C10-2A48-C73D-B135BB4F8CF9}"/>
              </a:ext>
            </a:extLst>
          </p:cNvPr>
          <p:cNvSpPr txBox="1"/>
          <p:nvPr/>
        </p:nvSpPr>
        <p:spPr>
          <a:xfrm>
            <a:off x="968133" y="3289492"/>
            <a:ext cx="3838641" cy="369332"/>
          </a:xfrm>
          <a:prstGeom prst="rect">
            <a:avLst/>
          </a:prstGeom>
          <a:noFill/>
        </p:spPr>
        <p:txBody>
          <a:bodyPr wrap="square">
            <a:spAutoFit/>
          </a:bodyPr>
          <a:lstStyle/>
          <a:p>
            <a:r>
              <a:rPr lang="en-GB" dirty="0">
                <a:solidFill>
                  <a:srgbClr val="FF0000"/>
                </a:solidFill>
                <a:latin typeface="Chalkboard" panose="03050602040202020205" pitchFamily="66" charset="77"/>
              </a:rPr>
              <a:t>- Smart endpoints and dumb pipes</a:t>
            </a:r>
          </a:p>
        </p:txBody>
      </p:sp>
      <p:sp>
        <p:nvSpPr>
          <p:cNvPr id="13" name="TextBox 12">
            <a:extLst>
              <a:ext uri="{FF2B5EF4-FFF2-40B4-BE49-F238E27FC236}">
                <a16:creationId xmlns:a16="http://schemas.microsoft.com/office/drawing/2014/main" id="{D03AE40C-FD1E-B5E4-8EEF-7752AE864582}"/>
              </a:ext>
            </a:extLst>
          </p:cNvPr>
          <p:cNvSpPr txBox="1"/>
          <p:nvPr/>
        </p:nvSpPr>
        <p:spPr>
          <a:xfrm>
            <a:off x="6367040" y="3267928"/>
            <a:ext cx="3239324" cy="369332"/>
          </a:xfrm>
          <a:prstGeom prst="rect">
            <a:avLst/>
          </a:prstGeom>
          <a:noFill/>
        </p:spPr>
        <p:txBody>
          <a:bodyPr wrap="square">
            <a:spAutoFit/>
          </a:bodyPr>
          <a:lstStyle/>
          <a:p>
            <a:r>
              <a:rPr lang="en-GB" dirty="0">
                <a:solidFill>
                  <a:srgbClr val="00B050"/>
                </a:solidFill>
                <a:latin typeface="Chalkboard" panose="03050602040202020205" pitchFamily="66" charset="77"/>
              </a:rPr>
              <a:t>- Decentralized Governance</a:t>
            </a:r>
          </a:p>
        </p:txBody>
      </p:sp>
      <p:sp>
        <p:nvSpPr>
          <p:cNvPr id="15" name="TextBox 14">
            <a:extLst>
              <a:ext uri="{FF2B5EF4-FFF2-40B4-BE49-F238E27FC236}">
                <a16:creationId xmlns:a16="http://schemas.microsoft.com/office/drawing/2014/main" id="{8298A813-9EAE-E953-F697-585BAC24F139}"/>
              </a:ext>
            </a:extLst>
          </p:cNvPr>
          <p:cNvSpPr txBox="1"/>
          <p:nvPr/>
        </p:nvSpPr>
        <p:spPr>
          <a:xfrm>
            <a:off x="6310436" y="2712358"/>
            <a:ext cx="3838641" cy="369332"/>
          </a:xfrm>
          <a:prstGeom prst="rect">
            <a:avLst/>
          </a:prstGeom>
          <a:noFill/>
        </p:spPr>
        <p:txBody>
          <a:bodyPr wrap="square">
            <a:spAutoFit/>
          </a:bodyPr>
          <a:lstStyle/>
          <a:p>
            <a:r>
              <a:rPr lang="en-GB" dirty="0">
                <a:solidFill>
                  <a:srgbClr val="FF0000"/>
                </a:solidFill>
                <a:latin typeface="Chalkboard" panose="03050602040202020205" pitchFamily="66" charset="77"/>
              </a:rPr>
              <a:t>- Decentralized Data Management</a:t>
            </a:r>
          </a:p>
        </p:txBody>
      </p:sp>
      <p:sp>
        <p:nvSpPr>
          <p:cNvPr id="17" name="TextBox 16">
            <a:extLst>
              <a:ext uri="{FF2B5EF4-FFF2-40B4-BE49-F238E27FC236}">
                <a16:creationId xmlns:a16="http://schemas.microsoft.com/office/drawing/2014/main" id="{4A334DA9-610E-BDD7-770D-8D9AB52CE47F}"/>
              </a:ext>
            </a:extLst>
          </p:cNvPr>
          <p:cNvSpPr txBox="1"/>
          <p:nvPr/>
        </p:nvSpPr>
        <p:spPr>
          <a:xfrm>
            <a:off x="6367040" y="2069935"/>
            <a:ext cx="3394782" cy="369332"/>
          </a:xfrm>
          <a:prstGeom prst="rect">
            <a:avLst/>
          </a:prstGeom>
          <a:noFill/>
        </p:spPr>
        <p:txBody>
          <a:bodyPr wrap="square">
            <a:spAutoFit/>
          </a:bodyPr>
          <a:lstStyle/>
          <a:p>
            <a:r>
              <a:rPr lang="en-GB" dirty="0">
                <a:solidFill>
                  <a:srgbClr val="FFC000"/>
                </a:solidFill>
                <a:latin typeface="Chalkboard" panose="03050602040202020205" pitchFamily="66" charset="77"/>
              </a:rPr>
              <a:t>- Infrastructure Automation</a:t>
            </a:r>
          </a:p>
        </p:txBody>
      </p:sp>
      <p:sp>
        <p:nvSpPr>
          <p:cNvPr id="19" name="TextBox 18">
            <a:extLst>
              <a:ext uri="{FF2B5EF4-FFF2-40B4-BE49-F238E27FC236}">
                <a16:creationId xmlns:a16="http://schemas.microsoft.com/office/drawing/2014/main" id="{A3610813-5CC7-4244-6209-2D4A4B5E29F7}"/>
              </a:ext>
            </a:extLst>
          </p:cNvPr>
          <p:cNvSpPr txBox="1"/>
          <p:nvPr/>
        </p:nvSpPr>
        <p:spPr>
          <a:xfrm>
            <a:off x="963384" y="3940207"/>
            <a:ext cx="2555795" cy="369332"/>
          </a:xfrm>
          <a:prstGeom prst="rect">
            <a:avLst/>
          </a:prstGeom>
          <a:noFill/>
        </p:spPr>
        <p:txBody>
          <a:bodyPr wrap="square">
            <a:spAutoFit/>
          </a:bodyPr>
          <a:lstStyle/>
          <a:p>
            <a:r>
              <a:rPr lang="en-GB" dirty="0">
                <a:solidFill>
                  <a:srgbClr val="00B050"/>
                </a:solidFill>
                <a:latin typeface="Chalkboard" panose="03050602040202020205" pitchFamily="66" charset="77"/>
              </a:rPr>
              <a:t>- Design for failure</a:t>
            </a:r>
          </a:p>
        </p:txBody>
      </p:sp>
      <p:sp>
        <p:nvSpPr>
          <p:cNvPr id="20" name="TextBox 19">
            <a:extLst>
              <a:ext uri="{FF2B5EF4-FFF2-40B4-BE49-F238E27FC236}">
                <a16:creationId xmlns:a16="http://schemas.microsoft.com/office/drawing/2014/main" id="{D203791F-61C7-DD7E-1146-E7280ACFF517}"/>
              </a:ext>
            </a:extLst>
          </p:cNvPr>
          <p:cNvSpPr txBox="1"/>
          <p:nvPr/>
        </p:nvSpPr>
        <p:spPr>
          <a:xfrm>
            <a:off x="7246540" y="4797152"/>
            <a:ext cx="3799182" cy="286232"/>
          </a:xfrm>
          <a:prstGeom prst="rect">
            <a:avLst/>
          </a:prstGeom>
          <a:noFill/>
        </p:spPr>
        <p:txBody>
          <a:bodyPr wrap="none" rtlCol="0">
            <a:spAutoFit/>
          </a:bodyPr>
          <a:lstStyle/>
          <a:p>
            <a:pPr>
              <a:lnSpc>
                <a:spcPct val="90000"/>
              </a:lnSpc>
            </a:pPr>
            <a:r>
              <a:rPr lang="en-GB" sz="1400" dirty="0">
                <a:latin typeface="Chalkboard" panose="03050602040202020205" pitchFamily="66" charset="77"/>
              </a:rPr>
              <a:t>Lewis, James Fowler ,Martin - </a:t>
            </a:r>
            <a:r>
              <a:rPr lang="en-GB" sz="1400" dirty="0">
                <a:latin typeface="Chalkboard" panose="03050602040202020205" pitchFamily="66" charset="77"/>
                <a:hlinkClick r:id="rId3"/>
              </a:rPr>
              <a:t>Microservices</a:t>
            </a:r>
            <a:endParaRPr lang="en-GB" sz="1400" dirty="0">
              <a:latin typeface="Chalkboard" panose="03050602040202020205" pitchFamily="66" charset="77"/>
            </a:endParaRPr>
          </a:p>
        </p:txBody>
      </p:sp>
      <p:sp>
        <p:nvSpPr>
          <p:cNvPr id="21" name="TextBox 20">
            <a:extLst>
              <a:ext uri="{FF2B5EF4-FFF2-40B4-BE49-F238E27FC236}">
                <a16:creationId xmlns:a16="http://schemas.microsoft.com/office/drawing/2014/main" id="{A6E2DFD7-B108-12F4-586A-31F82D083FEA}"/>
              </a:ext>
            </a:extLst>
          </p:cNvPr>
          <p:cNvSpPr txBox="1"/>
          <p:nvPr/>
        </p:nvSpPr>
        <p:spPr>
          <a:xfrm>
            <a:off x="2638028" y="6054167"/>
            <a:ext cx="8568952" cy="313932"/>
          </a:xfrm>
          <a:prstGeom prst="rect">
            <a:avLst/>
          </a:prstGeom>
          <a:noFill/>
        </p:spPr>
        <p:txBody>
          <a:bodyPr wrap="square" rtlCol="0">
            <a:spAutoFit/>
          </a:bodyPr>
          <a:lstStyle/>
          <a:p>
            <a:pPr>
              <a:lnSpc>
                <a:spcPct val="90000"/>
              </a:lnSpc>
            </a:pPr>
            <a:r>
              <a:rPr lang="en-GB" sz="1600" dirty="0">
                <a:solidFill>
                  <a:schemeClr val="accent2"/>
                </a:solidFill>
                <a:latin typeface="Chalkboard" panose="03050602040202020205" pitchFamily="66" charset="77"/>
              </a:rPr>
              <a:t>* It is a component and a service i.e. should be replaceable; does not </a:t>
            </a:r>
            <a:r>
              <a:rPr lang="en-GB" sz="1600" i="1" dirty="0">
                <a:solidFill>
                  <a:schemeClr val="accent2"/>
                </a:solidFill>
                <a:latin typeface="Chalkboard" panose="03050602040202020205" pitchFamily="66" charset="77"/>
              </a:rPr>
              <a:t>require</a:t>
            </a:r>
            <a:r>
              <a:rPr lang="en-GB" sz="1600" dirty="0">
                <a:solidFill>
                  <a:schemeClr val="accent2"/>
                </a:solidFill>
                <a:latin typeface="Chalkboard" panose="03050602040202020205" pitchFamily="66" charset="77"/>
              </a:rPr>
              <a:t> autonomy</a:t>
            </a:r>
          </a:p>
        </p:txBody>
      </p:sp>
      <p:sp>
        <p:nvSpPr>
          <p:cNvPr id="6" name="Slide Number Placeholder 5">
            <a:extLst>
              <a:ext uri="{FF2B5EF4-FFF2-40B4-BE49-F238E27FC236}">
                <a16:creationId xmlns:a16="http://schemas.microsoft.com/office/drawing/2014/main" id="{B97866EB-2BE4-EBD0-58DE-436693140FD5}"/>
              </a:ext>
            </a:extLst>
          </p:cNvPr>
          <p:cNvSpPr>
            <a:spLocks noGrp="1"/>
          </p:cNvSpPr>
          <p:nvPr>
            <p:ph type="sldNum" sz="quarter" idx="12"/>
          </p:nvPr>
        </p:nvSpPr>
        <p:spPr/>
        <p:txBody>
          <a:bodyPr/>
          <a:lstStyle/>
          <a:p>
            <a:pPr rtl="0"/>
            <a:fld id="{25BA54BD-C84D-46CE-8B72-31BFB26ABA43}" type="slidenum">
              <a:rPr lang="en-GB" noProof="0" smtClean="0"/>
              <a:t>11</a:t>
            </a:fld>
            <a:endParaRPr lang="en-GB" noProof="0" dirty="0"/>
          </a:p>
        </p:txBody>
      </p:sp>
    </p:spTree>
    <p:extLst>
      <p:ext uri="{BB962C8B-B14F-4D97-AF65-F5344CB8AC3E}">
        <p14:creationId xmlns:p14="http://schemas.microsoft.com/office/powerpoint/2010/main" val="3370887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9" grpId="0"/>
      <p:bldP spid="11" grpId="0"/>
      <p:bldP spid="13" grpId="0"/>
      <p:bldP spid="15" grpId="0"/>
      <p:bldP spid="17" grpId="0"/>
      <p:bldP spid="19" grpId="0"/>
      <p:bldP spid="20" grpId="0"/>
      <p:bldP spid="2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305A855-2871-2462-E642-6925DEF6F407}"/>
              </a:ext>
            </a:extLst>
          </p:cNvPr>
          <p:cNvSpPr txBox="1"/>
          <p:nvPr/>
        </p:nvSpPr>
        <p:spPr>
          <a:xfrm>
            <a:off x="1687625" y="497727"/>
            <a:ext cx="1299908"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Benefits</a:t>
            </a:r>
          </a:p>
        </p:txBody>
      </p:sp>
      <p:sp>
        <p:nvSpPr>
          <p:cNvPr id="3" name="TextBox 2">
            <a:extLst>
              <a:ext uri="{FF2B5EF4-FFF2-40B4-BE49-F238E27FC236}">
                <a16:creationId xmlns:a16="http://schemas.microsoft.com/office/drawing/2014/main" id="{77054750-20C7-4595-E57D-037C4ED9DEC3}"/>
              </a:ext>
            </a:extLst>
          </p:cNvPr>
          <p:cNvSpPr txBox="1"/>
          <p:nvPr/>
        </p:nvSpPr>
        <p:spPr>
          <a:xfrm>
            <a:off x="7520273" y="497727"/>
            <a:ext cx="912109"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Costs</a:t>
            </a:r>
          </a:p>
        </p:txBody>
      </p:sp>
      <p:sp>
        <p:nvSpPr>
          <p:cNvPr id="6" name="Freeform 5">
            <a:extLst>
              <a:ext uri="{FF2B5EF4-FFF2-40B4-BE49-F238E27FC236}">
                <a16:creationId xmlns:a16="http://schemas.microsoft.com/office/drawing/2014/main" id="{4E715484-BF0B-2E29-44EB-D4E2D1CA0BA1}"/>
              </a:ext>
            </a:extLst>
          </p:cNvPr>
          <p:cNvSpPr/>
          <p:nvPr/>
        </p:nvSpPr>
        <p:spPr>
          <a:xfrm>
            <a:off x="1758745" y="1049817"/>
            <a:ext cx="1228788" cy="45719"/>
          </a:xfrm>
          <a:custGeom>
            <a:avLst/>
            <a:gdLst>
              <a:gd name="connsiteX0" fmla="*/ 0 w 1228788"/>
              <a:gd name="connsiteY0" fmla="*/ 30475 h 45719"/>
              <a:gd name="connsiteX1" fmla="*/ 86883 w 1228788"/>
              <a:gd name="connsiteY1" fmla="*/ 38093 h 45719"/>
              <a:gd name="connsiteX2" fmla="*/ 881251 w 1228788"/>
              <a:gd name="connsiteY2" fmla="*/ 38093 h 45719"/>
              <a:gd name="connsiteX3" fmla="*/ 955723 w 1228788"/>
              <a:gd name="connsiteY3" fmla="*/ 30475 h 45719"/>
              <a:gd name="connsiteX4" fmla="*/ 1055020 w 1228788"/>
              <a:gd name="connsiteY4" fmla="*/ 15237 h 45719"/>
              <a:gd name="connsiteX5" fmla="*/ 1179139 w 1228788"/>
              <a:gd name="connsiteY5" fmla="*/ 0 h 45719"/>
              <a:gd name="connsiteX6" fmla="*/ 1228788 w 1228788"/>
              <a:gd name="connsiteY6" fmla="*/ 15237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8788" h="45719" extrusionOk="0">
                <a:moveTo>
                  <a:pt x="0" y="30475"/>
                </a:moveTo>
                <a:cubicBezTo>
                  <a:pt x="25629" y="30959"/>
                  <a:pt x="51964" y="39153"/>
                  <a:pt x="86883" y="38093"/>
                </a:cubicBezTo>
                <a:cubicBezTo>
                  <a:pt x="450028" y="52561"/>
                  <a:pt x="475631" y="44723"/>
                  <a:pt x="881251" y="38093"/>
                </a:cubicBezTo>
                <a:cubicBezTo>
                  <a:pt x="900985" y="40524"/>
                  <a:pt x="930359" y="37897"/>
                  <a:pt x="955723" y="30475"/>
                </a:cubicBezTo>
                <a:cubicBezTo>
                  <a:pt x="983514" y="23040"/>
                  <a:pt x="1026206" y="21561"/>
                  <a:pt x="1055020" y="15237"/>
                </a:cubicBezTo>
                <a:cubicBezTo>
                  <a:pt x="1099135" y="-4094"/>
                  <a:pt x="1132039" y="15574"/>
                  <a:pt x="1179139" y="0"/>
                </a:cubicBezTo>
                <a:cubicBezTo>
                  <a:pt x="1223523" y="6154"/>
                  <a:pt x="1206344" y="2624"/>
                  <a:pt x="1228788" y="15237"/>
                </a:cubicBezTo>
              </a:path>
            </a:pathLst>
          </a:custGeom>
          <a:noFill/>
          <a:ln w="38100">
            <a:solidFill>
              <a:schemeClr val="tx1"/>
            </a:solidFill>
            <a:miter lim="800000"/>
            <a:extLst>
              <a:ext uri="{C807C97D-BFC1-408E-A445-0C87EB9F89A2}">
                <ask:lineSketchStyleProps xmlns:ask="http://schemas.microsoft.com/office/drawing/2018/sketchyshapes" sd="1219033472">
                  <a:custGeom>
                    <a:avLst/>
                    <a:gdLst>
                      <a:gd name="connsiteX0" fmla="*/ 0 w 1103971"/>
                      <a:gd name="connsiteY0" fmla="*/ 44605 h 66917"/>
                      <a:gd name="connsiteX1" fmla="*/ 78058 w 1103971"/>
                      <a:gd name="connsiteY1" fmla="*/ 55756 h 66917"/>
                      <a:gd name="connsiteX2" fmla="*/ 791736 w 1103971"/>
                      <a:gd name="connsiteY2" fmla="*/ 55756 h 66917"/>
                      <a:gd name="connsiteX3" fmla="*/ 858644 w 1103971"/>
                      <a:gd name="connsiteY3" fmla="*/ 44605 h 66917"/>
                      <a:gd name="connsiteX4" fmla="*/ 947854 w 1103971"/>
                      <a:gd name="connsiteY4" fmla="*/ 22302 h 66917"/>
                      <a:gd name="connsiteX5" fmla="*/ 1059366 w 1103971"/>
                      <a:gd name="connsiteY5" fmla="*/ 0 h 66917"/>
                      <a:gd name="connsiteX6" fmla="*/ 1103971 w 1103971"/>
                      <a:gd name="connsiteY6" fmla="*/ 22302 h 6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03971" h="66917">
                        <a:moveTo>
                          <a:pt x="0" y="44605"/>
                        </a:moveTo>
                        <a:cubicBezTo>
                          <a:pt x="26019" y="48322"/>
                          <a:pt x="51823" y="54166"/>
                          <a:pt x="78058" y="55756"/>
                        </a:cubicBezTo>
                        <a:cubicBezTo>
                          <a:pt x="399348" y="75228"/>
                          <a:pt x="431773" y="65229"/>
                          <a:pt x="791736" y="55756"/>
                        </a:cubicBezTo>
                        <a:cubicBezTo>
                          <a:pt x="814039" y="52039"/>
                          <a:pt x="836536" y="49343"/>
                          <a:pt x="858644" y="44605"/>
                        </a:cubicBezTo>
                        <a:cubicBezTo>
                          <a:pt x="888615" y="38183"/>
                          <a:pt x="917797" y="28313"/>
                          <a:pt x="947854" y="22302"/>
                        </a:cubicBezTo>
                        <a:lnTo>
                          <a:pt x="1059366" y="0"/>
                        </a:lnTo>
                        <a:cubicBezTo>
                          <a:pt x="1097806" y="12813"/>
                          <a:pt x="1084507" y="2840"/>
                          <a:pt x="1103971" y="2230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Freeform 6">
            <a:extLst>
              <a:ext uri="{FF2B5EF4-FFF2-40B4-BE49-F238E27FC236}">
                <a16:creationId xmlns:a16="http://schemas.microsoft.com/office/drawing/2014/main" id="{9743E906-1797-1FE2-7812-8CD1239B5599}"/>
              </a:ext>
            </a:extLst>
          </p:cNvPr>
          <p:cNvSpPr/>
          <p:nvPr/>
        </p:nvSpPr>
        <p:spPr>
          <a:xfrm>
            <a:off x="7546228" y="994061"/>
            <a:ext cx="847493" cy="22287"/>
          </a:xfrm>
          <a:custGeom>
            <a:avLst/>
            <a:gdLst>
              <a:gd name="connsiteX0" fmla="*/ 0 w 847493"/>
              <a:gd name="connsiteY0" fmla="*/ 0 h 22287"/>
              <a:gd name="connsiteX1" fmla="*/ 847493 w 847493"/>
              <a:gd name="connsiteY1" fmla="*/ 11151 h 22287"/>
            </a:gdLst>
            <a:ahLst/>
            <a:cxnLst>
              <a:cxn ang="0">
                <a:pos x="connsiteX0" y="connsiteY0"/>
              </a:cxn>
              <a:cxn ang="0">
                <a:pos x="connsiteX1" y="connsiteY1"/>
              </a:cxn>
            </a:cxnLst>
            <a:rect l="l" t="t" r="r" b="b"/>
            <a:pathLst>
              <a:path w="847493" h="22287" extrusionOk="0">
                <a:moveTo>
                  <a:pt x="0" y="0"/>
                </a:moveTo>
                <a:cubicBezTo>
                  <a:pt x="321754" y="31235"/>
                  <a:pt x="13700" y="28243"/>
                  <a:pt x="847493" y="11151"/>
                </a:cubicBezTo>
              </a:path>
            </a:pathLst>
          </a:custGeom>
          <a:noFill/>
          <a:ln w="38100">
            <a:solidFill>
              <a:schemeClr val="tx1"/>
            </a:solidFill>
            <a:miter lim="800000"/>
            <a:extLst>
              <a:ext uri="{C807C97D-BFC1-408E-A445-0C87EB9F89A2}">
                <ask:lineSketchStyleProps xmlns:ask="http://schemas.microsoft.com/office/drawing/2018/sketchyshapes" sd="1219033472">
                  <a:custGeom>
                    <a:avLst/>
                    <a:gdLst>
                      <a:gd name="connsiteX0" fmla="*/ 0 w 847493"/>
                      <a:gd name="connsiteY0" fmla="*/ 0 h 22287"/>
                      <a:gd name="connsiteX1" fmla="*/ 847493 w 847493"/>
                      <a:gd name="connsiteY1" fmla="*/ 11151 h 22287"/>
                    </a:gdLst>
                    <a:ahLst/>
                    <a:cxnLst>
                      <a:cxn ang="0">
                        <a:pos x="connsiteX0" y="connsiteY0"/>
                      </a:cxn>
                      <a:cxn ang="0">
                        <a:pos x="connsiteX1" y="connsiteY1"/>
                      </a:cxn>
                    </a:cxnLst>
                    <a:rect l="l" t="t" r="r" b="b"/>
                    <a:pathLst>
                      <a:path w="847493" h="22287">
                        <a:moveTo>
                          <a:pt x="0" y="0"/>
                        </a:moveTo>
                        <a:cubicBezTo>
                          <a:pt x="340019" y="42501"/>
                          <a:pt x="59242" y="11151"/>
                          <a:pt x="847493" y="11151"/>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C88A5536-35B8-6207-19F0-25978483F2E3}"/>
              </a:ext>
            </a:extLst>
          </p:cNvPr>
          <p:cNvSpPr txBox="1"/>
          <p:nvPr/>
        </p:nvSpPr>
        <p:spPr>
          <a:xfrm>
            <a:off x="895537" y="1759755"/>
            <a:ext cx="3142014" cy="341632"/>
          </a:xfrm>
          <a:prstGeom prst="rect">
            <a:avLst/>
          </a:prstGeom>
          <a:noFill/>
        </p:spPr>
        <p:txBody>
          <a:bodyPr wrap="none" rtlCol="0">
            <a:spAutoFit/>
          </a:bodyPr>
          <a:lstStyle/>
          <a:p>
            <a:pPr>
              <a:lnSpc>
                <a:spcPct val="90000"/>
              </a:lnSpc>
            </a:pPr>
            <a:r>
              <a:rPr lang="en-GB" dirty="0">
                <a:solidFill>
                  <a:srgbClr val="FFC000"/>
                </a:solidFill>
                <a:latin typeface="Chalkboard" panose="03050602040202020205" pitchFamily="66" charset="77"/>
              </a:rPr>
              <a:t>- Strong Module Boundaries</a:t>
            </a:r>
          </a:p>
        </p:txBody>
      </p:sp>
      <p:sp>
        <p:nvSpPr>
          <p:cNvPr id="9" name="TextBox 8">
            <a:extLst>
              <a:ext uri="{FF2B5EF4-FFF2-40B4-BE49-F238E27FC236}">
                <a16:creationId xmlns:a16="http://schemas.microsoft.com/office/drawing/2014/main" id="{349D6831-86B0-E6E5-F9FF-0FBA743CF557}"/>
              </a:ext>
            </a:extLst>
          </p:cNvPr>
          <p:cNvSpPr txBox="1"/>
          <p:nvPr/>
        </p:nvSpPr>
        <p:spPr>
          <a:xfrm>
            <a:off x="895537" y="2720114"/>
            <a:ext cx="2984663" cy="341632"/>
          </a:xfrm>
          <a:prstGeom prst="rect">
            <a:avLst/>
          </a:prstGeom>
          <a:noFill/>
        </p:spPr>
        <p:txBody>
          <a:bodyPr wrap="none" rtlCol="0">
            <a:spAutoFit/>
          </a:bodyPr>
          <a:lstStyle/>
          <a:p>
            <a:pPr>
              <a:lnSpc>
                <a:spcPct val="90000"/>
              </a:lnSpc>
            </a:pPr>
            <a:r>
              <a:rPr lang="en-GB" dirty="0">
                <a:solidFill>
                  <a:srgbClr val="00B050"/>
                </a:solidFill>
                <a:latin typeface="Chalkboard" panose="03050602040202020205" pitchFamily="66" charset="77"/>
              </a:rPr>
              <a:t>- Independent Deployment</a:t>
            </a:r>
          </a:p>
        </p:txBody>
      </p:sp>
      <p:sp>
        <p:nvSpPr>
          <p:cNvPr id="10" name="TextBox 9">
            <a:extLst>
              <a:ext uri="{FF2B5EF4-FFF2-40B4-BE49-F238E27FC236}">
                <a16:creationId xmlns:a16="http://schemas.microsoft.com/office/drawing/2014/main" id="{B31E71F1-29EB-A2DE-F57B-917FCEDC663C}"/>
              </a:ext>
            </a:extLst>
          </p:cNvPr>
          <p:cNvSpPr txBox="1"/>
          <p:nvPr/>
        </p:nvSpPr>
        <p:spPr>
          <a:xfrm>
            <a:off x="967545" y="3680473"/>
            <a:ext cx="2487989" cy="341632"/>
          </a:xfrm>
          <a:prstGeom prst="rect">
            <a:avLst/>
          </a:prstGeom>
          <a:noFill/>
        </p:spPr>
        <p:txBody>
          <a:bodyPr wrap="none" rtlCol="0">
            <a:spAutoFit/>
          </a:bodyPr>
          <a:lstStyle/>
          <a:p>
            <a:pPr>
              <a:lnSpc>
                <a:spcPct val="90000"/>
              </a:lnSpc>
            </a:pPr>
            <a:r>
              <a:rPr lang="en-GB" dirty="0">
                <a:solidFill>
                  <a:srgbClr val="FF0000"/>
                </a:solidFill>
                <a:latin typeface="Chalkboard" panose="03050602040202020205" pitchFamily="66" charset="77"/>
              </a:rPr>
              <a:t>- Technology Diversity</a:t>
            </a:r>
          </a:p>
        </p:txBody>
      </p:sp>
      <p:sp>
        <p:nvSpPr>
          <p:cNvPr id="11" name="TextBox 10">
            <a:extLst>
              <a:ext uri="{FF2B5EF4-FFF2-40B4-BE49-F238E27FC236}">
                <a16:creationId xmlns:a16="http://schemas.microsoft.com/office/drawing/2014/main" id="{24EF0115-942C-DD1E-AECD-5557FE7F25CF}"/>
              </a:ext>
            </a:extLst>
          </p:cNvPr>
          <p:cNvSpPr txBox="1"/>
          <p:nvPr/>
        </p:nvSpPr>
        <p:spPr>
          <a:xfrm>
            <a:off x="7176487" y="1759755"/>
            <a:ext cx="1586973" cy="341632"/>
          </a:xfrm>
          <a:prstGeom prst="rect">
            <a:avLst/>
          </a:prstGeom>
          <a:noFill/>
        </p:spPr>
        <p:txBody>
          <a:bodyPr wrap="none" rtlCol="0">
            <a:spAutoFit/>
          </a:bodyPr>
          <a:lstStyle/>
          <a:p>
            <a:pPr>
              <a:lnSpc>
                <a:spcPct val="90000"/>
              </a:lnSpc>
            </a:pPr>
            <a:r>
              <a:rPr lang="en-GB" dirty="0">
                <a:solidFill>
                  <a:srgbClr val="00B050"/>
                </a:solidFill>
                <a:latin typeface="Chalkboard" panose="03050602040202020205" pitchFamily="66" charset="77"/>
              </a:rPr>
              <a:t>- Distribution</a:t>
            </a:r>
          </a:p>
        </p:txBody>
      </p:sp>
      <p:sp>
        <p:nvSpPr>
          <p:cNvPr id="13" name="TextBox 12">
            <a:extLst>
              <a:ext uri="{FF2B5EF4-FFF2-40B4-BE49-F238E27FC236}">
                <a16:creationId xmlns:a16="http://schemas.microsoft.com/office/drawing/2014/main" id="{4CBAFB6B-BCF2-4C14-2009-894DC09261E5}"/>
              </a:ext>
            </a:extLst>
          </p:cNvPr>
          <p:cNvSpPr txBox="1"/>
          <p:nvPr/>
        </p:nvSpPr>
        <p:spPr>
          <a:xfrm>
            <a:off x="7176487" y="3735440"/>
            <a:ext cx="2788392" cy="341632"/>
          </a:xfrm>
          <a:prstGeom prst="rect">
            <a:avLst/>
          </a:prstGeom>
          <a:noFill/>
        </p:spPr>
        <p:txBody>
          <a:bodyPr wrap="none" rtlCol="0">
            <a:spAutoFit/>
          </a:bodyPr>
          <a:lstStyle/>
          <a:p>
            <a:pPr>
              <a:lnSpc>
                <a:spcPct val="90000"/>
              </a:lnSpc>
            </a:pPr>
            <a:r>
              <a:rPr lang="en-GB" dirty="0">
                <a:solidFill>
                  <a:srgbClr val="FFC000"/>
                </a:solidFill>
                <a:latin typeface="Chalkboard" panose="03050602040202020205" pitchFamily="66" charset="77"/>
              </a:rPr>
              <a:t>- Operational Complexity</a:t>
            </a:r>
          </a:p>
        </p:txBody>
      </p:sp>
      <p:sp>
        <p:nvSpPr>
          <p:cNvPr id="14" name="TextBox 13">
            <a:extLst>
              <a:ext uri="{FF2B5EF4-FFF2-40B4-BE49-F238E27FC236}">
                <a16:creationId xmlns:a16="http://schemas.microsoft.com/office/drawing/2014/main" id="{58F6940E-3817-0520-8683-1DBE0FD795AE}"/>
              </a:ext>
            </a:extLst>
          </p:cNvPr>
          <p:cNvSpPr txBox="1"/>
          <p:nvPr/>
        </p:nvSpPr>
        <p:spPr>
          <a:xfrm>
            <a:off x="7242288" y="2767867"/>
            <a:ext cx="1537922" cy="341632"/>
          </a:xfrm>
          <a:prstGeom prst="rect">
            <a:avLst/>
          </a:prstGeom>
          <a:noFill/>
        </p:spPr>
        <p:txBody>
          <a:bodyPr wrap="none" rtlCol="0">
            <a:spAutoFit/>
          </a:bodyPr>
          <a:lstStyle/>
          <a:p>
            <a:pPr>
              <a:lnSpc>
                <a:spcPct val="90000"/>
              </a:lnSpc>
            </a:pPr>
            <a:r>
              <a:rPr lang="en-GB" dirty="0">
                <a:solidFill>
                  <a:srgbClr val="FF0000"/>
                </a:solidFill>
                <a:latin typeface="Chalkboard" panose="03050602040202020205" pitchFamily="66" charset="77"/>
              </a:rPr>
              <a:t>- Verification</a:t>
            </a:r>
          </a:p>
        </p:txBody>
      </p:sp>
      <p:sp>
        <p:nvSpPr>
          <p:cNvPr id="15" name="TextBox 14">
            <a:extLst>
              <a:ext uri="{FF2B5EF4-FFF2-40B4-BE49-F238E27FC236}">
                <a16:creationId xmlns:a16="http://schemas.microsoft.com/office/drawing/2014/main" id="{2A74482D-8A64-4EA7-B6C7-4402EDF72295}"/>
              </a:ext>
            </a:extLst>
          </p:cNvPr>
          <p:cNvSpPr txBox="1"/>
          <p:nvPr/>
        </p:nvSpPr>
        <p:spPr>
          <a:xfrm>
            <a:off x="6598468" y="6229938"/>
            <a:ext cx="4991557" cy="369332"/>
          </a:xfrm>
          <a:prstGeom prst="rect">
            <a:avLst/>
          </a:prstGeom>
          <a:noFill/>
        </p:spPr>
        <p:txBody>
          <a:bodyPr wrap="square">
            <a:spAutoFit/>
          </a:bodyPr>
          <a:lstStyle/>
          <a:p>
            <a:r>
              <a:rPr lang="en-GB" dirty="0"/>
              <a:t>- After Fowler, Martin </a:t>
            </a:r>
            <a:r>
              <a:rPr lang="en-GB" dirty="0">
                <a:hlinkClick r:id="rId3"/>
              </a:rPr>
              <a:t>Microservice Trade-Offs</a:t>
            </a:r>
            <a:endParaRPr lang="en-GB" dirty="0"/>
          </a:p>
        </p:txBody>
      </p:sp>
      <p:sp>
        <p:nvSpPr>
          <p:cNvPr id="16" name="TextBox 15">
            <a:extLst>
              <a:ext uri="{FF2B5EF4-FFF2-40B4-BE49-F238E27FC236}">
                <a16:creationId xmlns:a16="http://schemas.microsoft.com/office/drawing/2014/main" id="{0BA85FC4-7209-48ED-4D94-E371D059A8A6}"/>
              </a:ext>
            </a:extLst>
          </p:cNvPr>
          <p:cNvSpPr txBox="1"/>
          <p:nvPr/>
        </p:nvSpPr>
        <p:spPr>
          <a:xfrm>
            <a:off x="967545" y="4599536"/>
            <a:ext cx="1907317" cy="341632"/>
          </a:xfrm>
          <a:prstGeom prst="rect">
            <a:avLst/>
          </a:prstGeom>
          <a:noFill/>
        </p:spPr>
        <p:txBody>
          <a:bodyPr wrap="none" rtlCol="0">
            <a:spAutoFit/>
          </a:bodyPr>
          <a:lstStyle/>
          <a:p>
            <a:pPr>
              <a:lnSpc>
                <a:spcPct val="90000"/>
              </a:lnSpc>
            </a:pPr>
            <a:r>
              <a:rPr lang="en-GB" dirty="0">
                <a:solidFill>
                  <a:srgbClr val="0070C0"/>
                </a:solidFill>
                <a:latin typeface="Chalkboard" panose="03050602040202020205" pitchFamily="66" charset="77"/>
              </a:rPr>
              <a:t>- Fault Tolerance</a:t>
            </a:r>
          </a:p>
        </p:txBody>
      </p:sp>
      <p:sp>
        <p:nvSpPr>
          <p:cNvPr id="17" name="TextBox 16">
            <a:extLst>
              <a:ext uri="{FF2B5EF4-FFF2-40B4-BE49-F238E27FC236}">
                <a16:creationId xmlns:a16="http://schemas.microsoft.com/office/drawing/2014/main" id="{53468C93-130D-6238-E3EF-8D950C0BB4F3}"/>
              </a:ext>
            </a:extLst>
          </p:cNvPr>
          <p:cNvSpPr txBox="1"/>
          <p:nvPr/>
        </p:nvSpPr>
        <p:spPr>
          <a:xfrm>
            <a:off x="913662" y="5601191"/>
            <a:ext cx="4806188" cy="341632"/>
          </a:xfrm>
          <a:prstGeom prst="rect">
            <a:avLst/>
          </a:prstGeom>
          <a:noFill/>
        </p:spPr>
        <p:txBody>
          <a:bodyPr wrap="none" rtlCol="0">
            <a:spAutoFit/>
          </a:bodyPr>
          <a:lstStyle/>
          <a:p>
            <a:pPr>
              <a:lnSpc>
                <a:spcPct val="90000"/>
              </a:lnSpc>
            </a:pPr>
            <a:r>
              <a:rPr lang="en-GB" dirty="0">
                <a:solidFill>
                  <a:srgbClr val="FFC000"/>
                </a:solidFill>
                <a:latin typeface="Chalkboard" panose="03050602040202020205" pitchFamily="66" charset="77"/>
              </a:rPr>
              <a:t>- Cognitive Load (Code that fits in my head)</a:t>
            </a:r>
          </a:p>
        </p:txBody>
      </p:sp>
      <p:sp>
        <p:nvSpPr>
          <p:cNvPr id="18" name="TextBox 17">
            <a:extLst>
              <a:ext uri="{FF2B5EF4-FFF2-40B4-BE49-F238E27FC236}">
                <a16:creationId xmlns:a16="http://schemas.microsoft.com/office/drawing/2014/main" id="{72564628-5E35-C474-B811-53B056C8DBB7}"/>
              </a:ext>
            </a:extLst>
          </p:cNvPr>
          <p:cNvSpPr txBox="1"/>
          <p:nvPr/>
        </p:nvSpPr>
        <p:spPr>
          <a:xfrm>
            <a:off x="7211062" y="4599536"/>
            <a:ext cx="1569148" cy="341632"/>
          </a:xfrm>
          <a:prstGeom prst="rect">
            <a:avLst/>
          </a:prstGeom>
          <a:noFill/>
        </p:spPr>
        <p:txBody>
          <a:bodyPr wrap="none" rtlCol="0">
            <a:spAutoFit/>
          </a:bodyPr>
          <a:lstStyle/>
          <a:p>
            <a:pPr>
              <a:lnSpc>
                <a:spcPct val="90000"/>
              </a:lnSpc>
            </a:pPr>
            <a:r>
              <a:rPr lang="en-GB" dirty="0">
                <a:solidFill>
                  <a:srgbClr val="0070C0"/>
                </a:solidFill>
                <a:latin typeface="Chalkboard" panose="03050602040202020205" pitchFamily="66" charset="77"/>
              </a:rPr>
              <a:t>- Skill Issues</a:t>
            </a:r>
          </a:p>
        </p:txBody>
      </p:sp>
      <p:sp>
        <p:nvSpPr>
          <p:cNvPr id="19" name="TextBox 18">
            <a:extLst>
              <a:ext uri="{FF2B5EF4-FFF2-40B4-BE49-F238E27FC236}">
                <a16:creationId xmlns:a16="http://schemas.microsoft.com/office/drawing/2014/main" id="{1EC98DC4-87BF-1083-9624-90EF91B9295F}"/>
              </a:ext>
            </a:extLst>
          </p:cNvPr>
          <p:cNvSpPr txBox="1"/>
          <p:nvPr/>
        </p:nvSpPr>
        <p:spPr>
          <a:xfrm>
            <a:off x="7219862" y="5556121"/>
            <a:ext cx="1888146" cy="341632"/>
          </a:xfrm>
          <a:prstGeom prst="rect">
            <a:avLst/>
          </a:prstGeom>
          <a:noFill/>
        </p:spPr>
        <p:txBody>
          <a:bodyPr wrap="none" rtlCol="0">
            <a:spAutoFit/>
          </a:bodyPr>
          <a:lstStyle/>
          <a:p>
            <a:pPr>
              <a:lnSpc>
                <a:spcPct val="90000"/>
              </a:lnSpc>
            </a:pPr>
            <a:r>
              <a:rPr lang="en-GB" dirty="0">
                <a:solidFill>
                  <a:srgbClr val="00B050"/>
                </a:solidFill>
                <a:latin typeface="Chalkboard" panose="03050602040202020205" pitchFamily="66" charset="77"/>
              </a:rPr>
              <a:t>- Data: BI &amp; ML</a:t>
            </a:r>
          </a:p>
        </p:txBody>
      </p:sp>
      <p:sp>
        <p:nvSpPr>
          <p:cNvPr id="4" name="Slide Number Placeholder 3">
            <a:extLst>
              <a:ext uri="{FF2B5EF4-FFF2-40B4-BE49-F238E27FC236}">
                <a16:creationId xmlns:a16="http://schemas.microsoft.com/office/drawing/2014/main" id="{B36F93D6-8B3F-7A47-DAA8-88262DB7D46E}"/>
              </a:ext>
            </a:extLst>
          </p:cNvPr>
          <p:cNvSpPr>
            <a:spLocks noGrp="1"/>
          </p:cNvSpPr>
          <p:nvPr>
            <p:ph type="sldNum" sz="quarter" idx="12"/>
          </p:nvPr>
        </p:nvSpPr>
        <p:spPr/>
        <p:txBody>
          <a:bodyPr/>
          <a:lstStyle/>
          <a:p>
            <a:pPr rtl="0"/>
            <a:fld id="{25BA54BD-C84D-46CE-8B72-31BFB26ABA43}" type="slidenum">
              <a:rPr lang="en-GB" noProof="0" smtClean="0"/>
              <a:t>12</a:t>
            </a:fld>
            <a:endParaRPr lang="en-GB" noProof="0" dirty="0"/>
          </a:p>
        </p:txBody>
      </p:sp>
    </p:spTree>
    <p:extLst>
      <p:ext uri="{BB962C8B-B14F-4D97-AF65-F5344CB8AC3E}">
        <p14:creationId xmlns:p14="http://schemas.microsoft.com/office/powerpoint/2010/main" val="2048899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3" grpId="0"/>
      <p:bldP spid="14" grpId="0"/>
      <p:bldP spid="16" grpId="0"/>
      <p:bldP spid="17" grpId="0"/>
      <p:bldP spid="18" grpId="0"/>
      <p:bldP spid="1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16C7408-B2A2-A331-C7D5-74CDAAA92124}"/>
              </a:ext>
            </a:extLst>
          </p:cNvPr>
          <p:cNvSpPr>
            <a:spLocks noGrp="1"/>
          </p:cNvSpPr>
          <p:nvPr>
            <p:ph type="title"/>
          </p:nvPr>
        </p:nvSpPr>
        <p:spPr>
          <a:xfrm>
            <a:off x="1522414" y="274638"/>
            <a:ext cx="9143998" cy="1020762"/>
          </a:xfrm>
        </p:spPr>
        <p:txBody>
          <a:bodyPr/>
          <a:lstStyle/>
          <a:p>
            <a:r>
              <a:rPr lang="en-US" dirty="0">
                <a:latin typeface="Chalkboard" panose="03050602040202020205" pitchFamily="66" charset="77"/>
              </a:rPr>
              <a:t>Microservice Premium</a:t>
            </a:r>
          </a:p>
        </p:txBody>
      </p:sp>
      <p:sp>
        <p:nvSpPr>
          <p:cNvPr id="5" name="TextBox 4">
            <a:extLst>
              <a:ext uri="{FF2B5EF4-FFF2-40B4-BE49-F238E27FC236}">
                <a16:creationId xmlns:a16="http://schemas.microsoft.com/office/drawing/2014/main" id="{E7FAF1EF-B0A7-6F5D-C11F-4BF3B697FF40}"/>
              </a:ext>
            </a:extLst>
          </p:cNvPr>
          <p:cNvSpPr txBox="1"/>
          <p:nvPr/>
        </p:nvSpPr>
        <p:spPr>
          <a:xfrm>
            <a:off x="1413892" y="1988840"/>
            <a:ext cx="10153128" cy="646331"/>
          </a:xfrm>
          <a:prstGeom prst="rect">
            <a:avLst/>
          </a:prstGeom>
          <a:noFill/>
        </p:spPr>
        <p:txBody>
          <a:bodyPr wrap="square">
            <a:spAutoFit/>
          </a:bodyPr>
          <a:lstStyle/>
          <a:p>
            <a:r>
              <a:rPr lang="en-GB" b="1" dirty="0">
                <a:latin typeface="Chalkboard" panose="03050602040202020205" pitchFamily="66" charset="77"/>
              </a:rPr>
              <a:t>don't even consider microservices unless you have a system that's too complex to manage as a monolith</a:t>
            </a:r>
          </a:p>
        </p:txBody>
      </p:sp>
      <p:sp>
        <p:nvSpPr>
          <p:cNvPr id="7" name="TextBox 6">
            <a:extLst>
              <a:ext uri="{FF2B5EF4-FFF2-40B4-BE49-F238E27FC236}">
                <a16:creationId xmlns:a16="http://schemas.microsoft.com/office/drawing/2014/main" id="{D9B96405-8EFD-3006-D3D8-0E42623AD098}"/>
              </a:ext>
            </a:extLst>
          </p:cNvPr>
          <p:cNvSpPr txBox="1"/>
          <p:nvPr/>
        </p:nvSpPr>
        <p:spPr>
          <a:xfrm>
            <a:off x="6958509" y="2660902"/>
            <a:ext cx="4032448" cy="369332"/>
          </a:xfrm>
          <a:prstGeom prst="rect">
            <a:avLst/>
          </a:prstGeom>
          <a:noFill/>
        </p:spPr>
        <p:txBody>
          <a:bodyPr wrap="square">
            <a:spAutoFit/>
          </a:bodyPr>
          <a:lstStyle/>
          <a:p>
            <a:r>
              <a:rPr lang="en-GB" dirty="0"/>
              <a:t>- Fowler, Martin </a:t>
            </a:r>
            <a:r>
              <a:rPr lang="en-GB" dirty="0">
                <a:hlinkClick r:id="rId3"/>
              </a:rPr>
              <a:t>Microservice Premium</a:t>
            </a:r>
            <a:endParaRPr lang="en-GB" dirty="0"/>
          </a:p>
        </p:txBody>
      </p:sp>
      <p:sp>
        <p:nvSpPr>
          <p:cNvPr id="8" name="TextBox 7">
            <a:extLst>
              <a:ext uri="{FF2B5EF4-FFF2-40B4-BE49-F238E27FC236}">
                <a16:creationId xmlns:a16="http://schemas.microsoft.com/office/drawing/2014/main" id="{900656EB-9018-D75C-BF9C-DDE6EC927B5D}"/>
              </a:ext>
            </a:extLst>
          </p:cNvPr>
          <p:cNvSpPr txBox="1"/>
          <p:nvPr/>
        </p:nvSpPr>
        <p:spPr>
          <a:xfrm>
            <a:off x="1701924" y="3645024"/>
            <a:ext cx="3467359" cy="341632"/>
          </a:xfrm>
          <a:prstGeom prst="rect">
            <a:avLst/>
          </a:prstGeom>
          <a:noFill/>
        </p:spPr>
        <p:txBody>
          <a:bodyPr wrap="none" rtlCol="0">
            <a:spAutoFit/>
          </a:bodyPr>
          <a:lstStyle/>
          <a:p>
            <a:pPr>
              <a:lnSpc>
                <a:spcPct val="90000"/>
              </a:lnSpc>
            </a:pPr>
            <a:r>
              <a:rPr lang="en-GB" dirty="0">
                <a:solidFill>
                  <a:srgbClr val="FFFF00"/>
                </a:solidFill>
                <a:latin typeface="Chalkboard" panose="03050602040202020205" pitchFamily="66" charset="77"/>
              </a:rPr>
              <a:t>- Code doesn’t fit in your head</a:t>
            </a:r>
          </a:p>
        </p:txBody>
      </p:sp>
      <p:sp>
        <p:nvSpPr>
          <p:cNvPr id="9" name="TextBox 8">
            <a:extLst>
              <a:ext uri="{FF2B5EF4-FFF2-40B4-BE49-F238E27FC236}">
                <a16:creationId xmlns:a16="http://schemas.microsoft.com/office/drawing/2014/main" id="{BE6BAFD5-AD13-3F68-AEE1-0258EA4FA5F3}"/>
              </a:ext>
            </a:extLst>
          </p:cNvPr>
          <p:cNvSpPr txBox="1"/>
          <p:nvPr/>
        </p:nvSpPr>
        <p:spPr>
          <a:xfrm>
            <a:off x="1701924" y="4282255"/>
            <a:ext cx="2262414" cy="341632"/>
          </a:xfrm>
          <a:prstGeom prst="rect">
            <a:avLst/>
          </a:prstGeom>
          <a:noFill/>
        </p:spPr>
        <p:txBody>
          <a:bodyPr wrap="none" rtlCol="0">
            <a:spAutoFit/>
          </a:bodyPr>
          <a:lstStyle/>
          <a:p>
            <a:pPr>
              <a:lnSpc>
                <a:spcPct val="90000"/>
              </a:lnSpc>
            </a:pPr>
            <a:r>
              <a:rPr lang="en-GB" dirty="0">
                <a:solidFill>
                  <a:srgbClr val="92D050"/>
                </a:solidFill>
                <a:latin typeface="Chalkboard" panose="03050602040202020205" pitchFamily="66" charset="77"/>
              </a:rPr>
              <a:t>- A Five-Pizza Team</a:t>
            </a:r>
          </a:p>
        </p:txBody>
      </p:sp>
      <p:sp>
        <p:nvSpPr>
          <p:cNvPr id="10" name="TextBox 9">
            <a:extLst>
              <a:ext uri="{FF2B5EF4-FFF2-40B4-BE49-F238E27FC236}">
                <a16:creationId xmlns:a16="http://schemas.microsoft.com/office/drawing/2014/main" id="{9C994912-DEDB-A4BA-DCE0-73A2FF4545BE}"/>
              </a:ext>
            </a:extLst>
          </p:cNvPr>
          <p:cNvSpPr txBox="1"/>
          <p:nvPr/>
        </p:nvSpPr>
        <p:spPr>
          <a:xfrm>
            <a:off x="1688347" y="4872931"/>
            <a:ext cx="5207964" cy="341632"/>
          </a:xfrm>
          <a:prstGeom prst="rect">
            <a:avLst/>
          </a:prstGeom>
          <a:noFill/>
        </p:spPr>
        <p:txBody>
          <a:bodyPr wrap="none" rtlCol="0">
            <a:spAutoFit/>
          </a:bodyPr>
          <a:lstStyle/>
          <a:p>
            <a:pPr>
              <a:lnSpc>
                <a:spcPct val="90000"/>
              </a:lnSpc>
            </a:pPr>
            <a:r>
              <a:rPr lang="en-GB" dirty="0">
                <a:solidFill>
                  <a:srgbClr val="FF0000"/>
                </a:solidFill>
                <a:latin typeface="Chalkboard" panose="03050602040202020205" pitchFamily="66" charset="77"/>
              </a:rPr>
              <a:t>- Sub-domains have different forces for change</a:t>
            </a:r>
          </a:p>
        </p:txBody>
      </p:sp>
      <p:sp>
        <p:nvSpPr>
          <p:cNvPr id="11" name="TextBox 10">
            <a:extLst>
              <a:ext uri="{FF2B5EF4-FFF2-40B4-BE49-F238E27FC236}">
                <a16:creationId xmlns:a16="http://schemas.microsoft.com/office/drawing/2014/main" id="{B098AFE0-D957-2DA1-AFCE-14F7D550F7F5}"/>
              </a:ext>
            </a:extLst>
          </p:cNvPr>
          <p:cNvSpPr txBox="1"/>
          <p:nvPr/>
        </p:nvSpPr>
        <p:spPr>
          <a:xfrm>
            <a:off x="1688347" y="5486273"/>
            <a:ext cx="3338863" cy="341632"/>
          </a:xfrm>
          <a:prstGeom prst="rect">
            <a:avLst/>
          </a:prstGeom>
          <a:noFill/>
        </p:spPr>
        <p:txBody>
          <a:bodyPr wrap="none" rtlCol="0">
            <a:spAutoFit/>
          </a:bodyPr>
          <a:lstStyle/>
          <a:p>
            <a:pPr>
              <a:lnSpc>
                <a:spcPct val="90000"/>
              </a:lnSpc>
            </a:pPr>
            <a:r>
              <a:rPr lang="en-GB" dirty="0">
                <a:solidFill>
                  <a:srgbClr val="FFC000"/>
                </a:solidFill>
                <a:latin typeface="Chalkboard" panose="03050602040202020205" pitchFamily="66" charset="77"/>
              </a:rPr>
              <a:t>- A wide range of interactions</a:t>
            </a:r>
          </a:p>
        </p:txBody>
      </p:sp>
      <p:sp>
        <p:nvSpPr>
          <p:cNvPr id="12" name="TextBox 11">
            <a:extLst>
              <a:ext uri="{FF2B5EF4-FFF2-40B4-BE49-F238E27FC236}">
                <a16:creationId xmlns:a16="http://schemas.microsoft.com/office/drawing/2014/main" id="{63CE887B-8E5B-3B05-020D-A512589BD9F4}"/>
              </a:ext>
            </a:extLst>
          </p:cNvPr>
          <p:cNvSpPr txBox="1"/>
          <p:nvPr/>
        </p:nvSpPr>
        <p:spPr>
          <a:xfrm rot="19915641">
            <a:off x="4764070" y="4417899"/>
            <a:ext cx="6628994" cy="535531"/>
          </a:xfrm>
          <a:prstGeom prst="rect">
            <a:avLst/>
          </a:prstGeom>
          <a:noFill/>
        </p:spPr>
        <p:txBody>
          <a:bodyPr wrap="none" rtlCol="0">
            <a:spAutoFit/>
          </a:bodyPr>
          <a:lstStyle/>
          <a:p>
            <a:pPr>
              <a:lnSpc>
                <a:spcPct val="90000"/>
              </a:lnSpc>
            </a:pPr>
            <a:r>
              <a:rPr lang="en-GB" sz="3200" dirty="0">
                <a:solidFill>
                  <a:srgbClr val="0070C0"/>
                </a:solidFill>
                <a:latin typeface="Chalkboard" panose="03050602040202020205" pitchFamily="66" charset="77"/>
              </a:rPr>
              <a:t>You are solving **large** problems</a:t>
            </a:r>
          </a:p>
        </p:txBody>
      </p:sp>
      <p:sp>
        <p:nvSpPr>
          <p:cNvPr id="13" name="Cloud 12">
            <a:extLst>
              <a:ext uri="{FF2B5EF4-FFF2-40B4-BE49-F238E27FC236}">
                <a16:creationId xmlns:a16="http://schemas.microsoft.com/office/drawing/2014/main" id="{580BAA2E-BF35-BCB4-E327-93511AF4E339}"/>
              </a:ext>
            </a:extLst>
          </p:cNvPr>
          <p:cNvSpPr/>
          <p:nvPr/>
        </p:nvSpPr>
        <p:spPr>
          <a:xfrm rot="19995491">
            <a:off x="4258124" y="3598463"/>
            <a:ext cx="7833715" cy="2184553"/>
          </a:xfrm>
          <a:prstGeom prst="cloud">
            <a:avLst/>
          </a:prstGeom>
          <a:noFill/>
          <a:ln w="38100">
            <a:solidFill>
              <a:srgbClr val="0070C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Slide Number Placeholder 3">
            <a:extLst>
              <a:ext uri="{FF2B5EF4-FFF2-40B4-BE49-F238E27FC236}">
                <a16:creationId xmlns:a16="http://schemas.microsoft.com/office/drawing/2014/main" id="{6BFACCCB-5AD8-7F5F-D158-D3843828F0D8}"/>
              </a:ext>
            </a:extLst>
          </p:cNvPr>
          <p:cNvSpPr>
            <a:spLocks noGrp="1"/>
          </p:cNvSpPr>
          <p:nvPr>
            <p:ph type="sldNum" sz="quarter" idx="12"/>
          </p:nvPr>
        </p:nvSpPr>
        <p:spPr/>
        <p:txBody>
          <a:bodyPr/>
          <a:lstStyle/>
          <a:p>
            <a:pPr rtl="0"/>
            <a:fld id="{25BA54BD-C84D-46CE-8B72-31BFB26ABA43}" type="slidenum">
              <a:rPr lang="en-GB" noProof="0" smtClean="0"/>
              <a:t>13</a:t>
            </a:fld>
            <a:endParaRPr lang="en-GB" noProof="0" dirty="0"/>
          </a:p>
        </p:txBody>
      </p:sp>
    </p:spTree>
    <p:extLst>
      <p:ext uri="{BB962C8B-B14F-4D97-AF65-F5344CB8AC3E}">
        <p14:creationId xmlns:p14="http://schemas.microsoft.com/office/powerpoint/2010/main" val="2846716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4F67E0A-6D69-15E4-6AE2-730295936C56}"/>
              </a:ext>
            </a:extLst>
          </p:cNvPr>
          <p:cNvPicPr>
            <a:picLocks noChangeAspect="1"/>
          </p:cNvPicPr>
          <p:nvPr/>
        </p:nvPicPr>
        <p:blipFill>
          <a:blip r:embed="rId3"/>
          <a:stretch>
            <a:fillRect/>
          </a:stretch>
        </p:blipFill>
        <p:spPr>
          <a:xfrm>
            <a:off x="2854052" y="188640"/>
            <a:ext cx="6480720" cy="6480720"/>
          </a:xfrm>
          <a:prstGeom prst="rect">
            <a:avLst/>
          </a:prstGeom>
        </p:spPr>
      </p:pic>
      <p:sp>
        <p:nvSpPr>
          <p:cNvPr id="7" name="Slide Number Placeholder 6">
            <a:extLst>
              <a:ext uri="{FF2B5EF4-FFF2-40B4-BE49-F238E27FC236}">
                <a16:creationId xmlns:a16="http://schemas.microsoft.com/office/drawing/2014/main" id="{F57E230F-6E64-E734-055B-D0F7908E0FAF}"/>
              </a:ext>
            </a:extLst>
          </p:cNvPr>
          <p:cNvSpPr>
            <a:spLocks noGrp="1"/>
          </p:cNvSpPr>
          <p:nvPr>
            <p:ph type="sldNum" sz="quarter" idx="12"/>
          </p:nvPr>
        </p:nvSpPr>
        <p:spPr/>
        <p:txBody>
          <a:bodyPr/>
          <a:lstStyle/>
          <a:p>
            <a:pPr rtl="0"/>
            <a:fld id="{25BA54BD-C84D-46CE-8B72-31BFB26ABA43}" type="slidenum">
              <a:rPr lang="en-GB" noProof="0" smtClean="0"/>
              <a:t>14</a:t>
            </a:fld>
            <a:endParaRPr lang="en-GB" noProof="0" dirty="0"/>
          </a:p>
        </p:txBody>
      </p:sp>
    </p:spTree>
    <p:extLst>
      <p:ext uri="{BB962C8B-B14F-4D97-AF65-F5344CB8AC3E}">
        <p14:creationId xmlns:p14="http://schemas.microsoft.com/office/powerpoint/2010/main" val="90910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C9AC46-EA20-8015-8E4C-006C5FEF73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0B2A8B-45A3-3A00-E690-CE07B9C72EB3}"/>
              </a:ext>
            </a:extLst>
          </p:cNvPr>
          <p:cNvSpPr>
            <a:spLocks noGrp="1"/>
          </p:cNvSpPr>
          <p:nvPr>
            <p:ph type="title"/>
          </p:nvPr>
        </p:nvSpPr>
        <p:spPr/>
        <p:txBody>
          <a:bodyPr rtlCol="0"/>
          <a:lstStyle/>
          <a:p>
            <a:pPr rtl="0"/>
            <a:r>
              <a:rPr lang="en-GB" dirty="0">
                <a:latin typeface="Chalkboard" panose="03050602040202020205" pitchFamily="66" charset="77"/>
              </a:rPr>
              <a:t>The Problem</a:t>
            </a:r>
          </a:p>
        </p:txBody>
      </p:sp>
      <p:sp>
        <p:nvSpPr>
          <p:cNvPr id="3" name="Text Placeholder 2">
            <a:extLst>
              <a:ext uri="{FF2B5EF4-FFF2-40B4-BE49-F238E27FC236}">
                <a16:creationId xmlns:a16="http://schemas.microsoft.com/office/drawing/2014/main" id="{0501680A-F0B0-BA03-E873-ED89CA80BE67}"/>
              </a:ext>
            </a:extLst>
          </p:cNvPr>
          <p:cNvSpPr>
            <a:spLocks noGrp="1"/>
          </p:cNvSpPr>
          <p:nvPr>
            <p:ph type="body" idx="1"/>
          </p:nvPr>
        </p:nvSpPr>
        <p:spPr>
          <a:xfrm>
            <a:off x="1522413" y="5102525"/>
            <a:ext cx="9143999" cy="558723"/>
          </a:xfrm>
        </p:spPr>
        <p:txBody>
          <a:bodyPr rtlCol="0">
            <a:noAutofit/>
          </a:bodyPr>
          <a:lstStyle/>
          <a:p>
            <a:r>
              <a:rPr lang="en-GB" sz="1800" dirty="0">
                <a:latin typeface="Chalkboard" panose="03050602040202020205" pitchFamily="66" charset="77"/>
              </a:rPr>
              <a:t>Parents wonder why the streams are bitter, when they themselves poison the fountain.                                                                   </a:t>
            </a:r>
          </a:p>
        </p:txBody>
      </p:sp>
      <p:sp>
        <p:nvSpPr>
          <p:cNvPr id="5" name="TextBox 4">
            <a:extLst>
              <a:ext uri="{FF2B5EF4-FFF2-40B4-BE49-F238E27FC236}">
                <a16:creationId xmlns:a16="http://schemas.microsoft.com/office/drawing/2014/main" id="{507EBB84-7867-0BE9-2A53-EFE0889C3D96}"/>
              </a:ext>
            </a:extLst>
          </p:cNvPr>
          <p:cNvSpPr txBox="1"/>
          <p:nvPr/>
        </p:nvSpPr>
        <p:spPr>
          <a:xfrm>
            <a:off x="5518348" y="5661248"/>
            <a:ext cx="5148064" cy="307777"/>
          </a:xfrm>
          <a:prstGeom prst="rect">
            <a:avLst/>
          </a:prstGeom>
          <a:noFill/>
        </p:spPr>
        <p:txBody>
          <a:bodyPr wrap="square">
            <a:spAutoFit/>
          </a:bodyPr>
          <a:lstStyle/>
          <a:p>
            <a:pPr algn="r"/>
            <a:r>
              <a:rPr lang="en-GB" sz="1400" dirty="0">
                <a:latin typeface="Chalkboard" panose="03050602040202020205" pitchFamily="66" charset="77"/>
              </a:rPr>
              <a:t> ― John Locke, </a:t>
            </a:r>
            <a:endParaRPr lang="en-GB" sz="1400" dirty="0"/>
          </a:p>
        </p:txBody>
      </p:sp>
      <p:sp>
        <p:nvSpPr>
          <p:cNvPr id="9" name="Slide Number Placeholder 8">
            <a:extLst>
              <a:ext uri="{FF2B5EF4-FFF2-40B4-BE49-F238E27FC236}">
                <a16:creationId xmlns:a16="http://schemas.microsoft.com/office/drawing/2014/main" id="{164546E4-0323-A300-6776-A51EA8BBF430}"/>
              </a:ext>
            </a:extLst>
          </p:cNvPr>
          <p:cNvSpPr>
            <a:spLocks noGrp="1"/>
          </p:cNvSpPr>
          <p:nvPr>
            <p:ph type="sldNum" sz="quarter" idx="12"/>
          </p:nvPr>
        </p:nvSpPr>
        <p:spPr/>
        <p:txBody>
          <a:bodyPr/>
          <a:lstStyle/>
          <a:p>
            <a:pPr rtl="0"/>
            <a:fld id="{25BA54BD-C84D-46CE-8B72-31BFB26ABA43}" type="slidenum">
              <a:rPr lang="en-GB" noProof="0" smtClean="0"/>
              <a:t>15</a:t>
            </a:fld>
            <a:endParaRPr lang="en-GB" noProof="0" dirty="0"/>
          </a:p>
        </p:txBody>
      </p:sp>
      <p:sp>
        <p:nvSpPr>
          <p:cNvPr id="4" name="TextBox 3">
            <a:extLst>
              <a:ext uri="{FF2B5EF4-FFF2-40B4-BE49-F238E27FC236}">
                <a16:creationId xmlns:a16="http://schemas.microsoft.com/office/drawing/2014/main" id="{886A0035-024F-32CE-00A3-86163600EE99}"/>
              </a:ext>
            </a:extLst>
          </p:cNvPr>
          <p:cNvSpPr txBox="1"/>
          <p:nvPr/>
        </p:nvSpPr>
        <p:spPr>
          <a:xfrm>
            <a:off x="10918948" y="332656"/>
            <a:ext cx="731290" cy="424732"/>
          </a:xfrm>
          <a:prstGeom prst="rect">
            <a:avLst/>
          </a:prstGeom>
          <a:noFill/>
        </p:spPr>
        <p:txBody>
          <a:bodyPr wrap="none" rtlCol="0">
            <a:spAutoFit/>
          </a:bodyPr>
          <a:lstStyle/>
          <a:p>
            <a:pPr>
              <a:lnSpc>
                <a:spcPct val="90000"/>
              </a:lnSpc>
            </a:pPr>
            <a:r>
              <a:rPr lang="en-GB" sz="2400" dirty="0"/>
              <a:t>t</a:t>
            </a:r>
            <a:r>
              <a:rPr lang="en-GB" sz="2400"/>
              <a:t>: 10</a:t>
            </a:r>
            <a:endParaRPr lang="en-GB" sz="2400" dirty="0"/>
          </a:p>
        </p:txBody>
      </p:sp>
    </p:spTree>
    <p:extLst>
      <p:ext uri="{BB962C8B-B14F-4D97-AF65-F5344CB8AC3E}">
        <p14:creationId xmlns:p14="http://schemas.microsoft.com/office/powerpoint/2010/main" val="2639639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8AA83A-DC41-C571-A25E-2C9F6B346583}"/>
              </a:ext>
            </a:extLst>
          </p:cNvPr>
          <p:cNvSpPr>
            <a:spLocks noGrp="1"/>
          </p:cNvSpPr>
          <p:nvPr>
            <p:ph type="title"/>
          </p:nvPr>
        </p:nvSpPr>
        <p:spPr>
          <a:xfrm>
            <a:off x="1522414" y="274638"/>
            <a:ext cx="9143998" cy="1020762"/>
          </a:xfrm>
        </p:spPr>
        <p:txBody>
          <a:bodyPr anchor="b">
            <a:normAutofit/>
          </a:bodyPr>
          <a:lstStyle/>
          <a:p>
            <a:r>
              <a:rPr lang="en-GB" b="1" dirty="0"/>
              <a:t>Micro</a:t>
            </a:r>
            <a:r>
              <a:rPr lang="en-GB" dirty="0">
                <a:solidFill>
                  <a:schemeClr val="tx1">
                    <a:alpha val="19774"/>
                  </a:schemeClr>
                </a:solidFill>
              </a:rPr>
              <a:t>services</a:t>
            </a:r>
          </a:p>
        </p:txBody>
      </p:sp>
      <p:pic>
        <p:nvPicPr>
          <p:cNvPr id="7" name="Picture 6" descr="A chalk drawing of two people&#10;&#10;Description automatically generated">
            <a:extLst>
              <a:ext uri="{FF2B5EF4-FFF2-40B4-BE49-F238E27FC236}">
                <a16:creationId xmlns:a16="http://schemas.microsoft.com/office/drawing/2014/main" id="{067D35BD-5284-D4F7-DA29-91BB72FDACA3}"/>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522413" y="1906144"/>
            <a:ext cx="4419599" cy="4264912"/>
          </a:xfrm>
          <a:prstGeom prst="rect">
            <a:avLst/>
          </a:prstGeom>
          <a:noFill/>
        </p:spPr>
      </p:pic>
      <p:sp>
        <p:nvSpPr>
          <p:cNvPr id="12" name="Content Placeholder 3">
            <a:extLst>
              <a:ext uri="{FF2B5EF4-FFF2-40B4-BE49-F238E27FC236}">
                <a16:creationId xmlns:a16="http://schemas.microsoft.com/office/drawing/2014/main" id="{AFC8A189-AB58-C562-EDC5-AFBF0E536D2B}"/>
              </a:ext>
            </a:extLst>
          </p:cNvPr>
          <p:cNvSpPr>
            <a:spLocks noGrp="1"/>
          </p:cNvSpPr>
          <p:nvPr>
            <p:ph sz="half" idx="2"/>
          </p:nvPr>
        </p:nvSpPr>
        <p:spPr>
          <a:xfrm>
            <a:off x="6246815" y="1905000"/>
            <a:ext cx="4419598" cy="4267200"/>
          </a:xfrm>
        </p:spPr>
        <p:txBody>
          <a:bodyPr>
            <a:normAutofit/>
          </a:bodyPr>
          <a:lstStyle/>
          <a:p>
            <a:r>
              <a:rPr lang="en-US" sz="1600" dirty="0">
                <a:solidFill>
                  <a:srgbClr val="FFC000"/>
                </a:solidFill>
                <a:latin typeface="Chalkboard" panose="03050602040202020205" pitchFamily="66" charset="77"/>
              </a:rPr>
              <a:t>“They are very, very small. I mean 100 lines of code is probably a big service these days.” Fred George, Barcelona Ruby Conference</a:t>
            </a:r>
          </a:p>
          <a:p>
            <a:r>
              <a:rPr lang="en-US" sz="1600" dirty="0">
                <a:solidFill>
                  <a:srgbClr val="FFC000"/>
                </a:solidFill>
                <a:latin typeface="Chalkboard" panose="03050602040202020205" pitchFamily="66" charset="77"/>
              </a:rPr>
              <a:t>“If its more than one programmer to develop &amp; design and maintain it, it’s not a microservice” Fred George, GOTO 2016</a:t>
            </a:r>
          </a:p>
          <a:p>
            <a:r>
              <a:rPr lang="en-US" sz="1600" dirty="0">
                <a:solidFill>
                  <a:srgbClr val="478ABF"/>
                </a:solidFill>
                <a:latin typeface="Chalkboard" panose="03050602040202020205" pitchFamily="66" charset="77"/>
              </a:rPr>
              <a:t>“</a:t>
            </a:r>
            <a:r>
              <a:rPr lang="en-GB" sz="1600" dirty="0">
                <a:solidFill>
                  <a:srgbClr val="478ABF"/>
                </a:solidFill>
                <a:latin typeface="Chalkboard" panose="03050602040202020205" pitchFamily="66" charset="77"/>
              </a:rPr>
              <a:t>Single </a:t>
            </a:r>
            <a:r>
              <a:rPr lang="en-GB" sz="1600" b="1" dirty="0">
                <a:solidFill>
                  <a:srgbClr val="478ABF"/>
                </a:solidFill>
                <a:latin typeface="Chalkboard" panose="03050602040202020205" pitchFamily="66" charset="77"/>
              </a:rPr>
              <a:t>function</a:t>
            </a:r>
            <a:r>
              <a:rPr lang="en-GB" sz="1600" dirty="0">
                <a:solidFill>
                  <a:srgbClr val="478ABF"/>
                </a:solidFill>
                <a:latin typeface="Chalkboard" panose="03050602040202020205" pitchFamily="66" charset="77"/>
              </a:rPr>
              <a:t> microservices provide us with the highest degree of granularity. This increase in granularity gives us more control over an application's resource consumption, availability, and scalability.</a:t>
            </a:r>
            <a:r>
              <a:rPr lang="en-US" sz="1600" dirty="0">
                <a:solidFill>
                  <a:srgbClr val="478ABF"/>
                </a:solidFill>
                <a:latin typeface="Chalkboard" panose="03050602040202020205" pitchFamily="66" charset="77"/>
              </a:rPr>
              <a:t>” – Think Microservices </a:t>
            </a:r>
          </a:p>
          <a:p>
            <a:endParaRPr lang="en-US" sz="1800" dirty="0">
              <a:solidFill>
                <a:srgbClr val="FFC000"/>
              </a:solidFill>
              <a:latin typeface="Chalkboard" panose="03050602040202020205" pitchFamily="66" charset="77"/>
            </a:endParaRPr>
          </a:p>
        </p:txBody>
      </p:sp>
      <p:sp>
        <p:nvSpPr>
          <p:cNvPr id="5" name="Slide Number Placeholder 4">
            <a:extLst>
              <a:ext uri="{FF2B5EF4-FFF2-40B4-BE49-F238E27FC236}">
                <a16:creationId xmlns:a16="http://schemas.microsoft.com/office/drawing/2014/main" id="{8E2A0D98-7C4B-9482-65B9-DBB700CE1807}"/>
              </a:ext>
            </a:extLst>
          </p:cNvPr>
          <p:cNvSpPr>
            <a:spLocks noGrp="1"/>
          </p:cNvSpPr>
          <p:nvPr>
            <p:ph type="sldNum" sz="quarter" idx="12"/>
          </p:nvPr>
        </p:nvSpPr>
        <p:spPr/>
        <p:txBody>
          <a:bodyPr/>
          <a:lstStyle/>
          <a:p>
            <a:pPr rtl="0"/>
            <a:fld id="{25BA54BD-C84D-46CE-8B72-31BFB26ABA43}" type="slidenum">
              <a:rPr lang="en-GB" noProof="0" smtClean="0"/>
              <a:t>16</a:t>
            </a:fld>
            <a:endParaRPr lang="en-GB" noProof="0" dirty="0"/>
          </a:p>
        </p:txBody>
      </p:sp>
    </p:spTree>
    <p:extLst>
      <p:ext uri="{BB962C8B-B14F-4D97-AF65-F5344CB8AC3E}">
        <p14:creationId xmlns:p14="http://schemas.microsoft.com/office/powerpoint/2010/main" val="376473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olorful lines in a circle&#10;&#10;Description automatically generated">
            <a:extLst>
              <a:ext uri="{FF2B5EF4-FFF2-40B4-BE49-F238E27FC236}">
                <a16:creationId xmlns:a16="http://schemas.microsoft.com/office/drawing/2014/main" id="{0F9F72E3-D49A-3412-F323-8AF432454C6C}"/>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3358108" y="2060848"/>
            <a:ext cx="4968552" cy="3641800"/>
          </a:xfrm>
          <a:prstGeom prst="rect">
            <a:avLst/>
          </a:prstGeom>
        </p:spPr>
      </p:pic>
      <p:sp>
        <p:nvSpPr>
          <p:cNvPr id="6" name="Title 5">
            <a:extLst>
              <a:ext uri="{FF2B5EF4-FFF2-40B4-BE49-F238E27FC236}">
                <a16:creationId xmlns:a16="http://schemas.microsoft.com/office/drawing/2014/main" id="{4A9BE891-ADB5-EC5C-EA11-9798B8FBF6BD}"/>
              </a:ext>
            </a:extLst>
          </p:cNvPr>
          <p:cNvSpPr>
            <a:spLocks noGrp="1"/>
          </p:cNvSpPr>
          <p:nvPr>
            <p:ph type="title"/>
          </p:nvPr>
        </p:nvSpPr>
        <p:spPr/>
        <p:txBody>
          <a:bodyPr/>
          <a:lstStyle/>
          <a:p>
            <a:r>
              <a:rPr lang="en-GB" dirty="0">
                <a:solidFill>
                  <a:srgbClr val="00B0F0"/>
                </a:solidFill>
                <a:latin typeface="Chalkboard" panose="03050602040202020205" pitchFamily="66" charset="77"/>
              </a:rPr>
              <a:t>Nanoservices</a:t>
            </a:r>
          </a:p>
        </p:txBody>
      </p:sp>
      <p:sp>
        <p:nvSpPr>
          <p:cNvPr id="8" name="TextBox 7">
            <a:extLst>
              <a:ext uri="{FF2B5EF4-FFF2-40B4-BE49-F238E27FC236}">
                <a16:creationId xmlns:a16="http://schemas.microsoft.com/office/drawing/2014/main" id="{C9B055BB-AF71-8B14-CBEF-57655F9C86CF}"/>
              </a:ext>
            </a:extLst>
          </p:cNvPr>
          <p:cNvSpPr txBox="1"/>
          <p:nvPr/>
        </p:nvSpPr>
        <p:spPr>
          <a:xfrm>
            <a:off x="477788" y="6158630"/>
            <a:ext cx="11572592" cy="424732"/>
          </a:xfrm>
          <a:prstGeom prst="rect">
            <a:avLst/>
          </a:prstGeom>
          <a:noFill/>
        </p:spPr>
        <p:txBody>
          <a:bodyPr wrap="none" rtlCol="0">
            <a:spAutoFit/>
          </a:bodyPr>
          <a:lstStyle/>
          <a:p>
            <a:pPr>
              <a:lnSpc>
                <a:spcPct val="90000"/>
              </a:lnSpc>
            </a:pPr>
            <a:r>
              <a:rPr lang="en-GB" sz="2400" dirty="0">
                <a:solidFill>
                  <a:srgbClr val="FFC000"/>
                </a:solidFill>
                <a:latin typeface="Chalkboard" panose="03050602040202020205" pitchFamily="66" charset="77"/>
              </a:rPr>
              <a:t>Nanoservice – Where the overhead of a being service not balanced by the value.</a:t>
            </a:r>
          </a:p>
        </p:txBody>
      </p:sp>
      <p:sp>
        <p:nvSpPr>
          <p:cNvPr id="9" name="TextBox 8">
            <a:extLst>
              <a:ext uri="{FF2B5EF4-FFF2-40B4-BE49-F238E27FC236}">
                <a16:creationId xmlns:a16="http://schemas.microsoft.com/office/drawing/2014/main" id="{47B79D6C-A694-D3ED-A38B-34946E141797}"/>
              </a:ext>
            </a:extLst>
          </p:cNvPr>
          <p:cNvSpPr txBox="1"/>
          <p:nvPr/>
        </p:nvSpPr>
        <p:spPr>
          <a:xfrm>
            <a:off x="981844" y="2204864"/>
            <a:ext cx="2409442" cy="313932"/>
          </a:xfrm>
          <a:prstGeom prst="rect">
            <a:avLst/>
          </a:prstGeom>
          <a:noFill/>
        </p:spPr>
        <p:txBody>
          <a:bodyPr wrap="none" rtlCol="0">
            <a:spAutoFit/>
          </a:bodyPr>
          <a:lstStyle/>
          <a:p>
            <a:pPr>
              <a:lnSpc>
                <a:spcPct val="90000"/>
              </a:lnSpc>
            </a:pPr>
            <a:r>
              <a:rPr lang="en-GB" sz="1600" dirty="0">
                <a:solidFill>
                  <a:srgbClr val="00B050"/>
                </a:solidFill>
                <a:latin typeface="Chalkboard" panose="03050602040202020205" pitchFamily="66" charset="77"/>
              </a:rPr>
              <a:t>Many Integration Points</a:t>
            </a:r>
          </a:p>
        </p:txBody>
      </p:sp>
      <p:sp>
        <p:nvSpPr>
          <p:cNvPr id="10" name="Freeform 9">
            <a:extLst>
              <a:ext uri="{FF2B5EF4-FFF2-40B4-BE49-F238E27FC236}">
                <a16:creationId xmlns:a16="http://schemas.microsoft.com/office/drawing/2014/main" id="{BA9022FA-BC29-B0E8-716E-CC0946C56755}"/>
              </a:ext>
            </a:extLst>
          </p:cNvPr>
          <p:cNvSpPr/>
          <p:nvPr/>
        </p:nvSpPr>
        <p:spPr>
          <a:xfrm>
            <a:off x="2720898" y="2587083"/>
            <a:ext cx="1616926" cy="657922"/>
          </a:xfrm>
          <a:custGeom>
            <a:avLst/>
            <a:gdLst>
              <a:gd name="connsiteX0" fmla="*/ 0 w 1616926"/>
              <a:gd name="connsiteY0" fmla="*/ 0 h 657922"/>
              <a:gd name="connsiteX1" fmla="*/ 89209 w 1616926"/>
              <a:gd name="connsiteY1" fmla="*/ 22302 h 657922"/>
              <a:gd name="connsiteX2" fmla="*/ 122663 w 1616926"/>
              <a:gd name="connsiteY2" fmla="*/ 44605 h 657922"/>
              <a:gd name="connsiteX3" fmla="*/ 189570 w 1616926"/>
              <a:gd name="connsiteY3" fmla="*/ 66907 h 657922"/>
              <a:gd name="connsiteX4" fmla="*/ 256478 w 1616926"/>
              <a:gd name="connsiteY4" fmla="*/ 100361 h 657922"/>
              <a:gd name="connsiteX5" fmla="*/ 289931 w 1616926"/>
              <a:gd name="connsiteY5" fmla="*/ 122663 h 657922"/>
              <a:gd name="connsiteX6" fmla="*/ 356839 w 1616926"/>
              <a:gd name="connsiteY6" fmla="*/ 144966 h 657922"/>
              <a:gd name="connsiteX7" fmla="*/ 390292 w 1616926"/>
              <a:gd name="connsiteY7" fmla="*/ 167268 h 657922"/>
              <a:gd name="connsiteX8" fmla="*/ 457200 w 1616926"/>
              <a:gd name="connsiteY8" fmla="*/ 189571 h 657922"/>
              <a:gd name="connsiteX9" fmla="*/ 524107 w 1616926"/>
              <a:gd name="connsiteY9" fmla="*/ 223024 h 657922"/>
              <a:gd name="connsiteX10" fmla="*/ 579863 w 1616926"/>
              <a:gd name="connsiteY10" fmla="*/ 267629 h 657922"/>
              <a:gd name="connsiteX11" fmla="*/ 613317 w 1616926"/>
              <a:gd name="connsiteY11" fmla="*/ 278780 h 657922"/>
              <a:gd name="connsiteX12" fmla="*/ 669073 w 1616926"/>
              <a:gd name="connsiteY12" fmla="*/ 312234 h 657922"/>
              <a:gd name="connsiteX13" fmla="*/ 691375 w 1616926"/>
              <a:gd name="connsiteY13" fmla="*/ 334537 h 657922"/>
              <a:gd name="connsiteX14" fmla="*/ 758282 w 1616926"/>
              <a:gd name="connsiteY14" fmla="*/ 356839 h 657922"/>
              <a:gd name="connsiteX15" fmla="*/ 791736 w 1616926"/>
              <a:gd name="connsiteY15" fmla="*/ 367990 h 657922"/>
              <a:gd name="connsiteX16" fmla="*/ 914400 w 1616926"/>
              <a:gd name="connsiteY16" fmla="*/ 390293 h 657922"/>
              <a:gd name="connsiteX17" fmla="*/ 1003609 w 1616926"/>
              <a:gd name="connsiteY17" fmla="*/ 401444 h 657922"/>
              <a:gd name="connsiteX18" fmla="*/ 1070517 w 1616926"/>
              <a:gd name="connsiteY18" fmla="*/ 412595 h 657922"/>
              <a:gd name="connsiteX19" fmla="*/ 1148575 w 1616926"/>
              <a:gd name="connsiteY19" fmla="*/ 423746 h 657922"/>
              <a:gd name="connsiteX20" fmla="*/ 1282390 w 1616926"/>
              <a:gd name="connsiteY20" fmla="*/ 446049 h 657922"/>
              <a:gd name="connsiteX21" fmla="*/ 1315843 w 1616926"/>
              <a:gd name="connsiteY21" fmla="*/ 468351 h 657922"/>
              <a:gd name="connsiteX22" fmla="*/ 1349297 w 1616926"/>
              <a:gd name="connsiteY22" fmla="*/ 479502 h 657922"/>
              <a:gd name="connsiteX23" fmla="*/ 1371600 w 1616926"/>
              <a:gd name="connsiteY23" fmla="*/ 501805 h 657922"/>
              <a:gd name="connsiteX24" fmla="*/ 1405053 w 1616926"/>
              <a:gd name="connsiteY24" fmla="*/ 524107 h 657922"/>
              <a:gd name="connsiteX25" fmla="*/ 1427356 w 1616926"/>
              <a:gd name="connsiteY25" fmla="*/ 546410 h 657922"/>
              <a:gd name="connsiteX26" fmla="*/ 1527717 w 1616926"/>
              <a:gd name="connsiteY26" fmla="*/ 602166 h 657922"/>
              <a:gd name="connsiteX27" fmla="*/ 1561170 w 1616926"/>
              <a:gd name="connsiteY27" fmla="*/ 624468 h 657922"/>
              <a:gd name="connsiteX28" fmla="*/ 1594624 w 1616926"/>
              <a:gd name="connsiteY28" fmla="*/ 635619 h 657922"/>
              <a:gd name="connsiteX29" fmla="*/ 1616926 w 1616926"/>
              <a:gd name="connsiteY29" fmla="*/ 657922 h 65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616926" h="657922" extrusionOk="0">
                <a:moveTo>
                  <a:pt x="0" y="0"/>
                </a:moveTo>
                <a:cubicBezTo>
                  <a:pt x="25322" y="4711"/>
                  <a:pt x="52783" y="14687"/>
                  <a:pt x="89209" y="22302"/>
                </a:cubicBezTo>
                <a:cubicBezTo>
                  <a:pt x="104724" y="27497"/>
                  <a:pt x="107179" y="39265"/>
                  <a:pt x="122663" y="44605"/>
                </a:cubicBezTo>
                <a:cubicBezTo>
                  <a:pt x="144146" y="54153"/>
                  <a:pt x="189570" y="66907"/>
                  <a:pt x="189570" y="66907"/>
                </a:cubicBezTo>
                <a:cubicBezTo>
                  <a:pt x="261152" y="117532"/>
                  <a:pt x="175772" y="59751"/>
                  <a:pt x="256478" y="100361"/>
                </a:cubicBezTo>
                <a:cubicBezTo>
                  <a:pt x="269616" y="106491"/>
                  <a:pt x="278553" y="115431"/>
                  <a:pt x="289931" y="122663"/>
                </a:cubicBezTo>
                <a:cubicBezTo>
                  <a:pt x="311413" y="132211"/>
                  <a:pt x="356839" y="144966"/>
                  <a:pt x="356839" y="144966"/>
                </a:cubicBezTo>
                <a:cubicBezTo>
                  <a:pt x="367918" y="151710"/>
                  <a:pt x="376525" y="163938"/>
                  <a:pt x="390292" y="167268"/>
                </a:cubicBezTo>
                <a:cubicBezTo>
                  <a:pt x="417085" y="179789"/>
                  <a:pt x="438525" y="176743"/>
                  <a:pt x="457200" y="189571"/>
                </a:cubicBezTo>
                <a:cubicBezTo>
                  <a:pt x="496550" y="217765"/>
                  <a:pt x="478848" y="208379"/>
                  <a:pt x="524107" y="223024"/>
                </a:cubicBezTo>
                <a:cubicBezTo>
                  <a:pt x="545523" y="244769"/>
                  <a:pt x="551970" y="256093"/>
                  <a:pt x="579863" y="267629"/>
                </a:cubicBezTo>
                <a:cubicBezTo>
                  <a:pt x="590607" y="273241"/>
                  <a:pt x="603928" y="277222"/>
                  <a:pt x="613317" y="278780"/>
                </a:cubicBezTo>
                <a:cubicBezTo>
                  <a:pt x="672633" y="332832"/>
                  <a:pt x="597685" y="264146"/>
                  <a:pt x="669073" y="312234"/>
                </a:cubicBezTo>
                <a:cubicBezTo>
                  <a:pt x="675872" y="318007"/>
                  <a:pt x="681733" y="329670"/>
                  <a:pt x="691375" y="334537"/>
                </a:cubicBezTo>
                <a:cubicBezTo>
                  <a:pt x="706858" y="344656"/>
                  <a:pt x="734924" y="347253"/>
                  <a:pt x="758282" y="356839"/>
                </a:cubicBezTo>
                <a:cubicBezTo>
                  <a:pt x="769491" y="359766"/>
                  <a:pt x="777631" y="367191"/>
                  <a:pt x="791736" y="367990"/>
                </a:cubicBezTo>
                <a:cubicBezTo>
                  <a:pt x="836051" y="384211"/>
                  <a:pt x="865368" y="383822"/>
                  <a:pt x="914400" y="390293"/>
                </a:cubicBezTo>
                <a:cubicBezTo>
                  <a:pt x="944009" y="395913"/>
                  <a:pt x="975078" y="396532"/>
                  <a:pt x="1003609" y="401444"/>
                </a:cubicBezTo>
                <a:cubicBezTo>
                  <a:pt x="1023609" y="408425"/>
                  <a:pt x="1044174" y="409370"/>
                  <a:pt x="1070517" y="412595"/>
                </a:cubicBezTo>
                <a:cubicBezTo>
                  <a:pt x="1098888" y="421331"/>
                  <a:pt x="1120515" y="420754"/>
                  <a:pt x="1148575" y="423746"/>
                </a:cubicBezTo>
                <a:cubicBezTo>
                  <a:pt x="1177700" y="423087"/>
                  <a:pt x="1246542" y="451461"/>
                  <a:pt x="1282390" y="446049"/>
                </a:cubicBezTo>
                <a:cubicBezTo>
                  <a:pt x="1293846" y="452544"/>
                  <a:pt x="1304358" y="462901"/>
                  <a:pt x="1315843" y="468351"/>
                </a:cubicBezTo>
                <a:cubicBezTo>
                  <a:pt x="1326843" y="475144"/>
                  <a:pt x="1341872" y="474383"/>
                  <a:pt x="1349297" y="479502"/>
                </a:cubicBezTo>
                <a:cubicBezTo>
                  <a:pt x="1359150" y="487734"/>
                  <a:pt x="1364076" y="495035"/>
                  <a:pt x="1371600" y="501805"/>
                </a:cubicBezTo>
                <a:cubicBezTo>
                  <a:pt x="1383742" y="509809"/>
                  <a:pt x="1395531" y="516512"/>
                  <a:pt x="1405053" y="524107"/>
                </a:cubicBezTo>
                <a:cubicBezTo>
                  <a:pt x="1412808" y="530519"/>
                  <a:pt x="1417824" y="541237"/>
                  <a:pt x="1427356" y="546410"/>
                </a:cubicBezTo>
                <a:cubicBezTo>
                  <a:pt x="1488550" y="592758"/>
                  <a:pt x="1477125" y="582912"/>
                  <a:pt x="1527717" y="602166"/>
                </a:cubicBezTo>
                <a:cubicBezTo>
                  <a:pt x="1540517" y="611129"/>
                  <a:pt x="1552405" y="616548"/>
                  <a:pt x="1561170" y="624468"/>
                </a:cubicBezTo>
                <a:cubicBezTo>
                  <a:pt x="1571573" y="630712"/>
                  <a:pt x="1584924" y="627918"/>
                  <a:pt x="1594624" y="635619"/>
                </a:cubicBezTo>
                <a:cubicBezTo>
                  <a:pt x="1603639" y="641028"/>
                  <a:pt x="1616926" y="657922"/>
                  <a:pt x="1616926" y="657922"/>
                </a:cubicBezTo>
              </a:path>
            </a:pathLst>
          </a:custGeom>
          <a:noFill/>
          <a:ln w="38100">
            <a:solidFill>
              <a:srgbClr val="00B050"/>
            </a:solidFill>
            <a:miter lim="800000"/>
            <a:tailEnd type="triangle"/>
            <a:extLst>
              <a:ext uri="{C807C97D-BFC1-408E-A445-0C87EB9F89A2}">
                <ask:lineSketchStyleProps xmlns:ask="http://schemas.microsoft.com/office/drawing/2018/sketchyshapes" sd="1219033472">
                  <a:custGeom>
                    <a:avLst/>
                    <a:gdLst>
                      <a:gd name="connsiteX0" fmla="*/ 0 w 1616926"/>
                      <a:gd name="connsiteY0" fmla="*/ 0 h 657922"/>
                      <a:gd name="connsiteX1" fmla="*/ 89209 w 1616926"/>
                      <a:gd name="connsiteY1" fmla="*/ 22302 h 657922"/>
                      <a:gd name="connsiteX2" fmla="*/ 122663 w 1616926"/>
                      <a:gd name="connsiteY2" fmla="*/ 44605 h 657922"/>
                      <a:gd name="connsiteX3" fmla="*/ 189570 w 1616926"/>
                      <a:gd name="connsiteY3" fmla="*/ 66907 h 657922"/>
                      <a:gd name="connsiteX4" fmla="*/ 256478 w 1616926"/>
                      <a:gd name="connsiteY4" fmla="*/ 100361 h 657922"/>
                      <a:gd name="connsiteX5" fmla="*/ 289931 w 1616926"/>
                      <a:gd name="connsiteY5" fmla="*/ 122663 h 657922"/>
                      <a:gd name="connsiteX6" fmla="*/ 356839 w 1616926"/>
                      <a:gd name="connsiteY6" fmla="*/ 144966 h 657922"/>
                      <a:gd name="connsiteX7" fmla="*/ 390292 w 1616926"/>
                      <a:gd name="connsiteY7" fmla="*/ 167268 h 657922"/>
                      <a:gd name="connsiteX8" fmla="*/ 457200 w 1616926"/>
                      <a:gd name="connsiteY8" fmla="*/ 189571 h 657922"/>
                      <a:gd name="connsiteX9" fmla="*/ 524107 w 1616926"/>
                      <a:gd name="connsiteY9" fmla="*/ 223024 h 657922"/>
                      <a:gd name="connsiteX10" fmla="*/ 579863 w 1616926"/>
                      <a:gd name="connsiteY10" fmla="*/ 267629 h 657922"/>
                      <a:gd name="connsiteX11" fmla="*/ 613317 w 1616926"/>
                      <a:gd name="connsiteY11" fmla="*/ 278780 h 657922"/>
                      <a:gd name="connsiteX12" fmla="*/ 669073 w 1616926"/>
                      <a:gd name="connsiteY12" fmla="*/ 312234 h 657922"/>
                      <a:gd name="connsiteX13" fmla="*/ 691375 w 1616926"/>
                      <a:gd name="connsiteY13" fmla="*/ 334537 h 657922"/>
                      <a:gd name="connsiteX14" fmla="*/ 758282 w 1616926"/>
                      <a:gd name="connsiteY14" fmla="*/ 356839 h 657922"/>
                      <a:gd name="connsiteX15" fmla="*/ 791736 w 1616926"/>
                      <a:gd name="connsiteY15" fmla="*/ 367990 h 657922"/>
                      <a:gd name="connsiteX16" fmla="*/ 914400 w 1616926"/>
                      <a:gd name="connsiteY16" fmla="*/ 390293 h 657922"/>
                      <a:gd name="connsiteX17" fmla="*/ 1003609 w 1616926"/>
                      <a:gd name="connsiteY17" fmla="*/ 401444 h 657922"/>
                      <a:gd name="connsiteX18" fmla="*/ 1070517 w 1616926"/>
                      <a:gd name="connsiteY18" fmla="*/ 412595 h 657922"/>
                      <a:gd name="connsiteX19" fmla="*/ 1148575 w 1616926"/>
                      <a:gd name="connsiteY19" fmla="*/ 423746 h 657922"/>
                      <a:gd name="connsiteX20" fmla="*/ 1282390 w 1616926"/>
                      <a:gd name="connsiteY20" fmla="*/ 446049 h 657922"/>
                      <a:gd name="connsiteX21" fmla="*/ 1315843 w 1616926"/>
                      <a:gd name="connsiteY21" fmla="*/ 468351 h 657922"/>
                      <a:gd name="connsiteX22" fmla="*/ 1349297 w 1616926"/>
                      <a:gd name="connsiteY22" fmla="*/ 479502 h 657922"/>
                      <a:gd name="connsiteX23" fmla="*/ 1371600 w 1616926"/>
                      <a:gd name="connsiteY23" fmla="*/ 501805 h 657922"/>
                      <a:gd name="connsiteX24" fmla="*/ 1405053 w 1616926"/>
                      <a:gd name="connsiteY24" fmla="*/ 524107 h 657922"/>
                      <a:gd name="connsiteX25" fmla="*/ 1427356 w 1616926"/>
                      <a:gd name="connsiteY25" fmla="*/ 546410 h 657922"/>
                      <a:gd name="connsiteX26" fmla="*/ 1527717 w 1616926"/>
                      <a:gd name="connsiteY26" fmla="*/ 602166 h 657922"/>
                      <a:gd name="connsiteX27" fmla="*/ 1561170 w 1616926"/>
                      <a:gd name="connsiteY27" fmla="*/ 624468 h 657922"/>
                      <a:gd name="connsiteX28" fmla="*/ 1594624 w 1616926"/>
                      <a:gd name="connsiteY28" fmla="*/ 635619 h 657922"/>
                      <a:gd name="connsiteX29" fmla="*/ 1616926 w 1616926"/>
                      <a:gd name="connsiteY29" fmla="*/ 657922 h 65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616926" h="657922">
                        <a:moveTo>
                          <a:pt x="0" y="0"/>
                        </a:moveTo>
                        <a:cubicBezTo>
                          <a:pt x="29736" y="7434"/>
                          <a:pt x="60403" y="11827"/>
                          <a:pt x="89209" y="22302"/>
                        </a:cubicBezTo>
                        <a:cubicBezTo>
                          <a:pt x="101804" y="26882"/>
                          <a:pt x="110416" y="39162"/>
                          <a:pt x="122663" y="44605"/>
                        </a:cubicBezTo>
                        <a:cubicBezTo>
                          <a:pt x="144146" y="54153"/>
                          <a:pt x="189570" y="66907"/>
                          <a:pt x="189570" y="66907"/>
                        </a:cubicBezTo>
                        <a:cubicBezTo>
                          <a:pt x="285440" y="130821"/>
                          <a:pt x="164145" y="54195"/>
                          <a:pt x="256478" y="100361"/>
                        </a:cubicBezTo>
                        <a:cubicBezTo>
                          <a:pt x="268465" y="106354"/>
                          <a:pt x="277684" y="117220"/>
                          <a:pt x="289931" y="122663"/>
                        </a:cubicBezTo>
                        <a:cubicBezTo>
                          <a:pt x="311414" y="132211"/>
                          <a:pt x="356839" y="144966"/>
                          <a:pt x="356839" y="144966"/>
                        </a:cubicBezTo>
                        <a:cubicBezTo>
                          <a:pt x="367990" y="152400"/>
                          <a:pt x="378045" y="161825"/>
                          <a:pt x="390292" y="167268"/>
                        </a:cubicBezTo>
                        <a:cubicBezTo>
                          <a:pt x="411775" y="176816"/>
                          <a:pt x="437639" y="176530"/>
                          <a:pt x="457200" y="189571"/>
                        </a:cubicBezTo>
                        <a:cubicBezTo>
                          <a:pt x="500433" y="218393"/>
                          <a:pt x="477939" y="207635"/>
                          <a:pt x="524107" y="223024"/>
                        </a:cubicBezTo>
                        <a:cubicBezTo>
                          <a:pt x="544852" y="243770"/>
                          <a:pt x="551726" y="253561"/>
                          <a:pt x="579863" y="267629"/>
                        </a:cubicBezTo>
                        <a:cubicBezTo>
                          <a:pt x="590377" y="272886"/>
                          <a:pt x="602166" y="275063"/>
                          <a:pt x="613317" y="278780"/>
                        </a:cubicBezTo>
                        <a:cubicBezTo>
                          <a:pt x="669825" y="335291"/>
                          <a:pt x="596694" y="268806"/>
                          <a:pt x="669073" y="312234"/>
                        </a:cubicBezTo>
                        <a:cubicBezTo>
                          <a:pt x="678088" y="317643"/>
                          <a:pt x="681971" y="329835"/>
                          <a:pt x="691375" y="334537"/>
                        </a:cubicBezTo>
                        <a:cubicBezTo>
                          <a:pt x="712402" y="345050"/>
                          <a:pt x="735980" y="349405"/>
                          <a:pt x="758282" y="356839"/>
                        </a:cubicBezTo>
                        <a:cubicBezTo>
                          <a:pt x="769433" y="360556"/>
                          <a:pt x="780210" y="365685"/>
                          <a:pt x="791736" y="367990"/>
                        </a:cubicBezTo>
                        <a:cubicBezTo>
                          <a:pt x="839752" y="377593"/>
                          <a:pt x="864479" y="383161"/>
                          <a:pt x="914400" y="390293"/>
                        </a:cubicBezTo>
                        <a:cubicBezTo>
                          <a:pt x="944067" y="394531"/>
                          <a:pt x="973942" y="397206"/>
                          <a:pt x="1003609" y="401444"/>
                        </a:cubicBezTo>
                        <a:cubicBezTo>
                          <a:pt x="1025992" y="404642"/>
                          <a:pt x="1048170" y="409157"/>
                          <a:pt x="1070517" y="412595"/>
                        </a:cubicBezTo>
                        <a:cubicBezTo>
                          <a:pt x="1096495" y="416592"/>
                          <a:pt x="1122613" y="419647"/>
                          <a:pt x="1148575" y="423746"/>
                        </a:cubicBezTo>
                        <a:lnTo>
                          <a:pt x="1282390" y="446049"/>
                        </a:lnTo>
                        <a:cubicBezTo>
                          <a:pt x="1293541" y="453483"/>
                          <a:pt x="1303856" y="462358"/>
                          <a:pt x="1315843" y="468351"/>
                        </a:cubicBezTo>
                        <a:cubicBezTo>
                          <a:pt x="1326357" y="473608"/>
                          <a:pt x="1339218" y="473454"/>
                          <a:pt x="1349297" y="479502"/>
                        </a:cubicBezTo>
                        <a:cubicBezTo>
                          <a:pt x="1358312" y="484911"/>
                          <a:pt x="1363390" y="495237"/>
                          <a:pt x="1371600" y="501805"/>
                        </a:cubicBezTo>
                        <a:cubicBezTo>
                          <a:pt x="1382065" y="510177"/>
                          <a:pt x="1394588" y="515735"/>
                          <a:pt x="1405053" y="524107"/>
                        </a:cubicBezTo>
                        <a:cubicBezTo>
                          <a:pt x="1413263" y="530675"/>
                          <a:pt x="1418945" y="540102"/>
                          <a:pt x="1427356" y="546410"/>
                        </a:cubicBezTo>
                        <a:cubicBezTo>
                          <a:pt x="1488706" y="592423"/>
                          <a:pt x="1475560" y="584781"/>
                          <a:pt x="1527717" y="602166"/>
                        </a:cubicBezTo>
                        <a:cubicBezTo>
                          <a:pt x="1538868" y="609600"/>
                          <a:pt x="1549183" y="618475"/>
                          <a:pt x="1561170" y="624468"/>
                        </a:cubicBezTo>
                        <a:cubicBezTo>
                          <a:pt x="1571684" y="629725"/>
                          <a:pt x="1584545" y="629571"/>
                          <a:pt x="1594624" y="635619"/>
                        </a:cubicBezTo>
                        <a:cubicBezTo>
                          <a:pt x="1603639" y="641028"/>
                          <a:pt x="1616926" y="657922"/>
                          <a:pt x="1616926" y="65792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87FFD252-D5B3-5079-75B6-19B31330CA6D}"/>
              </a:ext>
            </a:extLst>
          </p:cNvPr>
          <p:cNvSpPr txBox="1"/>
          <p:nvPr/>
        </p:nvSpPr>
        <p:spPr>
          <a:xfrm>
            <a:off x="765820" y="3271294"/>
            <a:ext cx="1371466" cy="313932"/>
          </a:xfrm>
          <a:prstGeom prst="rect">
            <a:avLst/>
          </a:prstGeom>
          <a:noFill/>
        </p:spPr>
        <p:txBody>
          <a:bodyPr wrap="none" rtlCol="0">
            <a:spAutoFit/>
          </a:bodyPr>
          <a:lstStyle/>
          <a:p>
            <a:pPr>
              <a:lnSpc>
                <a:spcPct val="90000"/>
              </a:lnSpc>
            </a:pPr>
            <a:r>
              <a:rPr lang="en-GB" sz="1600" dirty="0">
                <a:solidFill>
                  <a:srgbClr val="FFFF00"/>
                </a:solidFill>
                <a:latin typeface="Chalkboard" panose="03050602040202020205" pitchFamily="66" charset="77"/>
              </a:rPr>
              <a:t>High Latency</a:t>
            </a:r>
          </a:p>
        </p:txBody>
      </p:sp>
      <p:sp>
        <p:nvSpPr>
          <p:cNvPr id="12" name="Freeform 11">
            <a:extLst>
              <a:ext uri="{FF2B5EF4-FFF2-40B4-BE49-F238E27FC236}">
                <a16:creationId xmlns:a16="http://schemas.microsoft.com/office/drawing/2014/main" id="{3CC870BE-5631-B2C6-850D-813EEE4C52A8}"/>
              </a:ext>
            </a:extLst>
          </p:cNvPr>
          <p:cNvSpPr/>
          <p:nvPr/>
        </p:nvSpPr>
        <p:spPr>
          <a:xfrm>
            <a:off x="2137286" y="3553378"/>
            <a:ext cx="2012910" cy="444125"/>
          </a:xfrm>
          <a:custGeom>
            <a:avLst/>
            <a:gdLst>
              <a:gd name="connsiteX0" fmla="*/ 0 w 2012910"/>
              <a:gd name="connsiteY0" fmla="*/ 0 h 444125"/>
              <a:gd name="connsiteX1" fmla="*/ 111056 w 2012910"/>
              <a:gd name="connsiteY1" fmla="*/ 15054 h 444125"/>
              <a:gd name="connsiteX2" fmla="*/ 152703 w 2012910"/>
              <a:gd name="connsiteY2" fmla="*/ 30110 h 444125"/>
              <a:gd name="connsiteX3" fmla="*/ 235995 w 2012910"/>
              <a:gd name="connsiteY3" fmla="*/ 45165 h 444125"/>
              <a:gd name="connsiteX4" fmla="*/ 319289 w 2012910"/>
              <a:gd name="connsiteY4" fmla="*/ 67747 h 444125"/>
              <a:gd name="connsiteX5" fmla="*/ 360934 w 2012910"/>
              <a:gd name="connsiteY5" fmla="*/ 82802 h 444125"/>
              <a:gd name="connsiteX6" fmla="*/ 444228 w 2012910"/>
              <a:gd name="connsiteY6" fmla="*/ 97858 h 444125"/>
              <a:gd name="connsiteX7" fmla="*/ 485874 w 2012910"/>
              <a:gd name="connsiteY7" fmla="*/ 112912 h 444125"/>
              <a:gd name="connsiteX8" fmla="*/ 569167 w 2012910"/>
              <a:gd name="connsiteY8" fmla="*/ 127968 h 444125"/>
              <a:gd name="connsiteX9" fmla="*/ 652460 w 2012910"/>
              <a:gd name="connsiteY9" fmla="*/ 150550 h 444125"/>
              <a:gd name="connsiteX10" fmla="*/ 721871 w 2012910"/>
              <a:gd name="connsiteY10" fmla="*/ 180660 h 444125"/>
              <a:gd name="connsiteX11" fmla="*/ 763517 w 2012910"/>
              <a:gd name="connsiteY11" fmla="*/ 188188 h 444125"/>
              <a:gd name="connsiteX12" fmla="*/ 832928 w 2012910"/>
              <a:gd name="connsiteY12" fmla="*/ 210771 h 444125"/>
              <a:gd name="connsiteX13" fmla="*/ 860692 w 2012910"/>
              <a:gd name="connsiteY13" fmla="*/ 225826 h 444125"/>
              <a:gd name="connsiteX14" fmla="*/ 943984 w 2012910"/>
              <a:gd name="connsiteY14" fmla="*/ 240881 h 444125"/>
              <a:gd name="connsiteX15" fmla="*/ 985631 w 2012910"/>
              <a:gd name="connsiteY15" fmla="*/ 248408 h 444125"/>
              <a:gd name="connsiteX16" fmla="*/ 1138335 w 2012910"/>
              <a:gd name="connsiteY16" fmla="*/ 263464 h 444125"/>
              <a:gd name="connsiteX17" fmla="*/ 1249392 w 2012910"/>
              <a:gd name="connsiteY17" fmla="*/ 270991 h 444125"/>
              <a:gd name="connsiteX18" fmla="*/ 1332685 w 2012910"/>
              <a:gd name="connsiteY18" fmla="*/ 278518 h 444125"/>
              <a:gd name="connsiteX19" fmla="*/ 1429860 w 2012910"/>
              <a:gd name="connsiteY19" fmla="*/ 286046 h 444125"/>
              <a:gd name="connsiteX20" fmla="*/ 1596446 w 2012910"/>
              <a:gd name="connsiteY20" fmla="*/ 301101 h 444125"/>
              <a:gd name="connsiteX21" fmla="*/ 1638091 w 2012910"/>
              <a:gd name="connsiteY21" fmla="*/ 316156 h 444125"/>
              <a:gd name="connsiteX22" fmla="*/ 1679738 w 2012910"/>
              <a:gd name="connsiteY22" fmla="*/ 323684 h 444125"/>
              <a:gd name="connsiteX23" fmla="*/ 1707503 w 2012910"/>
              <a:gd name="connsiteY23" fmla="*/ 338739 h 444125"/>
              <a:gd name="connsiteX24" fmla="*/ 1749149 w 2012910"/>
              <a:gd name="connsiteY24" fmla="*/ 353794 h 444125"/>
              <a:gd name="connsiteX25" fmla="*/ 1776914 w 2012910"/>
              <a:gd name="connsiteY25" fmla="*/ 368849 h 444125"/>
              <a:gd name="connsiteX26" fmla="*/ 1901853 w 2012910"/>
              <a:gd name="connsiteY26" fmla="*/ 406487 h 444125"/>
              <a:gd name="connsiteX27" fmla="*/ 1943499 w 2012910"/>
              <a:gd name="connsiteY27" fmla="*/ 421542 h 444125"/>
              <a:gd name="connsiteX28" fmla="*/ 1985146 w 2012910"/>
              <a:gd name="connsiteY28" fmla="*/ 429069 h 444125"/>
              <a:gd name="connsiteX29" fmla="*/ 2012910 w 2012910"/>
              <a:gd name="connsiteY29" fmla="*/ 444125 h 444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012910" h="444125" extrusionOk="0">
                <a:moveTo>
                  <a:pt x="0" y="0"/>
                </a:moveTo>
                <a:cubicBezTo>
                  <a:pt x="34188" y="3272"/>
                  <a:pt x="71106" y="9518"/>
                  <a:pt x="111056" y="15054"/>
                </a:cubicBezTo>
                <a:cubicBezTo>
                  <a:pt x="128819" y="18585"/>
                  <a:pt x="133795" y="26551"/>
                  <a:pt x="152703" y="30110"/>
                </a:cubicBezTo>
                <a:cubicBezTo>
                  <a:pt x="179447" y="36555"/>
                  <a:pt x="235995" y="45165"/>
                  <a:pt x="235995" y="45165"/>
                </a:cubicBezTo>
                <a:cubicBezTo>
                  <a:pt x="346831" y="83652"/>
                  <a:pt x="220885" y="44487"/>
                  <a:pt x="319289" y="67747"/>
                </a:cubicBezTo>
                <a:cubicBezTo>
                  <a:pt x="335205" y="71911"/>
                  <a:pt x="346951" y="76529"/>
                  <a:pt x="360934" y="82802"/>
                </a:cubicBezTo>
                <a:cubicBezTo>
                  <a:pt x="387678" y="89247"/>
                  <a:pt x="444228" y="97858"/>
                  <a:pt x="444228" y="97858"/>
                </a:cubicBezTo>
                <a:cubicBezTo>
                  <a:pt x="457767" y="99605"/>
                  <a:pt x="469973" y="110147"/>
                  <a:pt x="485874" y="112912"/>
                </a:cubicBezTo>
                <a:cubicBezTo>
                  <a:pt x="515969" y="121234"/>
                  <a:pt x="550456" y="120521"/>
                  <a:pt x="569167" y="127968"/>
                </a:cubicBezTo>
                <a:cubicBezTo>
                  <a:pt x="614612" y="146069"/>
                  <a:pt x="601637" y="145602"/>
                  <a:pt x="652460" y="150550"/>
                </a:cubicBezTo>
                <a:cubicBezTo>
                  <a:pt x="679948" y="167030"/>
                  <a:pt x="687140" y="174242"/>
                  <a:pt x="721871" y="180660"/>
                </a:cubicBezTo>
                <a:cubicBezTo>
                  <a:pt x="736575" y="186698"/>
                  <a:pt x="750612" y="186874"/>
                  <a:pt x="763517" y="188188"/>
                </a:cubicBezTo>
                <a:cubicBezTo>
                  <a:pt x="838687" y="222113"/>
                  <a:pt x="743565" y="177966"/>
                  <a:pt x="832928" y="210771"/>
                </a:cubicBezTo>
                <a:cubicBezTo>
                  <a:pt x="842620" y="214673"/>
                  <a:pt x="848431" y="222270"/>
                  <a:pt x="860692" y="225826"/>
                </a:cubicBezTo>
                <a:cubicBezTo>
                  <a:pt x="883331" y="232672"/>
                  <a:pt x="913732" y="230792"/>
                  <a:pt x="943984" y="240881"/>
                </a:cubicBezTo>
                <a:cubicBezTo>
                  <a:pt x="958099" y="240236"/>
                  <a:pt x="970838" y="247111"/>
                  <a:pt x="985631" y="248408"/>
                </a:cubicBezTo>
                <a:cubicBezTo>
                  <a:pt x="1044032" y="257348"/>
                  <a:pt x="1077813" y="259856"/>
                  <a:pt x="1138335" y="263464"/>
                </a:cubicBezTo>
                <a:cubicBezTo>
                  <a:pt x="1175161" y="268878"/>
                  <a:pt x="1219439" y="263990"/>
                  <a:pt x="1249392" y="270991"/>
                </a:cubicBezTo>
                <a:cubicBezTo>
                  <a:pt x="1276813" y="273853"/>
                  <a:pt x="1299048" y="276508"/>
                  <a:pt x="1332685" y="278518"/>
                </a:cubicBezTo>
                <a:cubicBezTo>
                  <a:pt x="1365743" y="282639"/>
                  <a:pt x="1394864" y="284690"/>
                  <a:pt x="1429860" y="286046"/>
                </a:cubicBezTo>
                <a:cubicBezTo>
                  <a:pt x="1488639" y="287481"/>
                  <a:pt x="1520330" y="294386"/>
                  <a:pt x="1596446" y="301101"/>
                </a:cubicBezTo>
                <a:cubicBezTo>
                  <a:pt x="1611537" y="302401"/>
                  <a:pt x="1624081" y="313097"/>
                  <a:pt x="1638091" y="316156"/>
                </a:cubicBezTo>
                <a:cubicBezTo>
                  <a:pt x="1651701" y="321352"/>
                  <a:pt x="1668179" y="319947"/>
                  <a:pt x="1679738" y="323684"/>
                </a:cubicBezTo>
                <a:cubicBezTo>
                  <a:pt x="1691336" y="328597"/>
                  <a:pt x="1698565" y="333928"/>
                  <a:pt x="1707503" y="338739"/>
                </a:cubicBezTo>
                <a:cubicBezTo>
                  <a:pt x="1722882" y="343874"/>
                  <a:pt x="1739228" y="350702"/>
                  <a:pt x="1749149" y="353794"/>
                </a:cubicBezTo>
                <a:cubicBezTo>
                  <a:pt x="1757179" y="357476"/>
                  <a:pt x="1764977" y="366075"/>
                  <a:pt x="1776914" y="368849"/>
                </a:cubicBezTo>
                <a:cubicBezTo>
                  <a:pt x="1852049" y="402563"/>
                  <a:pt x="1837675" y="393852"/>
                  <a:pt x="1901853" y="406487"/>
                </a:cubicBezTo>
                <a:cubicBezTo>
                  <a:pt x="1917230" y="412891"/>
                  <a:pt x="1929922" y="416692"/>
                  <a:pt x="1943499" y="421542"/>
                </a:cubicBezTo>
                <a:cubicBezTo>
                  <a:pt x="1956531" y="425593"/>
                  <a:pt x="1973415" y="421421"/>
                  <a:pt x="1985146" y="429069"/>
                </a:cubicBezTo>
                <a:cubicBezTo>
                  <a:pt x="1996369" y="432720"/>
                  <a:pt x="2012910" y="444125"/>
                  <a:pt x="2012910" y="444125"/>
                </a:cubicBezTo>
              </a:path>
            </a:pathLst>
          </a:custGeom>
          <a:noFill/>
          <a:ln w="38100">
            <a:solidFill>
              <a:srgbClr val="FFFF00"/>
            </a:solidFill>
            <a:miter lim="800000"/>
            <a:tailEnd type="triangle"/>
            <a:extLst>
              <a:ext uri="{C807C97D-BFC1-408E-A445-0C87EB9F89A2}">
                <ask:lineSketchStyleProps xmlns:ask="http://schemas.microsoft.com/office/drawing/2018/sketchyshapes" sd="1219033472">
                  <a:custGeom>
                    <a:avLst/>
                    <a:gdLst>
                      <a:gd name="connsiteX0" fmla="*/ 0 w 1616926"/>
                      <a:gd name="connsiteY0" fmla="*/ 0 h 657922"/>
                      <a:gd name="connsiteX1" fmla="*/ 89209 w 1616926"/>
                      <a:gd name="connsiteY1" fmla="*/ 22302 h 657922"/>
                      <a:gd name="connsiteX2" fmla="*/ 122663 w 1616926"/>
                      <a:gd name="connsiteY2" fmla="*/ 44605 h 657922"/>
                      <a:gd name="connsiteX3" fmla="*/ 189570 w 1616926"/>
                      <a:gd name="connsiteY3" fmla="*/ 66907 h 657922"/>
                      <a:gd name="connsiteX4" fmla="*/ 256478 w 1616926"/>
                      <a:gd name="connsiteY4" fmla="*/ 100361 h 657922"/>
                      <a:gd name="connsiteX5" fmla="*/ 289931 w 1616926"/>
                      <a:gd name="connsiteY5" fmla="*/ 122663 h 657922"/>
                      <a:gd name="connsiteX6" fmla="*/ 356839 w 1616926"/>
                      <a:gd name="connsiteY6" fmla="*/ 144966 h 657922"/>
                      <a:gd name="connsiteX7" fmla="*/ 390292 w 1616926"/>
                      <a:gd name="connsiteY7" fmla="*/ 167268 h 657922"/>
                      <a:gd name="connsiteX8" fmla="*/ 457200 w 1616926"/>
                      <a:gd name="connsiteY8" fmla="*/ 189571 h 657922"/>
                      <a:gd name="connsiteX9" fmla="*/ 524107 w 1616926"/>
                      <a:gd name="connsiteY9" fmla="*/ 223024 h 657922"/>
                      <a:gd name="connsiteX10" fmla="*/ 579863 w 1616926"/>
                      <a:gd name="connsiteY10" fmla="*/ 267629 h 657922"/>
                      <a:gd name="connsiteX11" fmla="*/ 613317 w 1616926"/>
                      <a:gd name="connsiteY11" fmla="*/ 278780 h 657922"/>
                      <a:gd name="connsiteX12" fmla="*/ 669073 w 1616926"/>
                      <a:gd name="connsiteY12" fmla="*/ 312234 h 657922"/>
                      <a:gd name="connsiteX13" fmla="*/ 691375 w 1616926"/>
                      <a:gd name="connsiteY13" fmla="*/ 334537 h 657922"/>
                      <a:gd name="connsiteX14" fmla="*/ 758282 w 1616926"/>
                      <a:gd name="connsiteY14" fmla="*/ 356839 h 657922"/>
                      <a:gd name="connsiteX15" fmla="*/ 791736 w 1616926"/>
                      <a:gd name="connsiteY15" fmla="*/ 367990 h 657922"/>
                      <a:gd name="connsiteX16" fmla="*/ 914400 w 1616926"/>
                      <a:gd name="connsiteY16" fmla="*/ 390293 h 657922"/>
                      <a:gd name="connsiteX17" fmla="*/ 1003609 w 1616926"/>
                      <a:gd name="connsiteY17" fmla="*/ 401444 h 657922"/>
                      <a:gd name="connsiteX18" fmla="*/ 1070517 w 1616926"/>
                      <a:gd name="connsiteY18" fmla="*/ 412595 h 657922"/>
                      <a:gd name="connsiteX19" fmla="*/ 1148575 w 1616926"/>
                      <a:gd name="connsiteY19" fmla="*/ 423746 h 657922"/>
                      <a:gd name="connsiteX20" fmla="*/ 1282390 w 1616926"/>
                      <a:gd name="connsiteY20" fmla="*/ 446049 h 657922"/>
                      <a:gd name="connsiteX21" fmla="*/ 1315843 w 1616926"/>
                      <a:gd name="connsiteY21" fmla="*/ 468351 h 657922"/>
                      <a:gd name="connsiteX22" fmla="*/ 1349297 w 1616926"/>
                      <a:gd name="connsiteY22" fmla="*/ 479502 h 657922"/>
                      <a:gd name="connsiteX23" fmla="*/ 1371600 w 1616926"/>
                      <a:gd name="connsiteY23" fmla="*/ 501805 h 657922"/>
                      <a:gd name="connsiteX24" fmla="*/ 1405053 w 1616926"/>
                      <a:gd name="connsiteY24" fmla="*/ 524107 h 657922"/>
                      <a:gd name="connsiteX25" fmla="*/ 1427356 w 1616926"/>
                      <a:gd name="connsiteY25" fmla="*/ 546410 h 657922"/>
                      <a:gd name="connsiteX26" fmla="*/ 1527717 w 1616926"/>
                      <a:gd name="connsiteY26" fmla="*/ 602166 h 657922"/>
                      <a:gd name="connsiteX27" fmla="*/ 1561170 w 1616926"/>
                      <a:gd name="connsiteY27" fmla="*/ 624468 h 657922"/>
                      <a:gd name="connsiteX28" fmla="*/ 1594624 w 1616926"/>
                      <a:gd name="connsiteY28" fmla="*/ 635619 h 657922"/>
                      <a:gd name="connsiteX29" fmla="*/ 1616926 w 1616926"/>
                      <a:gd name="connsiteY29" fmla="*/ 657922 h 65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616926" h="657922">
                        <a:moveTo>
                          <a:pt x="0" y="0"/>
                        </a:moveTo>
                        <a:cubicBezTo>
                          <a:pt x="29736" y="7434"/>
                          <a:pt x="60403" y="11827"/>
                          <a:pt x="89209" y="22302"/>
                        </a:cubicBezTo>
                        <a:cubicBezTo>
                          <a:pt x="101804" y="26882"/>
                          <a:pt x="110416" y="39162"/>
                          <a:pt x="122663" y="44605"/>
                        </a:cubicBezTo>
                        <a:cubicBezTo>
                          <a:pt x="144146" y="54153"/>
                          <a:pt x="189570" y="66907"/>
                          <a:pt x="189570" y="66907"/>
                        </a:cubicBezTo>
                        <a:cubicBezTo>
                          <a:pt x="285440" y="130821"/>
                          <a:pt x="164145" y="54195"/>
                          <a:pt x="256478" y="100361"/>
                        </a:cubicBezTo>
                        <a:cubicBezTo>
                          <a:pt x="268465" y="106354"/>
                          <a:pt x="277684" y="117220"/>
                          <a:pt x="289931" y="122663"/>
                        </a:cubicBezTo>
                        <a:cubicBezTo>
                          <a:pt x="311414" y="132211"/>
                          <a:pt x="356839" y="144966"/>
                          <a:pt x="356839" y="144966"/>
                        </a:cubicBezTo>
                        <a:cubicBezTo>
                          <a:pt x="367990" y="152400"/>
                          <a:pt x="378045" y="161825"/>
                          <a:pt x="390292" y="167268"/>
                        </a:cubicBezTo>
                        <a:cubicBezTo>
                          <a:pt x="411775" y="176816"/>
                          <a:pt x="437639" y="176530"/>
                          <a:pt x="457200" y="189571"/>
                        </a:cubicBezTo>
                        <a:cubicBezTo>
                          <a:pt x="500433" y="218393"/>
                          <a:pt x="477939" y="207635"/>
                          <a:pt x="524107" y="223024"/>
                        </a:cubicBezTo>
                        <a:cubicBezTo>
                          <a:pt x="544852" y="243770"/>
                          <a:pt x="551726" y="253561"/>
                          <a:pt x="579863" y="267629"/>
                        </a:cubicBezTo>
                        <a:cubicBezTo>
                          <a:pt x="590377" y="272886"/>
                          <a:pt x="602166" y="275063"/>
                          <a:pt x="613317" y="278780"/>
                        </a:cubicBezTo>
                        <a:cubicBezTo>
                          <a:pt x="669825" y="335291"/>
                          <a:pt x="596694" y="268806"/>
                          <a:pt x="669073" y="312234"/>
                        </a:cubicBezTo>
                        <a:cubicBezTo>
                          <a:pt x="678088" y="317643"/>
                          <a:pt x="681971" y="329835"/>
                          <a:pt x="691375" y="334537"/>
                        </a:cubicBezTo>
                        <a:cubicBezTo>
                          <a:pt x="712402" y="345050"/>
                          <a:pt x="735980" y="349405"/>
                          <a:pt x="758282" y="356839"/>
                        </a:cubicBezTo>
                        <a:cubicBezTo>
                          <a:pt x="769433" y="360556"/>
                          <a:pt x="780210" y="365685"/>
                          <a:pt x="791736" y="367990"/>
                        </a:cubicBezTo>
                        <a:cubicBezTo>
                          <a:pt x="839752" y="377593"/>
                          <a:pt x="864479" y="383161"/>
                          <a:pt x="914400" y="390293"/>
                        </a:cubicBezTo>
                        <a:cubicBezTo>
                          <a:pt x="944067" y="394531"/>
                          <a:pt x="973942" y="397206"/>
                          <a:pt x="1003609" y="401444"/>
                        </a:cubicBezTo>
                        <a:cubicBezTo>
                          <a:pt x="1025992" y="404642"/>
                          <a:pt x="1048170" y="409157"/>
                          <a:pt x="1070517" y="412595"/>
                        </a:cubicBezTo>
                        <a:cubicBezTo>
                          <a:pt x="1096495" y="416592"/>
                          <a:pt x="1122613" y="419647"/>
                          <a:pt x="1148575" y="423746"/>
                        </a:cubicBezTo>
                        <a:lnTo>
                          <a:pt x="1282390" y="446049"/>
                        </a:lnTo>
                        <a:cubicBezTo>
                          <a:pt x="1293541" y="453483"/>
                          <a:pt x="1303856" y="462358"/>
                          <a:pt x="1315843" y="468351"/>
                        </a:cubicBezTo>
                        <a:cubicBezTo>
                          <a:pt x="1326357" y="473608"/>
                          <a:pt x="1339218" y="473454"/>
                          <a:pt x="1349297" y="479502"/>
                        </a:cubicBezTo>
                        <a:cubicBezTo>
                          <a:pt x="1358312" y="484911"/>
                          <a:pt x="1363390" y="495237"/>
                          <a:pt x="1371600" y="501805"/>
                        </a:cubicBezTo>
                        <a:cubicBezTo>
                          <a:pt x="1382065" y="510177"/>
                          <a:pt x="1394588" y="515735"/>
                          <a:pt x="1405053" y="524107"/>
                        </a:cubicBezTo>
                        <a:cubicBezTo>
                          <a:pt x="1413263" y="530675"/>
                          <a:pt x="1418945" y="540102"/>
                          <a:pt x="1427356" y="546410"/>
                        </a:cubicBezTo>
                        <a:cubicBezTo>
                          <a:pt x="1488706" y="592423"/>
                          <a:pt x="1475560" y="584781"/>
                          <a:pt x="1527717" y="602166"/>
                        </a:cubicBezTo>
                        <a:cubicBezTo>
                          <a:pt x="1538868" y="609600"/>
                          <a:pt x="1549183" y="618475"/>
                          <a:pt x="1561170" y="624468"/>
                        </a:cubicBezTo>
                        <a:cubicBezTo>
                          <a:pt x="1571684" y="629725"/>
                          <a:pt x="1584545" y="629571"/>
                          <a:pt x="1594624" y="635619"/>
                        </a:cubicBezTo>
                        <a:cubicBezTo>
                          <a:pt x="1603639" y="641028"/>
                          <a:pt x="1616926" y="657922"/>
                          <a:pt x="1616926" y="65792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B5989B37-BE9E-7DCD-04FC-3D571FBE34F3}"/>
              </a:ext>
            </a:extLst>
          </p:cNvPr>
          <p:cNvSpPr txBox="1"/>
          <p:nvPr/>
        </p:nvSpPr>
        <p:spPr>
          <a:xfrm>
            <a:off x="477788" y="4557996"/>
            <a:ext cx="2710486" cy="313932"/>
          </a:xfrm>
          <a:prstGeom prst="rect">
            <a:avLst/>
          </a:prstGeom>
          <a:noFill/>
        </p:spPr>
        <p:txBody>
          <a:bodyPr wrap="none" rtlCol="0">
            <a:spAutoFit/>
          </a:bodyPr>
          <a:lstStyle/>
          <a:p>
            <a:pPr>
              <a:lnSpc>
                <a:spcPct val="90000"/>
              </a:lnSpc>
            </a:pPr>
            <a:r>
              <a:rPr lang="en-GB" sz="1600" dirty="0">
                <a:solidFill>
                  <a:srgbClr val="92D050"/>
                </a:solidFill>
                <a:latin typeface="Chalkboard" panose="03050602040202020205" pitchFamily="66" charset="77"/>
              </a:rPr>
              <a:t>High Operational Overhead</a:t>
            </a:r>
          </a:p>
        </p:txBody>
      </p:sp>
      <p:sp>
        <p:nvSpPr>
          <p:cNvPr id="15" name="Freeform 14">
            <a:extLst>
              <a:ext uri="{FF2B5EF4-FFF2-40B4-BE49-F238E27FC236}">
                <a16:creationId xmlns:a16="http://schemas.microsoft.com/office/drawing/2014/main" id="{B3ADC7C8-3B80-4CCF-1A53-062EA48EF2F8}"/>
              </a:ext>
            </a:extLst>
          </p:cNvPr>
          <p:cNvSpPr/>
          <p:nvPr/>
        </p:nvSpPr>
        <p:spPr>
          <a:xfrm flipV="1">
            <a:off x="3188274" y="4557996"/>
            <a:ext cx="1220822" cy="204955"/>
          </a:xfrm>
          <a:custGeom>
            <a:avLst/>
            <a:gdLst>
              <a:gd name="connsiteX0" fmla="*/ 0 w 1220822"/>
              <a:gd name="connsiteY0" fmla="*/ 0 h 204955"/>
              <a:gd name="connsiteX1" fmla="*/ 67355 w 1220822"/>
              <a:gd name="connsiteY1" fmla="*/ 6947 h 204955"/>
              <a:gd name="connsiteX2" fmla="*/ 92613 w 1220822"/>
              <a:gd name="connsiteY2" fmla="*/ 13895 h 204955"/>
              <a:gd name="connsiteX3" fmla="*/ 143130 w 1220822"/>
              <a:gd name="connsiteY3" fmla="*/ 20842 h 204955"/>
              <a:gd name="connsiteX4" fmla="*/ 193647 w 1220822"/>
              <a:gd name="connsiteY4" fmla="*/ 31264 h 204955"/>
              <a:gd name="connsiteX5" fmla="*/ 218905 w 1220822"/>
              <a:gd name="connsiteY5" fmla="*/ 38211 h 204955"/>
              <a:gd name="connsiteX6" fmla="*/ 269422 w 1220822"/>
              <a:gd name="connsiteY6" fmla="*/ 45159 h 204955"/>
              <a:gd name="connsiteX7" fmla="*/ 294680 w 1220822"/>
              <a:gd name="connsiteY7" fmla="*/ 52107 h 204955"/>
              <a:gd name="connsiteX8" fmla="*/ 345198 w 1220822"/>
              <a:gd name="connsiteY8" fmla="*/ 59054 h 204955"/>
              <a:gd name="connsiteX9" fmla="*/ 395714 w 1220822"/>
              <a:gd name="connsiteY9" fmla="*/ 69476 h 204955"/>
              <a:gd name="connsiteX10" fmla="*/ 437811 w 1220822"/>
              <a:gd name="connsiteY10" fmla="*/ 83371 h 204955"/>
              <a:gd name="connsiteX11" fmla="*/ 463070 w 1220822"/>
              <a:gd name="connsiteY11" fmla="*/ 86845 h 204955"/>
              <a:gd name="connsiteX12" fmla="*/ 505167 w 1220822"/>
              <a:gd name="connsiteY12" fmla="*/ 97266 h 204955"/>
              <a:gd name="connsiteX13" fmla="*/ 522006 w 1220822"/>
              <a:gd name="connsiteY13" fmla="*/ 104214 h 204955"/>
              <a:gd name="connsiteX14" fmla="*/ 572523 w 1220822"/>
              <a:gd name="connsiteY14" fmla="*/ 111162 h 204955"/>
              <a:gd name="connsiteX15" fmla="*/ 597781 w 1220822"/>
              <a:gd name="connsiteY15" fmla="*/ 114635 h 204955"/>
              <a:gd name="connsiteX16" fmla="*/ 690396 w 1220822"/>
              <a:gd name="connsiteY16" fmla="*/ 121583 h 204955"/>
              <a:gd name="connsiteX17" fmla="*/ 757751 w 1220822"/>
              <a:gd name="connsiteY17" fmla="*/ 125057 h 204955"/>
              <a:gd name="connsiteX18" fmla="*/ 808268 w 1220822"/>
              <a:gd name="connsiteY18" fmla="*/ 128531 h 204955"/>
              <a:gd name="connsiteX19" fmla="*/ 867204 w 1220822"/>
              <a:gd name="connsiteY19" fmla="*/ 132004 h 204955"/>
              <a:gd name="connsiteX20" fmla="*/ 968238 w 1220822"/>
              <a:gd name="connsiteY20" fmla="*/ 138952 h 204955"/>
              <a:gd name="connsiteX21" fmla="*/ 993496 w 1220822"/>
              <a:gd name="connsiteY21" fmla="*/ 145900 h 204955"/>
              <a:gd name="connsiteX22" fmla="*/ 1018755 w 1220822"/>
              <a:gd name="connsiteY22" fmla="*/ 149373 h 204955"/>
              <a:gd name="connsiteX23" fmla="*/ 1035594 w 1220822"/>
              <a:gd name="connsiteY23" fmla="*/ 156321 h 204955"/>
              <a:gd name="connsiteX24" fmla="*/ 1060852 w 1220822"/>
              <a:gd name="connsiteY24" fmla="*/ 163269 h 204955"/>
              <a:gd name="connsiteX25" fmla="*/ 1077691 w 1220822"/>
              <a:gd name="connsiteY25" fmla="*/ 170216 h 204955"/>
              <a:gd name="connsiteX26" fmla="*/ 1153466 w 1220822"/>
              <a:gd name="connsiteY26" fmla="*/ 187585 h 204955"/>
              <a:gd name="connsiteX27" fmla="*/ 1178724 w 1220822"/>
              <a:gd name="connsiteY27" fmla="*/ 194533 h 204955"/>
              <a:gd name="connsiteX28" fmla="*/ 1203983 w 1220822"/>
              <a:gd name="connsiteY28" fmla="*/ 198007 h 204955"/>
              <a:gd name="connsiteX29" fmla="*/ 1220822 w 1220822"/>
              <a:gd name="connsiteY29" fmla="*/ 204955 h 204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20822" h="204955" extrusionOk="0">
                <a:moveTo>
                  <a:pt x="0" y="0"/>
                </a:moveTo>
                <a:cubicBezTo>
                  <a:pt x="18582" y="-71"/>
                  <a:pt x="42706" y="4772"/>
                  <a:pt x="67355" y="6947"/>
                </a:cubicBezTo>
                <a:cubicBezTo>
                  <a:pt x="78874" y="8797"/>
                  <a:pt x="81771" y="12250"/>
                  <a:pt x="92613" y="13895"/>
                </a:cubicBezTo>
                <a:cubicBezTo>
                  <a:pt x="108834" y="16869"/>
                  <a:pt x="143130" y="20842"/>
                  <a:pt x="143130" y="20842"/>
                </a:cubicBezTo>
                <a:cubicBezTo>
                  <a:pt x="204493" y="34723"/>
                  <a:pt x="129859" y="19714"/>
                  <a:pt x="193647" y="31264"/>
                </a:cubicBezTo>
                <a:cubicBezTo>
                  <a:pt x="203710" y="33251"/>
                  <a:pt x="209773" y="36279"/>
                  <a:pt x="218905" y="38211"/>
                </a:cubicBezTo>
                <a:cubicBezTo>
                  <a:pt x="235124" y="41186"/>
                  <a:pt x="269422" y="45159"/>
                  <a:pt x="269422" y="45159"/>
                </a:cubicBezTo>
                <a:cubicBezTo>
                  <a:pt x="277673" y="45865"/>
                  <a:pt x="284327" y="51948"/>
                  <a:pt x="294680" y="52107"/>
                </a:cubicBezTo>
                <a:cubicBezTo>
                  <a:pt x="311508" y="55421"/>
                  <a:pt x="331908" y="55348"/>
                  <a:pt x="345198" y="59054"/>
                </a:cubicBezTo>
                <a:cubicBezTo>
                  <a:pt x="374078" y="67425"/>
                  <a:pt x="362533" y="66054"/>
                  <a:pt x="395714" y="69476"/>
                </a:cubicBezTo>
                <a:cubicBezTo>
                  <a:pt x="411640" y="76329"/>
                  <a:pt x="416596" y="79286"/>
                  <a:pt x="437811" y="83371"/>
                </a:cubicBezTo>
                <a:cubicBezTo>
                  <a:pt x="446997" y="86930"/>
                  <a:pt x="456164" y="87540"/>
                  <a:pt x="463070" y="86845"/>
                </a:cubicBezTo>
                <a:cubicBezTo>
                  <a:pt x="517486" y="94160"/>
                  <a:pt x="453791" y="68348"/>
                  <a:pt x="505167" y="97266"/>
                </a:cubicBezTo>
                <a:cubicBezTo>
                  <a:pt x="511742" y="98989"/>
                  <a:pt x="514724" y="102624"/>
                  <a:pt x="522006" y="104214"/>
                </a:cubicBezTo>
                <a:cubicBezTo>
                  <a:pt x="533399" y="107171"/>
                  <a:pt x="554107" y="105632"/>
                  <a:pt x="572523" y="111162"/>
                </a:cubicBezTo>
                <a:cubicBezTo>
                  <a:pt x="580996" y="111582"/>
                  <a:pt x="587250" y="114985"/>
                  <a:pt x="597781" y="114635"/>
                </a:cubicBezTo>
                <a:cubicBezTo>
                  <a:pt x="633341" y="118867"/>
                  <a:pt x="654666" y="120819"/>
                  <a:pt x="690396" y="121583"/>
                </a:cubicBezTo>
                <a:cubicBezTo>
                  <a:pt x="712517" y="129510"/>
                  <a:pt x="740254" y="120829"/>
                  <a:pt x="757751" y="125057"/>
                </a:cubicBezTo>
                <a:cubicBezTo>
                  <a:pt x="772937" y="128774"/>
                  <a:pt x="790620" y="127501"/>
                  <a:pt x="808268" y="128531"/>
                </a:cubicBezTo>
                <a:cubicBezTo>
                  <a:pt x="828701" y="131398"/>
                  <a:pt x="844173" y="132535"/>
                  <a:pt x="867204" y="132004"/>
                </a:cubicBezTo>
                <a:cubicBezTo>
                  <a:pt x="914988" y="133765"/>
                  <a:pt x="930931" y="140433"/>
                  <a:pt x="968238" y="138952"/>
                </a:cubicBezTo>
                <a:cubicBezTo>
                  <a:pt x="977042" y="140084"/>
                  <a:pt x="985634" y="145318"/>
                  <a:pt x="993496" y="145900"/>
                </a:cubicBezTo>
                <a:cubicBezTo>
                  <a:pt x="1002093" y="149622"/>
                  <a:pt x="1013348" y="148260"/>
                  <a:pt x="1018755" y="149373"/>
                </a:cubicBezTo>
                <a:cubicBezTo>
                  <a:pt x="1025797" y="151853"/>
                  <a:pt x="1029663" y="154196"/>
                  <a:pt x="1035594" y="156321"/>
                </a:cubicBezTo>
                <a:cubicBezTo>
                  <a:pt x="1044494" y="158710"/>
                  <a:pt x="1053665" y="161250"/>
                  <a:pt x="1060852" y="163269"/>
                </a:cubicBezTo>
                <a:cubicBezTo>
                  <a:pt x="1066051" y="164972"/>
                  <a:pt x="1070923" y="168674"/>
                  <a:pt x="1077691" y="170216"/>
                </a:cubicBezTo>
                <a:cubicBezTo>
                  <a:pt x="1123576" y="185482"/>
                  <a:pt x="1114804" y="181313"/>
                  <a:pt x="1153466" y="187585"/>
                </a:cubicBezTo>
                <a:cubicBezTo>
                  <a:pt x="1163557" y="191451"/>
                  <a:pt x="1170861" y="191956"/>
                  <a:pt x="1178724" y="194533"/>
                </a:cubicBezTo>
                <a:cubicBezTo>
                  <a:pt x="1186576" y="196944"/>
                  <a:pt x="1196454" y="195768"/>
                  <a:pt x="1203983" y="198007"/>
                </a:cubicBezTo>
                <a:cubicBezTo>
                  <a:pt x="1210789" y="199692"/>
                  <a:pt x="1220822" y="204955"/>
                  <a:pt x="1220822" y="204955"/>
                </a:cubicBezTo>
              </a:path>
            </a:pathLst>
          </a:custGeom>
          <a:noFill/>
          <a:ln w="38100">
            <a:solidFill>
              <a:srgbClr val="92D050"/>
            </a:solidFill>
            <a:miter lim="800000"/>
            <a:tailEnd type="triangle"/>
            <a:extLst>
              <a:ext uri="{C807C97D-BFC1-408E-A445-0C87EB9F89A2}">
                <ask:lineSketchStyleProps xmlns:ask="http://schemas.microsoft.com/office/drawing/2018/sketchyshapes" sd="1219033472">
                  <a:custGeom>
                    <a:avLst/>
                    <a:gdLst>
                      <a:gd name="connsiteX0" fmla="*/ 0 w 1616926"/>
                      <a:gd name="connsiteY0" fmla="*/ 0 h 657922"/>
                      <a:gd name="connsiteX1" fmla="*/ 89209 w 1616926"/>
                      <a:gd name="connsiteY1" fmla="*/ 22302 h 657922"/>
                      <a:gd name="connsiteX2" fmla="*/ 122663 w 1616926"/>
                      <a:gd name="connsiteY2" fmla="*/ 44605 h 657922"/>
                      <a:gd name="connsiteX3" fmla="*/ 189570 w 1616926"/>
                      <a:gd name="connsiteY3" fmla="*/ 66907 h 657922"/>
                      <a:gd name="connsiteX4" fmla="*/ 256478 w 1616926"/>
                      <a:gd name="connsiteY4" fmla="*/ 100361 h 657922"/>
                      <a:gd name="connsiteX5" fmla="*/ 289931 w 1616926"/>
                      <a:gd name="connsiteY5" fmla="*/ 122663 h 657922"/>
                      <a:gd name="connsiteX6" fmla="*/ 356839 w 1616926"/>
                      <a:gd name="connsiteY6" fmla="*/ 144966 h 657922"/>
                      <a:gd name="connsiteX7" fmla="*/ 390292 w 1616926"/>
                      <a:gd name="connsiteY7" fmla="*/ 167268 h 657922"/>
                      <a:gd name="connsiteX8" fmla="*/ 457200 w 1616926"/>
                      <a:gd name="connsiteY8" fmla="*/ 189571 h 657922"/>
                      <a:gd name="connsiteX9" fmla="*/ 524107 w 1616926"/>
                      <a:gd name="connsiteY9" fmla="*/ 223024 h 657922"/>
                      <a:gd name="connsiteX10" fmla="*/ 579863 w 1616926"/>
                      <a:gd name="connsiteY10" fmla="*/ 267629 h 657922"/>
                      <a:gd name="connsiteX11" fmla="*/ 613317 w 1616926"/>
                      <a:gd name="connsiteY11" fmla="*/ 278780 h 657922"/>
                      <a:gd name="connsiteX12" fmla="*/ 669073 w 1616926"/>
                      <a:gd name="connsiteY12" fmla="*/ 312234 h 657922"/>
                      <a:gd name="connsiteX13" fmla="*/ 691375 w 1616926"/>
                      <a:gd name="connsiteY13" fmla="*/ 334537 h 657922"/>
                      <a:gd name="connsiteX14" fmla="*/ 758282 w 1616926"/>
                      <a:gd name="connsiteY14" fmla="*/ 356839 h 657922"/>
                      <a:gd name="connsiteX15" fmla="*/ 791736 w 1616926"/>
                      <a:gd name="connsiteY15" fmla="*/ 367990 h 657922"/>
                      <a:gd name="connsiteX16" fmla="*/ 914400 w 1616926"/>
                      <a:gd name="connsiteY16" fmla="*/ 390293 h 657922"/>
                      <a:gd name="connsiteX17" fmla="*/ 1003609 w 1616926"/>
                      <a:gd name="connsiteY17" fmla="*/ 401444 h 657922"/>
                      <a:gd name="connsiteX18" fmla="*/ 1070517 w 1616926"/>
                      <a:gd name="connsiteY18" fmla="*/ 412595 h 657922"/>
                      <a:gd name="connsiteX19" fmla="*/ 1148575 w 1616926"/>
                      <a:gd name="connsiteY19" fmla="*/ 423746 h 657922"/>
                      <a:gd name="connsiteX20" fmla="*/ 1282390 w 1616926"/>
                      <a:gd name="connsiteY20" fmla="*/ 446049 h 657922"/>
                      <a:gd name="connsiteX21" fmla="*/ 1315843 w 1616926"/>
                      <a:gd name="connsiteY21" fmla="*/ 468351 h 657922"/>
                      <a:gd name="connsiteX22" fmla="*/ 1349297 w 1616926"/>
                      <a:gd name="connsiteY22" fmla="*/ 479502 h 657922"/>
                      <a:gd name="connsiteX23" fmla="*/ 1371600 w 1616926"/>
                      <a:gd name="connsiteY23" fmla="*/ 501805 h 657922"/>
                      <a:gd name="connsiteX24" fmla="*/ 1405053 w 1616926"/>
                      <a:gd name="connsiteY24" fmla="*/ 524107 h 657922"/>
                      <a:gd name="connsiteX25" fmla="*/ 1427356 w 1616926"/>
                      <a:gd name="connsiteY25" fmla="*/ 546410 h 657922"/>
                      <a:gd name="connsiteX26" fmla="*/ 1527717 w 1616926"/>
                      <a:gd name="connsiteY26" fmla="*/ 602166 h 657922"/>
                      <a:gd name="connsiteX27" fmla="*/ 1561170 w 1616926"/>
                      <a:gd name="connsiteY27" fmla="*/ 624468 h 657922"/>
                      <a:gd name="connsiteX28" fmla="*/ 1594624 w 1616926"/>
                      <a:gd name="connsiteY28" fmla="*/ 635619 h 657922"/>
                      <a:gd name="connsiteX29" fmla="*/ 1616926 w 1616926"/>
                      <a:gd name="connsiteY29" fmla="*/ 657922 h 65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616926" h="657922">
                        <a:moveTo>
                          <a:pt x="0" y="0"/>
                        </a:moveTo>
                        <a:cubicBezTo>
                          <a:pt x="29736" y="7434"/>
                          <a:pt x="60403" y="11827"/>
                          <a:pt x="89209" y="22302"/>
                        </a:cubicBezTo>
                        <a:cubicBezTo>
                          <a:pt x="101804" y="26882"/>
                          <a:pt x="110416" y="39162"/>
                          <a:pt x="122663" y="44605"/>
                        </a:cubicBezTo>
                        <a:cubicBezTo>
                          <a:pt x="144146" y="54153"/>
                          <a:pt x="189570" y="66907"/>
                          <a:pt x="189570" y="66907"/>
                        </a:cubicBezTo>
                        <a:cubicBezTo>
                          <a:pt x="285440" y="130821"/>
                          <a:pt x="164145" y="54195"/>
                          <a:pt x="256478" y="100361"/>
                        </a:cubicBezTo>
                        <a:cubicBezTo>
                          <a:pt x="268465" y="106354"/>
                          <a:pt x="277684" y="117220"/>
                          <a:pt x="289931" y="122663"/>
                        </a:cubicBezTo>
                        <a:cubicBezTo>
                          <a:pt x="311414" y="132211"/>
                          <a:pt x="356839" y="144966"/>
                          <a:pt x="356839" y="144966"/>
                        </a:cubicBezTo>
                        <a:cubicBezTo>
                          <a:pt x="367990" y="152400"/>
                          <a:pt x="378045" y="161825"/>
                          <a:pt x="390292" y="167268"/>
                        </a:cubicBezTo>
                        <a:cubicBezTo>
                          <a:pt x="411775" y="176816"/>
                          <a:pt x="437639" y="176530"/>
                          <a:pt x="457200" y="189571"/>
                        </a:cubicBezTo>
                        <a:cubicBezTo>
                          <a:pt x="500433" y="218393"/>
                          <a:pt x="477939" y="207635"/>
                          <a:pt x="524107" y="223024"/>
                        </a:cubicBezTo>
                        <a:cubicBezTo>
                          <a:pt x="544852" y="243770"/>
                          <a:pt x="551726" y="253561"/>
                          <a:pt x="579863" y="267629"/>
                        </a:cubicBezTo>
                        <a:cubicBezTo>
                          <a:pt x="590377" y="272886"/>
                          <a:pt x="602166" y="275063"/>
                          <a:pt x="613317" y="278780"/>
                        </a:cubicBezTo>
                        <a:cubicBezTo>
                          <a:pt x="669825" y="335291"/>
                          <a:pt x="596694" y="268806"/>
                          <a:pt x="669073" y="312234"/>
                        </a:cubicBezTo>
                        <a:cubicBezTo>
                          <a:pt x="678088" y="317643"/>
                          <a:pt x="681971" y="329835"/>
                          <a:pt x="691375" y="334537"/>
                        </a:cubicBezTo>
                        <a:cubicBezTo>
                          <a:pt x="712402" y="345050"/>
                          <a:pt x="735980" y="349405"/>
                          <a:pt x="758282" y="356839"/>
                        </a:cubicBezTo>
                        <a:cubicBezTo>
                          <a:pt x="769433" y="360556"/>
                          <a:pt x="780210" y="365685"/>
                          <a:pt x="791736" y="367990"/>
                        </a:cubicBezTo>
                        <a:cubicBezTo>
                          <a:pt x="839752" y="377593"/>
                          <a:pt x="864479" y="383161"/>
                          <a:pt x="914400" y="390293"/>
                        </a:cubicBezTo>
                        <a:cubicBezTo>
                          <a:pt x="944067" y="394531"/>
                          <a:pt x="973942" y="397206"/>
                          <a:pt x="1003609" y="401444"/>
                        </a:cubicBezTo>
                        <a:cubicBezTo>
                          <a:pt x="1025992" y="404642"/>
                          <a:pt x="1048170" y="409157"/>
                          <a:pt x="1070517" y="412595"/>
                        </a:cubicBezTo>
                        <a:cubicBezTo>
                          <a:pt x="1096495" y="416592"/>
                          <a:pt x="1122613" y="419647"/>
                          <a:pt x="1148575" y="423746"/>
                        </a:cubicBezTo>
                        <a:lnTo>
                          <a:pt x="1282390" y="446049"/>
                        </a:lnTo>
                        <a:cubicBezTo>
                          <a:pt x="1293541" y="453483"/>
                          <a:pt x="1303856" y="462358"/>
                          <a:pt x="1315843" y="468351"/>
                        </a:cubicBezTo>
                        <a:cubicBezTo>
                          <a:pt x="1326357" y="473608"/>
                          <a:pt x="1339218" y="473454"/>
                          <a:pt x="1349297" y="479502"/>
                        </a:cubicBezTo>
                        <a:cubicBezTo>
                          <a:pt x="1358312" y="484911"/>
                          <a:pt x="1363390" y="495237"/>
                          <a:pt x="1371600" y="501805"/>
                        </a:cubicBezTo>
                        <a:cubicBezTo>
                          <a:pt x="1382065" y="510177"/>
                          <a:pt x="1394588" y="515735"/>
                          <a:pt x="1405053" y="524107"/>
                        </a:cubicBezTo>
                        <a:cubicBezTo>
                          <a:pt x="1413263" y="530675"/>
                          <a:pt x="1418945" y="540102"/>
                          <a:pt x="1427356" y="546410"/>
                        </a:cubicBezTo>
                        <a:cubicBezTo>
                          <a:pt x="1488706" y="592423"/>
                          <a:pt x="1475560" y="584781"/>
                          <a:pt x="1527717" y="602166"/>
                        </a:cubicBezTo>
                        <a:cubicBezTo>
                          <a:pt x="1538868" y="609600"/>
                          <a:pt x="1549183" y="618475"/>
                          <a:pt x="1561170" y="624468"/>
                        </a:cubicBezTo>
                        <a:cubicBezTo>
                          <a:pt x="1571684" y="629725"/>
                          <a:pt x="1584545" y="629571"/>
                          <a:pt x="1594624" y="635619"/>
                        </a:cubicBezTo>
                        <a:cubicBezTo>
                          <a:pt x="1603639" y="641028"/>
                          <a:pt x="1616926" y="657922"/>
                          <a:pt x="1616926" y="65792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F99FB783-D058-B8ED-D420-F7F9A7F0E938}"/>
              </a:ext>
            </a:extLst>
          </p:cNvPr>
          <p:cNvSpPr txBox="1"/>
          <p:nvPr/>
        </p:nvSpPr>
        <p:spPr>
          <a:xfrm>
            <a:off x="8326660" y="2028481"/>
            <a:ext cx="2450927" cy="313932"/>
          </a:xfrm>
          <a:prstGeom prst="rect">
            <a:avLst/>
          </a:prstGeom>
          <a:noFill/>
        </p:spPr>
        <p:txBody>
          <a:bodyPr wrap="none" rtlCol="0">
            <a:spAutoFit/>
          </a:bodyPr>
          <a:lstStyle/>
          <a:p>
            <a:pPr>
              <a:lnSpc>
                <a:spcPct val="90000"/>
              </a:lnSpc>
            </a:pPr>
            <a:r>
              <a:rPr lang="en-GB" sz="1600" dirty="0">
                <a:solidFill>
                  <a:srgbClr val="C00000"/>
                </a:solidFill>
                <a:latin typeface="Chalkboard" panose="03050602040202020205" pitchFamily="66" charset="77"/>
              </a:rPr>
              <a:t>Synchronous Orientation</a:t>
            </a:r>
          </a:p>
        </p:txBody>
      </p:sp>
      <p:sp>
        <p:nvSpPr>
          <p:cNvPr id="17" name="Freeform 16">
            <a:extLst>
              <a:ext uri="{FF2B5EF4-FFF2-40B4-BE49-F238E27FC236}">
                <a16:creationId xmlns:a16="http://schemas.microsoft.com/office/drawing/2014/main" id="{D513389B-237D-DF92-FE20-3BD6799DB1F3}"/>
              </a:ext>
            </a:extLst>
          </p:cNvPr>
          <p:cNvSpPr/>
          <p:nvPr/>
        </p:nvSpPr>
        <p:spPr>
          <a:xfrm flipH="1">
            <a:off x="7174532" y="2417572"/>
            <a:ext cx="1321962" cy="424732"/>
          </a:xfrm>
          <a:custGeom>
            <a:avLst/>
            <a:gdLst>
              <a:gd name="connsiteX0" fmla="*/ 0 w 1321962"/>
              <a:gd name="connsiteY0" fmla="*/ 0 h 424732"/>
              <a:gd name="connsiteX1" fmla="*/ 72935 w 1321962"/>
              <a:gd name="connsiteY1" fmla="*/ 14397 h 424732"/>
              <a:gd name="connsiteX2" fmla="*/ 100286 w 1321962"/>
              <a:gd name="connsiteY2" fmla="*/ 28795 h 424732"/>
              <a:gd name="connsiteX3" fmla="*/ 154988 w 1321962"/>
              <a:gd name="connsiteY3" fmla="*/ 43192 h 424732"/>
              <a:gd name="connsiteX4" fmla="*/ 209690 w 1321962"/>
              <a:gd name="connsiteY4" fmla="*/ 64789 h 424732"/>
              <a:gd name="connsiteX5" fmla="*/ 237041 w 1321962"/>
              <a:gd name="connsiteY5" fmla="*/ 79187 h 424732"/>
              <a:gd name="connsiteX6" fmla="*/ 291743 w 1321962"/>
              <a:gd name="connsiteY6" fmla="*/ 93585 h 424732"/>
              <a:gd name="connsiteX7" fmla="*/ 319093 w 1321962"/>
              <a:gd name="connsiteY7" fmla="*/ 107982 h 424732"/>
              <a:gd name="connsiteX8" fmla="*/ 373796 w 1321962"/>
              <a:gd name="connsiteY8" fmla="*/ 122380 h 424732"/>
              <a:gd name="connsiteX9" fmla="*/ 428497 w 1321962"/>
              <a:gd name="connsiteY9" fmla="*/ 143976 h 424732"/>
              <a:gd name="connsiteX10" fmla="*/ 474082 w 1321962"/>
              <a:gd name="connsiteY10" fmla="*/ 172772 h 424732"/>
              <a:gd name="connsiteX11" fmla="*/ 501434 w 1321962"/>
              <a:gd name="connsiteY11" fmla="*/ 179970 h 424732"/>
              <a:gd name="connsiteX12" fmla="*/ 547018 w 1321962"/>
              <a:gd name="connsiteY12" fmla="*/ 201567 h 424732"/>
              <a:gd name="connsiteX13" fmla="*/ 565252 w 1321962"/>
              <a:gd name="connsiteY13" fmla="*/ 215965 h 424732"/>
              <a:gd name="connsiteX14" fmla="*/ 619954 w 1321962"/>
              <a:gd name="connsiteY14" fmla="*/ 230363 h 424732"/>
              <a:gd name="connsiteX15" fmla="*/ 647305 w 1321962"/>
              <a:gd name="connsiteY15" fmla="*/ 237561 h 424732"/>
              <a:gd name="connsiteX16" fmla="*/ 747592 w 1321962"/>
              <a:gd name="connsiteY16" fmla="*/ 251959 h 424732"/>
              <a:gd name="connsiteX17" fmla="*/ 820527 w 1321962"/>
              <a:gd name="connsiteY17" fmla="*/ 259158 h 424732"/>
              <a:gd name="connsiteX18" fmla="*/ 875230 w 1321962"/>
              <a:gd name="connsiteY18" fmla="*/ 266357 h 424732"/>
              <a:gd name="connsiteX19" fmla="*/ 939048 w 1321962"/>
              <a:gd name="connsiteY19" fmla="*/ 273555 h 424732"/>
              <a:gd name="connsiteX20" fmla="*/ 1048452 w 1321962"/>
              <a:gd name="connsiteY20" fmla="*/ 287954 h 424732"/>
              <a:gd name="connsiteX21" fmla="*/ 1075803 w 1321962"/>
              <a:gd name="connsiteY21" fmla="*/ 302351 h 424732"/>
              <a:gd name="connsiteX22" fmla="*/ 1103154 w 1321962"/>
              <a:gd name="connsiteY22" fmla="*/ 309550 h 424732"/>
              <a:gd name="connsiteX23" fmla="*/ 1121389 w 1321962"/>
              <a:gd name="connsiteY23" fmla="*/ 323948 h 424732"/>
              <a:gd name="connsiteX24" fmla="*/ 1148739 w 1321962"/>
              <a:gd name="connsiteY24" fmla="*/ 338345 h 424732"/>
              <a:gd name="connsiteX25" fmla="*/ 1166973 w 1321962"/>
              <a:gd name="connsiteY25" fmla="*/ 352743 h 424732"/>
              <a:gd name="connsiteX26" fmla="*/ 1249026 w 1321962"/>
              <a:gd name="connsiteY26" fmla="*/ 388737 h 424732"/>
              <a:gd name="connsiteX27" fmla="*/ 1276377 w 1321962"/>
              <a:gd name="connsiteY27" fmla="*/ 403135 h 424732"/>
              <a:gd name="connsiteX28" fmla="*/ 1303728 w 1321962"/>
              <a:gd name="connsiteY28" fmla="*/ 410333 h 424732"/>
              <a:gd name="connsiteX29" fmla="*/ 1321962 w 1321962"/>
              <a:gd name="connsiteY29" fmla="*/ 424732 h 42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21962" h="424732" extrusionOk="0">
                <a:moveTo>
                  <a:pt x="0" y="0"/>
                </a:moveTo>
                <a:cubicBezTo>
                  <a:pt x="21499" y="3065"/>
                  <a:pt x="45902" y="8942"/>
                  <a:pt x="72935" y="14397"/>
                </a:cubicBezTo>
                <a:cubicBezTo>
                  <a:pt x="85978" y="17932"/>
                  <a:pt x="89461" y="25307"/>
                  <a:pt x="100286" y="28795"/>
                </a:cubicBezTo>
                <a:cubicBezTo>
                  <a:pt x="117850" y="34959"/>
                  <a:pt x="154988" y="43192"/>
                  <a:pt x="154988" y="43192"/>
                </a:cubicBezTo>
                <a:cubicBezTo>
                  <a:pt x="223433" y="79017"/>
                  <a:pt x="145825" y="40540"/>
                  <a:pt x="209690" y="64789"/>
                </a:cubicBezTo>
                <a:cubicBezTo>
                  <a:pt x="221785" y="68930"/>
                  <a:pt x="227668" y="74356"/>
                  <a:pt x="237041" y="79187"/>
                </a:cubicBezTo>
                <a:cubicBezTo>
                  <a:pt x="254604" y="85350"/>
                  <a:pt x="291743" y="93585"/>
                  <a:pt x="291743" y="93585"/>
                </a:cubicBezTo>
                <a:cubicBezTo>
                  <a:pt x="300639" y="96277"/>
                  <a:pt x="308908" y="104709"/>
                  <a:pt x="319093" y="107982"/>
                </a:cubicBezTo>
                <a:cubicBezTo>
                  <a:pt x="338876" y="115388"/>
                  <a:pt x="361766" y="114914"/>
                  <a:pt x="373796" y="122380"/>
                </a:cubicBezTo>
                <a:cubicBezTo>
                  <a:pt x="408475" y="140879"/>
                  <a:pt x="392026" y="135084"/>
                  <a:pt x="428497" y="143976"/>
                </a:cubicBezTo>
                <a:cubicBezTo>
                  <a:pt x="446407" y="158781"/>
                  <a:pt x="451199" y="164947"/>
                  <a:pt x="474082" y="172772"/>
                </a:cubicBezTo>
                <a:cubicBezTo>
                  <a:pt x="482803" y="176358"/>
                  <a:pt x="492609" y="177929"/>
                  <a:pt x="501434" y="179970"/>
                </a:cubicBezTo>
                <a:cubicBezTo>
                  <a:pt x="551379" y="213172"/>
                  <a:pt x="491436" y="156632"/>
                  <a:pt x="547018" y="201567"/>
                </a:cubicBezTo>
                <a:cubicBezTo>
                  <a:pt x="553603" y="205188"/>
                  <a:pt x="555577" y="211559"/>
                  <a:pt x="565252" y="215965"/>
                </a:cubicBezTo>
                <a:cubicBezTo>
                  <a:pt x="579238" y="222525"/>
                  <a:pt x="601410" y="224931"/>
                  <a:pt x="619954" y="230363"/>
                </a:cubicBezTo>
                <a:cubicBezTo>
                  <a:pt x="629193" y="231099"/>
                  <a:pt x="636625" y="236806"/>
                  <a:pt x="647305" y="237561"/>
                </a:cubicBezTo>
                <a:cubicBezTo>
                  <a:pt x="686055" y="244667"/>
                  <a:pt x="711426" y="250809"/>
                  <a:pt x="747592" y="251959"/>
                </a:cubicBezTo>
                <a:cubicBezTo>
                  <a:pt x="771712" y="257899"/>
                  <a:pt x="797370" y="255771"/>
                  <a:pt x="820527" y="259158"/>
                </a:cubicBezTo>
                <a:cubicBezTo>
                  <a:pt x="838081" y="262407"/>
                  <a:pt x="856107" y="264182"/>
                  <a:pt x="875230" y="266357"/>
                </a:cubicBezTo>
                <a:cubicBezTo>
                  <a:pt x="897661" y="271298"/>
                  <a:pt x="912556" y="273686"/>
                  <a:pt x="939048" y="273555"/>
                </a:cubicBezTo>
                <a:cubicBezTo>
                  <a:pt x="967553" y="265403"/>
                  <a:pt x="1013471" y="284070"/>
                  <a:pt x="1048452" y="287954"/>
                </a:cubicBezTo>
                <a:cubicBezTo>
                  <a:pt x="1058414" y="290153"/>
                  <a:pt x="1066422" y="298936"/>
                  <a:pt x="1075803" y="302351"/>
                </a:cubicBezTo>
                <a:cubicBezTo>
                  <a:pt x="1084641" y="306512"/>
                  <a:pt x="1096329" y="306140"/>
                  <a:pt x="1103154" y="309550"/>
                </a:cubicBezTo>
                <a:cubicBezTo>
                  <a:pt x="1111048" y="314803"/>
                  <a:pt x="1116022" y="319312"/>
                  <a:pt x="1121389" y="323948"/>
                </a:cubicBezTo>
                <a:cubicBezTo>
                  <a:pt x="1132474" y="328797"/>
                  <a:pt x="1140383" y="333105"/>
                  <a:pt x="1148739" y="338345"/>
                </a:cubicBezTo>
                <a:cubicBezTo>
                  <a:pt x="1155219" y="342506"/>
                  <a:pt x="1158925" y="349857"/>
                  <a:pt x="1166973" y="352743"/>
                </a:cubicBezTo>
                <a:cubicBezTo>
                  <a:pt x="1216199" y="384444"/>
                  <a:pt x="1208440" y="375058"/>
                  <a:pt x="1249026" y="388737"/>
                </a:cubicBezTo>
                <a:cubicBezTo>
                  <a:pt x="1259902" y="395167"/>
                  <a:pt x="1266854" y="399099"/>
                  <a:pt x="1276377" y="403135"/>
                </a:cubicBezTo>
                <a:cubicBezTo>
                  <a:pt x="1284863" y="407502"/>
                  <a:pt x="1295880" y="404717"/>
                  <a:pt x="1303728" y="410333"/>
                </a:cubicBezTo>
                <a:cubicBezTo>
                  <a:pt x="1311098" y="413825"/>
                  <a:pt x="1321962" y="424732"/>
                  <a:pt x="1321962" y="424732"/>
                </a:cubicBezTo>
              </a:path>
            </a:pathLst>
          </a:custGeom>
          <a:noFill/>
          <a:ln w="38100">
            <a:solidFill>
              <a:srgbClr val="C00000"/>
            </a:solidFill>
            <a:miter lim="800000"/>
            <a:tailEnd type="triangle"/>
            <a:extLst>
              <a:ext uri="{C807C97D-BFC1-408E-A445-0C87EB9F89A2}">
                <ask:lineSketchStyleProps xmlns:ask="http://schemas.microsoft.com/office/drawing/2018/sketchyshapes" sd="1219033472">
                  <a:custGeom>
                    <a:avLst/>
                    <a:gdLst>
                      <a:gd name="connsiteX0" fmla="*/ 0 w 1616926"/>
                      <a:gd name="connsiteY0" fmla="*/ 0 h 657922"/>
                      <a:gd name="connsiteX1" fmla="*/ 89209 w 1616926"/>
                      <a:gd name="connsiteY1" fmla="*/ 22302 h 657922"/>
                      <a:gd name="connsiteX2" fmla="*/ 122663 w 1616926"/>
                      <a:gd name="connsiteY2" fmla="*/ 44605 h 657922"/>
                      <a:gd name="connsiteX3" fmla="*/ 189570 w 1616926"/>
                      <a:gd name="connsiteY3" fmla="*/ 66907 h 657922"/>
                      <a:gd name="connsiteX4" fmla="*/ 256478 w 1616926"/>
                      <a:gd name="connsiteY4" fmla="*/ 100361 h 657922"/>
                      <a:gd name="connsiteX5" fmla="*/ 289931 w 1616926"/>
                      <a:gd name="connsiteY5" fmla="*/ 122663 h 657922"/>
                      <a:gd name="connsiteX6" fmla="*/ 356839 w 1616926"/>
                      <a:gd name="connsiteY6" fmla="*/ 144966 h 657922"/>
                      <a:gd name="connsiteX7" fmla="*/ 390292 w 1616926"/>
                      <a:gd name="connsiteY7" fmla="*/ 167268 h 657922"/>
                      <a:gd name="connsiteX8" fmla="*/ 457200 w 1616926"/>
                      <a:gd name="connsiteY8" fmla="*/ 189571 h 657922"/>
                      <a:gd name="connsiteX9" fmla="*/ 524107 w 1616926"/>
                      <a:gd name="connsiteY9" fmla="*/ 223024 h 657922"/>
                      <a:gd name="connsiteX10" fmla="*/ 579863 w 1616926"/>
                      <a:gd name="connsiteY10" fmla="*/ 267629 h 657922"/>
                      <a:gd name="connsiteX11" fmla="*/ 613317 w 1616926"/>
                      <a:gd name="connsiteY11" fmla="*/ 278780 h 657922"/>
                      <a:gd name="connsiteX12" fmla="*/ 669073 w 1616926"/>
                      <a:gd name="connsiteY12" fmla="*/ 312234 h 657922"/>
                      <a:gd name="connsiteX13" fmla="*/ 691375 w 1616926"/>
                      <a:gd name="connsiteY13" fmla="*/ 334537 h 657922"/>
                      <a:gd name="connsiteX14" fmla="*/ 758282 w 1616926"/>
                      <a:gd name="connsiteY14" fmla="*/ 356839 h 657922"/>
                      <a:gd name="connsiteX15" fmla="*/ 791736 w 1616926"/>
                      <a:gd name="connsiteY15" fmla="*/ 367990 h 657922"/>
                      <a:gd name="connsiteX16" fmla="*/ 914400 w 1616926"/>
                      <a:gd name="connsiteY16" fmla="*/ 390293 h 657922"/>
                      <a:gd name="connsiteX17" fmla="*/ 1003609 w 1616926"/>
                      <a:gd name="connsiteY17" fmla="*/ 401444 h 657922"/>
                      <a:gd name="connsiteX18" fmla="*/ 1070517 w 1616926"/>
                      <a:gd name="connsiteY18" fmla="*/ 412595 h 657922"/>
                      <a:gd name="connsiteX19" fmla="*/ 1148575 w 1616926"/>
                      <a:gd name="connsiteY19" fmla="*/ 423746 h 657922"/>
                      <a:gd name="connsiteX20" fmla="*/ 1282390 w 1616926"/>
                      <a:gd name="connsiteY20" fmla="*/ 446049 h 657922"/>
                      <a:gd name="connsiteX21" fmla="*/ 1315843 w 1616926"/>
                      <a:gd name="connsiteY21" fmla="*/ 468351 h 657922"/>
                      <a:gd name="connsiteX22" fmla="*/ 1349297 w 1616926"/>
                      <a:gd name="connsiteY22" fmla="*/ 479502 h 657922"/>
                      <a:gd name="connsiteX23" fmla="*/ 1371600 w 1616926"/>
                      <a:gd name="connsiteY23" fmla="*/ 501805 h 657922"/>
                      <a:gd name="connsiteX24" fmla="*/ 1405053 w 1616926"/>
                      <a:gd name="connsiteY24" fmla="*/ 524107 h 657922"/>
                      <a:gd name="connsiteX25" fmla="*/ 1427356 w 1616926"/>
                      <a:gd name="connsiteY25" fmla="*/ 546410 h 657922"/>
                      <a:gd name="connsiteX26" fmla="*/ 1527717 w 1616926"/>
                      <a:gd name="connsiteY26" fmla="*/ 602166 h 657922"/>
                      <a:gd name="connsiteX27" fmla="*/ 1561170 w 1616926"/>
                      <a:gd name="connsiteY27" fmla="*/ 624468 h 657922"/>
                      <a:gd name="connsiteX28" fmla="*/ 1594624 w 1616926"/>
                      <a:gd name="connsiteY28" fmla="*/ 635619 h 657922"/>
                      <a:gd name="connsiteX29" fmla="*/ 1616926 w 1616926"/>
                      <a:gd name="connsiteY29" fmla="*/ 657922 h 65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616926" h="657922">
                        <a:moveTo>
                          <a:pt x="0" y="0"/>
                        </a:moveTo>
                        <a:cubicBezTo>
                          <a:pt x="29736" y="7434"/>
                          <a:pt x="60403" y="11827"/>
                          <a:pt x="89209" y="22302"/>
                        </a:cubicBezTo>
                        <a:cubicBezTo>
                          <a:pt x="101804" y="26882"/>
                          <a:pt x="110416" y="39162"/>
                          <a:pt x="122663" y="44605"/>
                        </a:cubicBezTo>
                        <a:cubicBezTo>
                          <a:pt x="144146" y="54153"/>
                          <a:pt x="189570" y="66907"/>
                          <a:pt x="189570" y="66907"/>
                        </a:cubicBezTo>
                        <a:cubicBezTo>
                          <a:pt x="285440" y="130821"/>
                          <a:pt x="164145" y="54195"/>
                          <a:pt x="256478" y="100361"/>
                        </a:cubicBezTo>
                        <a:cubicBezTo>
                          <a:pt x="268465" y="106354"/>
                          <a:pt x="277684" y="117220"/>
                          <a:pt x="289931" y="122663"/>
                        </a:cubicBezTo>
                        <a:cubicBezTo>
                          <a:pt x="311414" y="132211"/>
                          <a:pt x="356839" y="144966"/>
                          <a:pt x="356839" y="144966"/>
                        </a:cubicBezTo>
                        <a:cubicBezTo>
                          <a:pt x="367990" y="152400"/>
                          <a:pt x="378045" y="161825"/>
                          <a:pt x="390292" y="167268"/>
                        </a:cubicBezTo>
                        <a:cubicBezTo>
                          <a:pt x="411775" y="176816"/>
                          <a:pt x="437639" y="176530"/>
                          <a:pt x="457200" y="189571"/>
                        </a:cubicBezTo>
                        <a:cubicBezTo>
                          <a:pt x="500433" y="218393"/>
                          <a:pt x="477939" y="207635"/>
                          <a:pt x="524107" y="223024"/>
                        </a:cubicBezTo>
                        <a:cubicBezTo>
                          <a:pt x="544852" y="243770"/>
                          <a:pt x="551726" y="253561"/>
                          <a:pt x="579863" y="267629"/>
                        </a:cubicBezTo>
                        <a:cubicBezTo>
                          <a:pt x="590377" y="272886"/>
                          <a:pt x="602166" y="275063"/>
                          <a:pt x="613317" y="278780"/>
                        </a:cubicBezTo>
                        <a:cubicBezTo>
                          <a:pt x="669825" y="335291"/>
                          <a:pt x="596694" y="268806"/>
                          <a:pt x="669073" y="312234"/>
                        </a:cubicBezTo>
                        <a:cubicBezTo>
                          <a:pt x="678088" y="317643"/>
                          <a:pt x="681971" y="329835"/>
                          <a:pt x="691375" y="334537"/>
                        </a:cubicBezTo>
                        <a:cubicBezTo>
                          <a:pt x="712402" y="345050"/>
                          <a:pt x="735980" y="349405"/>
                          <a:pt x="758282" y="356839"/>
                        </a:cubicBezTo>
                        <a:cubicBezTo>
                          <a:pt x="769433" y="360556"/>
                          <a:pt x="780210" y="365685"/>
                          <a:pt x="791736" y="367990"/>
                        </a:cubicBezTo>
                        <a:cubicBezTo>
                          <a:pt x="839752" y="377593"/>
                          <a:pt x="864479" y="383161"/>
                          <a:pt x="914400" y="390293"/>
                        </a:cubicBezTo>
                        <a:cubicBezTo>
                          <a:pt x="944067" y="394531"/>
                          <a:pt x="973942" y="397206"/>
                          <a:pt x="1003609" y="401444"/>
                        </a:cubicBezTo>
                        <a:cubicBezTo>
                          <a:pt x="1025992" y="404642"/>
                          <a:pt x="1048170" y="409157"/>
                          <a:pt x="1070517" y="412595"/>
                        </a:cubicBezTo>
                        <a:cubicBezTo>
                          <a:pt x="1096495" y="416592"/>
                          <a:pt x="1122613" y="419647"/>
                          <a:pt x="1148575" y="423746"/>
                        </a:cubicBezTo>
                        <a:lnTo>
                          <a:pt x="1282390" y="446049"/>
                        </a:lnTo>
                        <a:cubicBezTo>
                          <a:pt x="1293541" y="453483"/>
                          <a:pt x="1303856" y="462358"/>
                          <a:pt x="1315843" y="468351"/>
                        </a:cubicBezTo>
                        <a:cubicBezTo>
                          <a:pt x="1326357" y="473608"/>
                          <a:pt x="1339218" y="473454"/>
                          <a:pt x="1349297" y="479502"/>
                        </a:cubicBezTo>
                        <a:cubicBezTo>
                          <a:pt x="1358312" y="484911"/>
                          <a:pt x="1363390" y="495237"/>
                          <a:pt x="1371600" y="501805"/>
                        </a:cubicBezTo>
                        <a:cubicBezTo>
                          <a:pt x="1382065" y="510177"/>
                          <a:pt x="1394588" y="515735"/>
                          <a:pt x="1405053" y="524107"/>
                        </a:cubicBezTo>
                        <a:cubicBezTo>
                          <a:pt x="1413263" y="530675"/>
                          <a:pt x="1418945" y="540102"/>
                          <a:pt x="1427356" y="546410"/>
                        </a:cubicBezTo>
                        <a:cubicBezTo>
                          <a:pt x="1488706" y="592423"/>
                          <a:pt x="1475560" y="584781"/>
                          <a:pt x="1527717" y="602166"/>
                        </a:cubicBezTo>
                        <a:cubicBezTo>
                          <a:pt x="1538868" y="609600"/>
                          <a:pt x="1549183" y="618475"/>
                          <a:pt x="1561170" y="624468"/>
                        </a:cubicBezTo>
                        <a:cubicBezTo>
                          <a:pt x="1571684" y="629725"/>
                          <a:pt x="1584545" y="629571"/>
                          <a:pt x="1594624" y="635619"/>
                        </a:cubicBezTo>
                        <a:cubicBezTo>
                          <a:pt x="1603639" y="641028"/>
                          <a:pt x="1616926" y="657922"/>
                          <a:pt x="1616926" y="65792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1DF2A9CA-7797-DDEA-8DB7-60BDF7ED168E}"/>
              </a:ext>
            </a:extLst>
          </p:cNvPr>
          <p:cNvSpPr txBox="1"/>
          <p:nvPr/>
        </p:nvSpPr>
        <p:spPr>
          <a:xfrm>
            <a:off x="8972078" y="3046542"/>
            <a:ext cx="1942327" cy="535531"/>
          </a:xfrm>
          <a:prstGeom prst="rect">
            <a:avLst/>
          </a:prstGeom>
          <a:noFill/>
        </p:spPr>
        <p:txBody>
          <a:bodyPr wrap="none" rtlCol="0">
            <a:spAutoFit/>
          </a:bodyPr>
          <a:lstStyle/>
          <a:p>
            <a:pPr>
              <a:lnSpc>
                <a:spcPct val="90000"/>
              </a:lnSpc>
            </a:pPr>
            <a:r>
              <a:rPr lang="en-GB" sz="1600" dirty="0">
                <a:solidFill>
                  <a:srgbClr val="0070C0"/>
                </a:solidFill>
                <a:latin typeface="Chalkboard" panose="03050602040202020205" pitchFamily="66" charset="77"/>
              </a:rPr>
              <a:t>Low Cohesion, High</a:t>
            </a:r>
          </a:p>
          <a:p>
            <a:pPr>
              <a:lnSpc>
                <a:spcPct val="90000"/>
              </a:lnSpc>
            </a:pPr>
            <a:r>
              <a:rPr lang="en-GB" sz="1600" dirty="0">
                <a:solidFill>
                  <a:srgbClr val="0070C0"/>
                </a:solidFill>
                <a:latin typeface="Chalkboard" panose="03050602040202020205" pitchFamily="66" charset="77"/>
              </a:rPr>
              <a:t>Coupling</a:t>
            </a:r>
          </a:p>
        </p:txBody>
      </p:sp>
      <p:sp>
        <p:nvSpPr>
          <p:cNvPr id="19" name="Freeform 18">
            <a:extLst>
              <a:ext uri="{FF2B5EF4-FFF2-40B4-BE49-F238E27FC236}">
                <a16:creationId xmlns:a16="http://schemas.microsoft.com/office/drawing/2014/main" id="{101846C5-0E8F-BA59-DAE3-1D8EB8B05B20}"/>
              </a:ext>
            </a:extLst>
          </p:cNvPr>
          <p:cNvSpPr/>
          <p:nvPr/>
        </p:nvSpPr>
        <p:spPr>
          <a:xfrm flipH="1">
            <a:off x="7560313" y="3228335"/>
            <a:ext cx="1321962" cy="424732"/>
          </a:xfrm>
          <a:custGeom>
            <a:avLst/>
            <a:gdLst>
              <a:gd name="connsiteX0" fmla="*/ 0 w 1321962"/>
              <a:gd name="connsiteY0" fmla="*/ 0 h 424732"/>
              <a:gd name="connsiteX1" fmla="*/ 72935 w 1321962"/>
              <a:gd name="connsiteY1" fmla="*/ 14397 h 424732"/>
              <a:gd name="connsiteX2" fmla="*/ 100286 w 1321962"/>
              <a:gd name="connsiteY2" fmla="*/ 28795 h 424732"/>
              <a:gd name="connsiteX3" fmla="*/ 154988 w 1321962"/>
              <a:gd name="connsiteY3" fmla="*/ 43192 h 424732"/>
              <a:gd name="connsiteX4" fmla="*/ 209690 w 1321962"/>
              <a:gd name="connsiteY4" fmla="*/ 64789 h 424732"/>
              <a:gd name="connsiteX5" fmla="*/ 237041 w 1321962"/>
              <a:gd name="connsiteY5" fmla="*/ 79187 h 424732"/>
              <a:gd name="connsiteX6" fmla="*/ 291743 w 1321962"/>
              <a:gd name="connsiteY6" fmla="*/ 93585 h 424732"/>
              <a:gd name="connsiteX7" fmla="*/ 319093 w 1321962"/>
              <a:gd name="connsiteY7" fmla="*/ 107982 h 424732"/>
              <a:gd name="connsiteX8" fmla="*/ 373796 w 1321962"/>
              <a:gd name="connsiteY8" fmla="*/ 122380 h 424732"/>
              <a:gd name="connsiteX9" fmla="*/ 428497 w 1321962"/>
              <a:gd name="connsiteY9" fmla="*/ 143976 h 424732"/>
              <a:gd name="connsiteX10" fmla="*/ 474082 w 1321962"/>
              <a:gd name="connsiteY10" fmla="*/ 172772 h 424732"/>
              <a:gd name="connsiteX11" fmla="*/ 501434 w 1321962"/>
              <a:gd name="connsiteY11" fmla="*/ 179970 h 424732"/>
              <a:gd name="connsiteX12" fmla="*/ 547018 w 1321962"/>
              <a:gd name="connsiteY12" fmla="*/ 201567 h 424732"/>
              <a:gd name="connsiteX13" fmla="*/ 565252 w 1321962"/>
              <a:gd name="connsiteY13" fmla="*/ 215965 h 424732"/>
              <a:gd name="connsiteX14" fmla="*/ 619954 w 1321962"/>
              <a:gd name="connsiteY14" fmla="*/ 230363 h 424732"/>
              <a:gd name="connsiteX15" fmla="*/ 647305 w 1321962"/>
              <a:gd name="connsiteY15" fmla="*/ 237561 h 424732"/>
              <a:gd name="connsiteX16" fmla="*/ 747592 w 1321962"/>
              <a:gd name="connsiteY16" fmla="*/ 251959 h 424732"/>
              <a:gd name="connsiteX17" fmla="*/ 820527 w 1321962"/>
              <a:gd name="connsiteY17" fmla="*/ 259158 h 424732"/>
              <a:gd name="connsiteX18" fmla="*/ 875230 w 1321962"/>
              <a:gd name="connsiteY18" fmla="*/ 266357 h 424732"/>
              <a:gd name="connsiteX19" fmla="*/ 939048 w 1321962"/>
              <a:gd name="connsiteY19" fmla="*/ 273555 h 424732"/>
              <a:gd name="connsiteX20" fmla="*/ 1048452 w 1321962"/>
              <a:gd name="connsiteY20" fmla="*/ 287954 h 424732"/>
              <a:gd name="connsiteX21" fmla="*/ 1075803 w 1321962"/>
              <a:gd name="connsiteY21" fmla="*/ 302351 h 424732"/>
              <a:gd name="connsiteX22" fmla="*/ 1103154 w 1321962"/>
              <a:gd name="connsiteY22" fmla="*/ 309550 h 424732"/>
              <a:gd name="connsiteX23" fmla="*/ 1121389 w 1321962"/>
              <a:gd name="connsiteY23" fmla="*/ 323948 h 424732"/>
              <a:gd name="connsiteX24" fmla="*/ 1148739 w 1321962"/>
              <a:gd name="connsiteY24" fmla="*/ 338345 h 424732"/>
              <a:gd name="connsiteX25" fmla="*/ 1166973 w 1321962"/>
              <a:gd name="connsiteY25" fmla="*/ 352743 h 424732"/>
              <a:gd name="connsiteX26" fmla="*/ 1249026 w 1321962"/>
              <a:gd name="connsiteY26" fmla="*/ 388737 h 424732"/>
              <a:gd name="connsiteX27" fmla="*/ 1276377 w 1321962"/>
              <a:gd name="connsiteY27" fmla="*/ 403135 h 424732"/>
              <a:gd name="connsiteX28" fmla="*/ 1303728 w 1321962"/>
              <a:gd name="connsiteY28" fmla="*/ 410333 h 424732"/>
              <a:gd name="connsiteX29" fmla="*/ 1321962 w 1321962"/>
              <a:gd name="connsiteY29" fmla="*/ 424732 h 42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21962" h="424732" extrusionOk="0">
                <a:moveTo>
                  <a:pt x="0" y="0"/>
                </a:moveTo>
                <a:cubicBezTo>
                  <a:pt x="21499" y="3065"/>
                  <a:pt x="45902" y="8942"/>
                  <a:pt x="72935" y="14397"/>
                </a:cubicBezTo>
                <a:cubicBezTo>
                  <a:pt x="85978" y="17932"/>
                  <a:pt x="89461" y="25307"/>
                  <a:pt x="100286" y="28795"/>
                </a:cubicBezTo>
                <a:cubicBezTo>
                  <a:pt x="117850" y="34959"/>
                  <a:pt x="154988" y="43192"/>
                  <a:pt x="154988" y="43192"/>
                </a:cubicBezTo>
                <a:cubicBezTo>
                  <a:pt x="223433" y="79017"/>
                  <a:pt x="145825" y="40540"/>
                  <a:pt x="209690" y="64789"/>
                </a:cubicBezTo>
                <a:cubicBezTo>
                  <a:pt x="221785" y="68930"/>
                  <a:pt x="227668" y="74356"/>
                  <a:pt x="237041" y="79187"/>
                </a:cubicBezTo>
                <a:cubicBezTo>
                  <a:pt x="254604" y="85350"/>
                  <a:pt x="291743" y="93585"/>
                  <a:pt x="291743" y="93585"/>
                </a:cubicBezTo>
                <a:cubicBezTo>
                  <a:pt x="300639" y="96277"/>
                  <a:pt x="308908" y="104709"/>
                  <a:pt x="319093" y="107982"/>
                </a:cubicBezTo>
                <a:cubicBezTo>
                  <a:pt x="338876" y="115388"/>
                  <a:pt x="361766" y="114914"/>
                  <a:pt x="373796" y="122380"/>
                </a:cubicBezTo>
                <a:cubicBezTo>
                  <a:pt x="408475" y="140879"/>
                  <a:pt x="392026" y="135084"/>
                  <a:pt x="428497" y="143976"/>
                </a:cubicBezTo>
                <a:cubicBezTo>
                  <a:pt x="446407" y="158781"/>
                  <a:pt x="451199" y="164947"/>
                  <a:pt x="474082" y="172772"/>
                </a:cubicBezTo>
                <a:cubicBezTo>
                  <a:pt x="482803" y="176358"/>
                  <a:pt x="492609" y="177929"/>
                  <a:pt x="501434" y="179970"/>
                </a:cubicBezTo>
                <a:cubicBezTo>
                  <a:pt x="551379" y="213172"/>
                  <a:pt x="491436" y="156632"/>
                  <a:pt x="547018" y="201567"/>
                </a:cubicBezTo>
                <a:cubicBezTo>
                  <a:pt x="553603" y="205188"/>
                  <a:pt x="555577" y="211559"/>
                  <a:pt x="565252" y="215965"/>
                </a:cubicBezTo>
                <a:cubicBezTo>
                  <a:pt x="579238" y="222525"/>
                  <a:pt x="601410" y="224931"/>
                  <a:pt x="619954" y="230363"/>
                </a:cubicBezTo>
                <a:cubicBezTo>
                  <a:pt x="629193" y="231099"/>
                  <a:pt x="636625" y="236806"/>
                  <a:pt x="647305" y="237561"/>
                </a:cubicBezTo>
                <a:cubicBezTo>
                  <a:pt x="686055" y="244667"/>
                  <a:pt x="711426" y="250809"/>
                  <a:pt x="747592" y="251959"/>
                </a:cubicBezTo>
                <a:cubicBezTo>
                  <a:pt x="771712" y="257899"/>
                  <a:pt x="797370" y="255771"/>
                  <a:pt x="820527" y="259158"/>
                </a:cubicBezTo>
                <a:cubicBezTo>
                  <a:pt x="838081" y="262407"/>
                  <a:pt x="856107" y="264182"/>
                  <a:pt x="875230" y="266357"/>
                </a:cubicBezTo>
                <a:cubicBezTo>
                  <a:pt x="897661" y="271298"/>
                  <a:pt x="912556" y="273686"/>
                  <a:pt x="939048" y="273555"/>
                </a:cubicBezTo>
                <a:cubicBezTo>
                  <a:pt x="967553" y="265403"/>
                  <a:pt x="1013471" y="284070"/>
                  <a:pt x="1048452" y="287954"/>
                </a:cubicBezTo>
                <a:cubicBezTo>
                  <a:pt x="1058414" y="290153"/>
                  <a:pt x="1066422" y="298936"/>
                  <a:pt x="1075803" y="302351"/>
                </a:cubicBezTo>
                <a:cubicBezTo>
                  <a:pt x="1084641" y="306512"/>
                  <a:pt x="1096329" y="306140"/>
                  <a:pt x="1103154" y="309550"/>
                </a:cubicBezTo>
                <a:cubicBezTo>
                  <a:pt x="1111048" y="314803"/>
                  <a:pt x="1116022" y="319312"/>
                  <a:pt x="1121389" y="323948"/>
                </a:cubicBezTo>
                <a:cubicBezTo>
                  <a:pt x="1132474" y="328797"/>
                  <a:pt x="1140383" y="333105"/>
                  <a:pt x="1148739" y="338345"/>
                </a:cubicBezTo>
                <a:cubicBezTo>
                  <a:pt x="1155219" y="342506"/>
                  <a:pt x="1158925" y="349857"/>
                  <a:pt x="1166973" y="352743"/>
                </a:cubicBezTo>
                <a:cubicBezTo>
                  <a:pt x="1216199" y="384444"/>
                  <a:pt x="1208440" y="375058"/>
                  <a:pt x="1249026" y="388737"/>
                </a:cubicBezTo>
                <a:cubicBezTo>
                  <a:pt x="1259902" y="395167"/>
                  <a:pt x="1266854" y="399099"/>
                  <a:pt x="1276377" y="403135"/>
                </a:cubicBezTo>
                <a:cubicBezTo>
                  <a:pt x="1284863" y="407502"/>
                  <a:pt x="1295880" y="404717"/>
                  <a:pt x="1303728" y="410333"/>
                </a:cubicBezTo>
                <a:cubicBezTo>
                  <a:pt x="1311098" y="413825"/>
                  <a:pt x="1321962" y="424732"/>
                  <a:pt x="1321962" y="424732"/>
                </a:cubicBezTo>
              </a:path>
            </a:pathLst>
          </a:custGeom>
          <a:noFill/>
          <a:ln w="38100">
            <a:solidFill>
              <a:srgbClr val="0070C0"/>
            </a:solidFill>
            <a:miter lim="800000"/>
            <a:tailEnd type="triangle"/>
            <a:extLst>
              <a:ext uri="{C807C97D-BFC1-408E-A445-0C87EB9F89A2}">
                <ask:lineSketchStyleProps xmlns:ask="http://schemas.microsoft.com/office/drawing/2018/sketchyshapes" sd="1219033472">
                  <a:custGeom>
                    <a:avLst/>
                    <a:gdLst>
                      <a:gd name="connsiteX0" fmla="*/ 0 w 1616926"/>
                      <a:gd name="connsiteY0" fmla="*/ 0 h 657922"/>
                      <a:gd name="connsiteX1" fmla="*/ 89209 w 1616926"/>
                      <a:gd name="connsiteY1" fmla="*/ 22302 h 657922"/>
                      <a:gd name="connsiteX2" fmla="*/ 122663 w 1616926"/>
                      <a:gd name="connsiteY2" fmla="*/ 44605 h 657922"/>
                      <a:gd name="connsiteX3" fmla="*/ 189570 w 1616926"/>
                      <a:gd name="connsiteY3" fmla="*/ 66907 h 657922"/>
                      <a:gd name="connsiteX4" fmla="*/ 256478 w 1616926"/>
                      <a:gd name="connsiteY4" fmla="*/ 100361 h 657922"/>
                      <a:gd name="connsiteX5" fmla="*/ 289931 w 1616926"/>
                      <a:gd name="connsiteY5" fmla="*/ 122663 h 657922"/>
                      <a:gd name="connsiteX6" fmla="*/ 356839 w 1616926"/>
                      <a:gd name="connsiteY6" fmla="*/ 144966 h 657922"/>
                      <a:gd name="connsiteX7" fmla="*/ 390292 w 1616926"/>
                      <a:gd name="connsiteY7" fmla="*/ 167268 h 657922"/>
                      <a:gd name="connsiteX8" fmla="*/ 457200 w 1616926"/>
                      <a:gd name="connsiteY8" fmla="*/ 189571 h 657922"/>
                      <a:gd name="connsiteX9" fmla="*/ 524107 w 1616926"/>
                      <a:gd name="connsiteY9" fmla="*/ 223024 h 657922"/>
                      <a:gd name="connsiteX10" fmla="*/ 579863 w 1616926"/>
                      <a:gd name="connsiteY10" fmla="*/ 267629 h 657922"/>
                      <a:gd name="connsiteX11" fmla="*/ 613317 w 1616926"/>
                      <a:gd name="connsiteY11" fmla="*/ 278780 h 657922"/>
                      <a:gd name="connsiteX12" fmla="*/ 669073 w 1616926"/>
                      <a:gd name="connsiteY12" fmla="*/ 312234 h 657922"/>
                      <a:gd name="connsiteX13" fmla="*/ 691375 w 1616926"/>
                      <a:gd name="connsiteY13" fmla="*/ 334537 h 657922"/>
                      <a:gd name="connsiteX14" fmla="*/ 758282 w 1616926"/>
                      <a:gd name="connsiteY14" fmla="*/ 356839 h 657922"/>
                      <a:gd name="connsiteX15" fmla="*/ 791736 w 1616926"/>
                      <a:gd name="connsiteY15" fmla="*/ 367990 h 657922"/>
                      <a:gd name="connsiteX16" fmla="*/ 914400 w 1616926"/>
                      <a:gd name="connsiteY16" fmla="*/ 390293 h 657922"/>
                      <a:gd name="connsiteX17" fmla="*/ 1003609 w 1616926"/>
                      <a:gd name="connsiteY17" fmla="*/ 401444 h 657922"/>
                      <a:gd name="connsiteX18" fmla="*/ 1070517 w 1616926"/>
                      <a:gd name="connsiteY18" fmla="*/ 412595 h 657922"/>
                      <a:gd name="connsiteX19" fmla="*/ 1148575 w 1616926"/>
                      <a:gd name="connsiteY19" fmla="*/ 423746 h 657922"/>
                      <a:gd name="connsiteX20" fmla="*/ 1282390 w 1616926"/>
                      <a:gd name="connsiteY20" fmla="*/ 446049 h 657922"/>
                      <a:gd name="connsiteX21" fmla="*/ 1315843 w 1616926"/>
                      <a:gd name="connsiteY21" fmla="*/ 468351 h 657922"/>
                      <a:gd name="connsiteX22" fmla="*/ 1349297 w 1616926"/>
                      <a:gd name="connsiteY22" fmla="*/ 479502 h 657922"/>
                      <a:gd name="connsiteX23" fmla="*/ 1371600 w 1616926"/>
                      <a:gd name="connsiteY23" fmla="*/ 501805 h 657922"/>
                      <a:gd name="connsiteX24" fmla="*/ 1405053 w 1616926"/>
                      <a:gd name="connsiteY24" fmla="*/ 524107 h 657922"/>
                      <a:gd name="connsiteX25" fmla="*/ 1427356 w 1616926"/>
                      <a:gd name="connsiteY25" fmla="*/ 546410 h 657922"/>
                      <a:gd name="connsiteX26" fmla="*/ 1527717 w 1616926"/>
                      <a:gd name="connsiteY26" fmla="*/ 602166 h 657922"/>
                      <a:gd name="connsiteX27" fmla="*/ 1561170 w 1616926"/>
                      <a:gd name="connsiteY27" fmla="*/ 624468 h 657922"/>
                      <a:gd name="connsiteX28" fmla="*/ 1594624 w 1616926"/>
                      <a:gd name="connsiteY28" fmla="*/ 635619 h 657922"/>
                      <a:gd name="connsiteX29" fmla="*/ 1616926 w 1616926"/>
                      <a:gd name="connsiteY29" fmla="*/ 657922 h 65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616926" h="657922">
                        <a:moveTo>
                          <a:pt x="0" y="0"/>
                        </a:moveTo>
                        <a:cubicBezTo>
                          <a:pt x="29736" y="7434"/>
                          <a:pt x="60403" y="11827"/>
                          <a:pt x="89209" y="22302"/>
                        </a:cubicBezTo>
                        <a:cubicBezTo>
                          <a:pt x="101804" y="26882"/>
                          <a:pt x="110416" y="39162"/>
                          <a:pt x="122663" y="44605"/>
                        </a:cubicBezTo>
                        <a:cubicBezTo>
                          <a:pt x="144146" y="54153"/>
                          <a:pt x="189570" y="66907"/>
                          <a:pt x="189570" y="66907"/>
                        </a:cubicBezTo>
                        <a:cubicBezTo>
                          <a:pt x="285440" y="130821"/>
                          <a:pt x="164145" y="54195"/>
                          <a:pt x="256478" y="100361"/>
                        </a:cubicBezTo>
                        <a:cubicBezTo>
                          <a:pt x="268465" y="106354"/>
                          <a:pt x="277684" y="117220"/>
                          <a:pt x="289931" y="122663"/>
                        </a:cubicBezTo>
                        <a:cubicBezTo>
                          <a:pt x="311414" y="132211"/>
                          <a:pt x="356839" y="144966"/>
                          <a:pt x="356839" y="144966"/>
                        </a:cubicBezTo>
                        <a:cubicBezTo>
                          <a:pt x="367990" y="152400"/>
                          <a:pt x="378045" y="161825"/>
                          <a:pt x="390292" y="167268"/>
                        </a:cubicBezTo>
                        <a:cubicBezTo>
                          <a:pt x="411775" y="176816"/>
                          <a:pt x="437639" y="176530"/>
                          <a:pt x="457200" y="189571"/>
                        </a:cubicBezTo>
                        <a:cubicBezTo>
                          <a:pt x="500433" y="218393"/>
                          <a:pt x="477939" y="207635"/>
                          <a:pt x="524107" y="223024"/>
                        </a:cubicBezTo>
                        <a:cubicBezTo>
                          <a:pt x="544852" y="243770"/>
                          <a:pt x="551726" y="253561"/>
                          <a:pt x="579863" y="267629"/>
                        </a:cubicBezTo>
                        <a:cubicBezTo>
                          <a:pt x="590377" y="272886"/>
                          <a:pt x="602166" y="275063"/>
                          <a:pt x="613317" y="278780"/>
                        </a:cubicBezTo>
                        <a:cubicBezTo>
                          <a:pt x="669825" y="335291"/>
                          <a:pt x="596694" y="268806"/>
                          <a:pt x="669073" y="312234"/>
                        </a:cubicBezTo>
                        <a:cubicBezTo>
                          <a:pt x="678088" y="317643"/>
                          <a:pt x="681971" y="329835"/>
                          <a:pt x="691375" y="334537"/>
                        </a:cubicBezTo>
                        <a:cubicBezTo>
                          <a:pt x="712402" y="345050"/>
                          <a:pt x="735980" y="349405"/>
                          <a:pt x="758282" y="356839"/>
                        </a:cubicBezTo>
                        <a:cubicBezTo>
                          <a:pt x="769433" y="360556"/>
                          <a:pt x="780210" y="365685"/>
                          <a:pt x="791736" y="367990"/>
                        </a:cubicBezTo>
                        <a:cubicBezTo>
                          <a:pt x="839752" y="377593"/>
                          <a:pt x="864479" y="383161"/>
                          <a:pt x="914400" y="390293"/>
                        </a:cubicBezTo>
                        <a:cubicBezTo>
                          <a:pt x="944067" y="394531"/>
                          <a:pt x="973942" y="397206"/>
                          <a:pt x="1003609" y="401444"/>
                        </a:cubicBezTo>
                        <a:cubicBezTo>
                          <a:pt x="1025992" y="404642"/>
                          <a:pt x="1048170" y="409157"/>
                          <a:pt x="1070517" y="412595"/>
                        </a:cubicBezTo>
                        <a:cubicBezTo>
                          <a:pt x="1096495" y="416592"/>
                          <a:pt x="1122613" y="419647"/>
                          <a:pt x="1148575" y="423746"/>
                        </a:cubicBezTo>
                        <a:lnTo>
                          <a:pt x="1282390" y="446049"/>
                        </a:lnTo>
                        <a:cubicBezTo>
                          <a:pt x="1293541" y="453483"/>
                          <a:pt x="1303856" y="462358"/>
                          <a:pt x="1315843" y="468351"/>
                        </a:cubicBezTo>
                        <a:cubicBezTo>
                          <a:pt x="1326357" y="473608"/>
                          <a:pt x="1339218" y="473454"/>
                          <a:pt x="1349297" y="479502"/>
                        </a:cubicBezTo>
                        <a:cubicBezTo>
                          <a:pt x="1358312" y="484911"/>
                          <a:pt x="1363390" y="495237"/>
                          <a:pt x="1371600" y="501805"/>
                        </a:cubicBezTo>
                        <a:cubicBezTo>
                          <a:pt x="1382065" y="510177"/>
                          <a:pt x="1394588" y="515735"/>
                          <a:pt x="1405053" y="524107"/>
                        </a:cubicBezTo>
                        <a:cubicBezTo>
                          <a:pt x="1413263" y="530675"/>
                          <a:pt x="1418945" y="540102"/>
                          <a:pt x="1427356" y="546410"/>
                        </a:cubicBezTo>
                        <a:cubicBezTo>
                          <a:pt x="1488706" y="592423"/>
                          <a:pt x="1475560" y="584781"/>
                          <a:pt x="1527717" y="602166"/>
                        </a:cubicBezTo>
                        <a:cubicBezTo>
                          <a:pt x="1538868" y="609600"/>
                          <a:pt x="1549183" y="618475"/>
                          <a:pt x="1561170" y="624468"/>
                        </a:cubicBezTo>
                        <a:cubicBezTo>
                          <a:pt x="1571684" y="629725"/>
                          <a:pt x="1584545" y="629571"/>
                          <a:pt x="1594624" y="635619"/>
                        </a:cubicBezTo>
                        <a:cubicBezTo>
                          <a:pt x="1603639" y="641028"/>
                          <a:pt x="1616926" y="657922"/>
                          <a:pt x="1616926" y="65792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TextBox 19">
            <a:extLst>
              <a:ext uri="{FF2B5EF4-FFF2-40B4-BE49-F238E27FC236}">
                <a16:creationId xmlns:a16="http://schemas.microsoft.com/office/drawing/2014/main" id="{43E16F9E-E7B0-3988-F03C-5D173C49EFA4}"/>
              </a:ext>
            </a:extLst>
          </p:cNvPr>
          <p:cNvSpPr txBox="1"/>
          <p:nvPr/>
        </p:nvSpPr>
        <p:spPr>
          <a:xfrm>
            <a:off x="8982882" y="4150749"/>
            <a:ext cx="2048125" cy="313932"/>
          </a:xfrm>
          <a:prstGeom prst="rect">
            <a:avLst/>
          </a:prstGeom>
          <a:noFill/>
        </p:spPr>
        <p:txBody>
          <a:bodyPr wrap="none" rtlCol="0">
            <a:spAutoFit/>
          </a:bodyPr>
          <a:lstStyle/>
          <a:p>
            <a:pPr>
              <a:lnSpc>
                <a:spcPct val="90000"/>
              </a:lnSpc>
            </a:pPr>
            <a:r>
              <a:rPr lang="en-GB" sz="1600" dirty="0">
                <a:latin typeface="Chalkboard" panose="03050602040202020205" pitchFamily="66" charset="77"/>
              </a:rPr>
              <a:t>Long Release Cycles</a:t>
            </a:r>
          </a:p>
        </p:txBody>
      </p:sp>
      <p:sp>
        <p:nvSpPr>
          <p:cNvPr id="21" name="Freeform 20">
            <a:extLst>
              <a:ext uri="{FF2B5EF4-FFF2-40B4-BE49-F238E27FC236}">
                <a16:creationId xmlns:a16="http://schemas.microsoft.com/office/drawing/2014/main" id="{EB9A92B4-77A3-6652-C73D-01BD436FA0DA}"/>
              </a:ext>
            </a:extLst>
          </p:cNvPr>
          <p:cNvSpPr/>
          <p:nvPr/>
        </p:nvSpPr>
        <p:spPr>
          <a:xfrm flipH="1" flipV="1">
            <a:off x="7560313" y="4150749"/>
            <a:ext cx="1332766" cy="181793"/>
          </a:xfrm>
          <a:custGeom>
            <a:avLst/>
            <a:gdLst>
              <a:gd name="connsiteX0" fmla="*/ 0 w 1332766"/>
              <a:gd name="connsiteY0" fmla="*/ 0 h 181793"/>
              <a:gd name="connsiteX1" fmla="*/ 73531 w 1332766"/>
              <a:gd name="connsiteY1" fmla="*/ 6162 h 181793"/>
              <a:gd name="connsiteX2" fmla="*/ 101106 w 1332766"/>
              <a:gd name="connsiteY2" fmla="*/ 12324 h 181793"/>
              <a:gd name="connsiteX3" fmla="*/ 156254 w 1332766"/>
              <a:gd name="connsiteY3" fmla="*/ 18487 h 181793"/>
              <a:gd name="connsiteX4" fmla="*/ 211404 w 1332766"/>
              <a:gd name="connsiteY4" fmla="*/ 27731 h 181793"/>
              <a:gd name="connsiteX5" fmla="*/ 238978 w 1332766"/>
              <a:gd name="connsiteY5" fmla="*/ 33893 h 181793"/>
              <a:gd name="connsiteX6" fmla="*/ 294127 w 1332766"/>
              <a:gd name="connsiteY6" fmla="*/ 40056 h 181793"/>
              <a:gd name="connsiteX7" fmla="*/ 321701 w 1332766"/>
              <a:gd name="connsiteY7" fmla="*/ 46218 h 181793"/>
              <a:gd name="connsiteX8" fmla="*/ 376851 w 1332766"/>
              <a:gd name="connsiteY8" fmla="*/ 52381 h 181793"/>
              <a:gd name="connsiteX9" fmla="*/ 431999 w 1332766"/>
              <a:gd name="connsiteY9" fmla="*/ 61624 h 181793"/>
              <a:gd name="connsiteX10" fmla="*/ 477957 w 1332766"/>
              <a:gd name="connsiteY10" fmla="*/ 73949 h 181793"/>
              <a:gd name="connsiteX11" fmla="*/ 505532 w 1332766"/>
              <a:gd name="connsiteY11" fmla="*/ 77030 h 181793"/>
              <a:gd name="connsiteX12" fmla="*/ 551489 w 1332766"/>
              <a:gd name="connsiteY12" fmla="*/ 86274 h 181793"/>
              <a:gd name="connsiteX13" fmla="*/ 569872 w 1332766"/>
              <a:gd name="connsiteY13" fmla="*/ 92437 h 181793"/>
              <a:gd name="connsiteX14" fmla="*/ 625020 w 1332766"/>
              <a:gd name="connsiteY14" fmla="*/ 98599 h 181793"/>
              <a:gd name="connsiteX15" fmla="*/ 652595 w 1332766"/>
              <a:gd name="connsiteY15" fmla="*/ 101680 h 181793"/>
              <a:gd name="connsiteX16" fmla="*/ 753702 w 1332766"/>
              <a:gd name="connsiteY16" fmla="*/ 107843 h 181793"/>
              <a:gd name="connsiteX17" fmla="*/ 827233 w 1332766"/>
              <a:gd name="connsiteY17" fmla="*/ 110924 h 181793"/>
              <a:gd name="connsiteX18" fmla="*/ 882383 w 1332766"/>
              <a:gd name="connsiteY18" fmla="*/ 114005 h 181793"/>
              <a:gd name="connsiteX19" fmla="*/ 946723 w 1332766"/>
              <a:gd name="connsiteY19" fmla="*/ 117086 h 181793"/>
              <a:gd name="connsiteX20" fmla="*/ 1057021 w 1332766"/>
              <a:gd name="connsiteY20" fmla="*/ 123249 h 181793"/>
              <a:gd name="connsiteX21" fmla="*/ 1084595 w 1332766"/>
              <a:gd name="connsiteY21" fmla="*/ 129411 h 181793"/>
              <a:gd name="connsiteX22" fmla="*/ 1112170 w 1332766"/>
              <a:gd name="connsiteY22" fmla="*/ 132493 h 181793"/>
              <a:gd name="connsiteX23" fmla="*/ 1130553 w 1332766"/>
              <a:gd name="connsiteY23" fmla="*/ 138655 h 181793"/>
              <a:gd name="connsiteX24" fmla="*/ 1158127 w 1332766"/>
              <a:gd name="connsiteY24" fmla="*/ 144818 h 181793"/>
              <a:gd name="connsiteX25" fmla="*/ 1176511 w 1332766"/>
              <a:gd name="connsiteY25" fmla="*/ 150980 h 181793"/>
              <a:gd name="connsiteX26" fmla="*/ 1259234 w 1332766"/>
              <a:gd name="connsiteY26" fmla="*/ 166386 h 181793"/>
              <a:gd name="connsiteX27" fmla="*/ 1286808 w 1332766"/>
              <a:gd name="connsiteY27" fmla="*/ 172549 h 181793"/>
              <a:gd name="connsiteX28" fmla="*/ 1314383 w 1332766"/>
              <a:gd name="connsiteY28" fmla="*/ 175630 h 181793"/>
              <a:gd name="connsiteX29" fmla="*/ 1332766 w 1332766"/>
              <a:gd name="connsiteY29" fmla="*/ 181793 h 181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32766" h="181793" extrusionOk="0">
                <a:moveTo>
                  <a:pt x="0" y="0"/>
                </a:moveTo>
                <a:cubicBezTo>
                  <a:pt x="21782" y="371"/>
                  <a:pt x="43697" y="5553"/>
                  <a:pt x="73531" y="6162"/>
                </a:cubicBezTo>
                <a:cubicBezTo>
                  <a:pt x="85432" y="7747"/>
                  <a:pt x="90120" y="10849"/>
                  <a:pt x="101106" y="12324"/>
                </a:cubicBezTo>
                <a:cubicBezTo>
                  <a:pt x="118813" y="14963"/>
                  <a:pt x="156254" y="18487"/>
                  <a:pt x="156254" y="18487"/>
                </a:cubicBezTo>
                <a:cubicBezTo>
                  <a:pt x="222050" y="28911"/>
                  <a:pt x="149627" y="21821"/>
                  <a:pt x="211404" y="27731"/>
                </a:cubicBezTo>
                <a:cubicBezTo>
                  <a:pt x="222781" y="29565"/>
                  <a:pt x="229625" y="30863"/>
                  <a:pt x="238978" y="33893"/>
                </a:cubicBezTo>
                <a:cubicBezTo>
                  <a:pt x="256684" y="36531"/>
                  <a:pt x="294127" y="40056"/>
                  <a:pt x="294127" y="40056"/>
                </a:cubicBezTo>
                <a:cubicBezTo>
                  <a:pt x="303115" y="40168"/>
                  <a:pt x="310195" y="46676"/>
                  <a:pt x="321701" y="46218"/>
                </a:cubicBezTo>
                <a:cubicBezTo>
                  <a:pt x="341217" y="49868"/>
                  <a:pt x="361609" y="48989"/>
                  <a:pt x="376851" y="52381"/>
                </a:cubicBezTo>
                <a:cubicBezTo>
                  <a:pt x="408403" y="59685"/>
                  <a:pt x="396844" y="59743"/>
                  <a:pt x="431999" y="61624"/>
                </a:cubicBezTo>
                <a:cubicBezTo>
                  <a:pt x="449857" y="68485"/>
                  <a:pt x="454914" y="71609"/>
                  <a:pt x="477957" y="73949"/>
                </a:cubicBezTo>
                <a:cubicBezTo>
                  <a:pt x="487963" y="77466"/>
                  <a:pt x="496753" y="76509"/>
                  <a:pt x="505532" y="77030"/>
                </a:cubicBezTo>
                <a:cubicBezTo>
                  <a:pt x="557452" y="87967"/>
                  <a:pt x="492848" y="69485"/>
                  <a:pt x="551489" y="86274"/>
                </a:cubicBezTo>
                <a:cubicBezTo>
                  <a:pt x="558161" y="87894"/>
                  <a:pt x="561499" y="90709"/>
                  <a:pt x="569872" y="92437"/>
                </a:cubicBezTo>
                <a:cubicBezTo>
                  <a:pt x="581984" y="94972"/>
                  <a:pt x="606448" y="96158"/>
                  <a:pt x="625020" y="98599"/>
                </a:cubicBezTo>
                <a:cubicBezTo>
                  <a:pt x="634265" y="98909"/>
                  <a:pt x="641910" y="101735"/>
                  <a:pt x="652595" y="101680"/>
                </a:cubicBezTo>
                <a:cubicBezTo>
                  <a:pt x="691164" y="106138"/>
                  <a:pt x="716403" y="108732"/>
                  <a:pt x="753702" y="107843"/>
                </a:cubicBezTo>
                <a:cubicBezTo>
                  <a:pt x="778086" y="110648"/>
                  <a:pt x="804875" y="108511"/>
                  <a:pt x="827233" y="110924"/>
                </a:cubicBezTo>
                <a:cubicBezTo>
                  <a:pt x="842836" y="116328"/>
                  <a:pt x="861713" y="113175"/>
                  <a:pt x="882383" y="114005"/>
                </a:cubicBezTo>
                <a:cubicBezTo>
                  <a:pt x="904149" y="115809"/>
                  <a:pt x="922936" y="117213"/>
                  <a:pt x="946723" y="117086"/>
                </a:cubicBezTo>
                <a:cubicBezTo>
                  <a:pt x="983254" y="111314"/>
                  <a:pt x="1022270" y="123894"/>
                  <a:pt x="1057021" y="123249"/>
                </a:cubicBezTo>
                <a:cubicBezTo>
                  <a:pt x="1066457" y="124550"/>
                  <a:pt x="1074863" y="127915"/>
                  <a:pt x="1084595" y="129411"/>
                </a:cubicBezTo>
                <a:cubicBezTo>
                  <a:pt x="1093962" y="133081"/>
                  <a:pt x="1105493" y="131392"/>
                  <a:pt x="1112170" y="132493"/>
                </a:cubicBezTo>
                <a:cubicBezTo>
                  <a:pt x="1119678" y="134247"/>
                  <a:pt x="1124050" y="136763"/>
                  <a:pt x="1130553" y="138655"/>
                </a:cubicBezTo>
                <a:cubicBezTo>
                  <a:pt x="1141008" y="140568"/>
                  <a:pt x="1150825" y="143594"/>
                  <a:pt x="1158127" y="144818"/>
                </a:cubicBezTo>
                <a:cubicBezTo>
                  <a:pt x="1164730" y="146576"/>
                  <a:pt x="1168718" y="150107"/>
                  <a:pt x="1176511" y="150980"/>
                </a:cubicBezTo>
                <a:cubicBezTo>
                  <a:pt x="1226077" y="165838"/>
                  <a:pt x="1216842" y="160868"/>
                  <a:pt x="1259234" y="166386"/>
                </a:cubicBezTo>
                <a:cubicBezTo>
                  <a:pt x="1269345" y="169293"/>
                  <a:pt x="1277865" y="170333"/>
                  <a:pt x="1286808" y="172549"/>
                </a:cubicBezTo>
                <a:cubicBezTo>
                  <a:pt x="1295405" y="174616"/>
                  <a:pt x="1306398" y="172550"/>
                  <a:pt x="1314383" y="175630"/>
                </a:cubicBezTo>
                <a:cubicBezTo>
                  <a:pt x="1321814" y="177124"/>
                  <a:pt x="1332766" y="181793"/>
                  <a:pt x="1332766" y="181793"/>
                </a:cubicBezTo>
              </a:path>
            </a:pathLst>
          </a:custGeom>
          <a:noFill/>
          <a:ln w="38100">
            <a:solidFill>
              <a:schemeClr val="tx1"/>
            </a:solidFill>
            <a:miter lim="800000"/>
            <a:tailEnd type="triangle"/>
            <a:extLst>
              <a:ext uri="{C807C97D-BFC1-408E-A445-0C87EB9F89A2}">
                <ask:lineSketchStyleProps xmlns:ask="http://schemas.microsoft.com/office/drawing/2018/sketchyshapes" sd="1219033472">
                  <a:custGeom>
                    <a:avLst/>
                    <a:gdLst>
                      <a:gd name="connsiteX0" fmla="*/ 0 w 1616926"/>
                      <a:gd name="connsiteY0" fmla="*/ 0 h 657922"/>
                      <a:gd name="connsiteX1" fmla="*/ 89209 w 1616926"/>
                      <a:gd name="connsiteY1" fmla="*/ 22302 h 657922"/>
                      <a:gd name="connsiteX2" fmla="*/ 122663 w 1616926"/>
                      <a:gd name="connsiteY2" fmla="*/ 44605 h 657922"/>
                      <a:gd name="connsiteX3" fmla="*/ 189570 w 1616926"/>
                      <a:gd name="connsiteY3" fmla="*/ 66907 h 657922"/>
                      <a:gd name="connsiteX4" fmla="*/ 256478 w 1616926"/>
                      <a:gd name="connsiteY4" fmla="*/ 100361 h 657922"/>
                      <a:gd name="connsiteX5" fmla="*/ 289931 w 1616926"/>
                      <a:gd name="connsiteY5" fmla="*/ 122663 h 657922"/>
                      <a:gd name="connsiteX6" fmla="*/ 356839 w 1616926"/>
                      <a:gd name="connsiteY6" fmla="*/ 144966 h 657922"/>
                      <a:gd name="connsiteX7" fmla="*/ 390292 w 1616926"/>
                      <a:gd name="connsiteY7" fmla="*/ 167268 h 657922"/>
                      <a:gd name="connsiteX8" fmla="*/ 457200 w 1616926"/>
                      <a:gd name="connsiteY8" fmla="*/ 189571 h 657922"/>
                      <a:gd name="connsiteX9" fmla="*/ 524107 w 1616926"/>
                      <a:gd name="connsiteY9" fmla="*/ 223024 h 657922"/>
                      <a:gd name="connsiteX10" fmla="*/ 579863 w 1616926"/>
                      <a:gd name="connsiteY10" fmla="*/ 267629 h 657922"/>
                      <a:gd name="connsiteX11" fmla="*/ 613317 w 1616926"/>
                      <a:gd name="connsiteY11" fmla="*/ 278780 h 657922"/>
                      <a:gd name="connsiteX12" fmla="*/ 669073 w 1616926"/>
                      <a:gd name="connsiteY12" fmla="*/ 312234 h 657922"/>
                      <a:gd name="connsiteX13" fmla="*/ 691375 w 1616926"/>
                      <a:gd name="connsiteY13" fmla="*/ 334537 h 657922"/>
                      <a:gd name="connsiteX14" fmla="*/ 758282 w 1616926"/>
                      <a:gd name="connsiteY14" fmla="*/ 356839 h 657922"/>
                      <a:gd name="connsiteX15" fmla="*/ 791736 w 1616926"/>
                      <a:gd name="connsiteY15" fmla="*/ 367990 h 657922"/>
                      <a:gd name="connsiteX16" fmla="*/ 914400 w 1616926"/>
                      <a:gd name="connsiteY16" fmla="*/ 390293 h 657922"/>
                      <a:gd name="connsiteX17" fmla="*/ 1003609 w 1616926"/>
                      <a:gd name="connsiteY17" fmla="*/ 401444 h 657922"/>
                      <a:gd name="connsiteX18" fmla="*/ 1070517 w 1616926"/>
                      <a:gd name="connsiteY18" fmla="*/ 412595 h 657922"/>
                      <a:gd name="connsiteX19" fmla="*/ 1148575 w 1616926"/>
                      <a:gd name="connsiteY19" fmla="*/ 423746 h 657922"/>
                      <a:gd name="connsiteX20" fmla="*/ 1282390 w 1616926"/>
                      <a:gd name="connsiteY20" fmla="*/ 446049 h 657922"/>
                      <a:gd name="connsiteX21" fmla="*/ 1315843 w 1616926"/>
                      <a:gd name="connsiteY21" fmla="*/ 468351 h 657922"/>
                      <a:gd name="connsiteX22" fmla="*/ 1349297 w 1616926"/>
                      <a:gd name="connsiteY22" fmla="*/ 479502 h 657922"/>
                      <a:gd name="connsiteX23" fmla="*/ 1371600 w 1616926"/>
                      <a:gd name="connsiteY23" fmla="*/ 501805 h 657922"/>
                      <a:gd name="connsiteX24" fmla="*/ 1405053 w 1616926"/>
                      <a:gd name="connsiteY24" fmla="*/ 524107 h 657922"/>
                      <a:gd name="connsiteX25" fmla="*/ 1427356 w 1616926"/>
                      <a:gd name="connsiteY25" fmla="*/ 546410 h 657922"/>
                      <a:gd name="connsiteX26" fmla="*/ 1527717 w 1616926"/>
                      <a:gd name="connsiteY26" fmla="*/ 602166 h 657922"/>
                      <a:gd name="connsiteX27" fmla="*/ 1561170 w 1616926"/>
                      <a:gd name="connsiteY27" fmla="*/ 624468 h 657922"/>
                      <a:gd name="connsiteX28" fmla="*/ 1594624 w 1616926"/>
                      <a:gd name="connsiteY28" fmla="*/ 635619 h 657922"/>
                      <a:gd name="connsiteX29" fmla="*/ 1616926 w 1616926"/>
                      <a:gd name="connsiteY29" fmla="*/ 657922 h 65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616926" h="657922">
                        <a:moveTo>
                          <a:pt x="0" y="0"/>
                        </a:moveTo>
                        <a:cubicBezTo>
                          <a:pt x="29736" y="7434"/>
                          <a:pt x="60403" y="11827"/>
                          <a:pt x="89209" y="22302"/>
                        </a:cubicBezTo>
                        <a:cubicBezTo>
                          <a:pt x="101804" y="26882"/>
                          <a:pt x="110416" y="39162"/>
                          <a:pt x="122663" y="44605"/>
                        </a:cubicBezTo>
                        <a:cubicBezTo>
                          <a:pt x="144146" y="54153"/>
                          <a:pt x="189570" y="66907"/>
                          <a:pt x="189570" y="66907"/>
                        </a:cubicBezTo>
                        <a:cubicBezTo>
                          <a:pt x="285440" y="130821"/>
                          <a:pt x="164145" y="54195"/>
                          <a:pt x="256478" y="100361"/>
                        </a:cubicBezTo>
                        <a:cubicBezTo>
                          <a:pt x="268465" y="106354"/>
                          <a:pt x="277684" y="117220"/>
                          <a:pt x="289931" y="122663"/>
                        </a:cubicBezTo>
                        <a:cubicBezTo>
                          <a:pt x="311414" y="132211"/>
                          <a:pt x="356839" y="144966"/>
                          <a:pt x="356839" y="144966"/>
                        </a:cubicBezTo>
                        <a:cubicBezTo>
                          <a:pt x="367990" y="152400"/>
                          <a:pt x="378045" y="161825"/>
                          <a:pt x="390292" y="167268"/>
                        </a:cubicBezTo>
                        <a:cubicBezTo>
                          <a:pt x="411775" y="176816"/>
                          <a:pt x="437639" y="176530"/>
                          <a:pt x="457200" y="189571"/>
                        </a:cubicBezTo>
                        <a:cubicBezTo>
                          <a:pt x="500433" y="218393"/>
                          <a:pt x="477939" y="207635"/>
                          <a:pt x="524107" y="223024"/>
                        </a:cubicBezTo>
                        <a:cubicBezTo>
                          <a:pt x="544852" y="243770"/>
                          <a:pt x="551726" y="253561"/>
                          <a:pt x="579863" y="267629"/>
                        </a:cubicBezTo>
                        <a:cubicBezTo>
                          <a:pt x="590377" y="272886"/>
                          <a:pt x="602166" y="275063"/>
                          <a:pt x="613317" y="278780"/>
                        </a:cubicBezTo>
                        <a:cubicBezTo>
                          <a:pt x="669825" y="335291"/>
                          <a:pt x="596694" y="268806"/>
                          <a:pt x="669073" y="312234"/>
                        </a:cubicBezTo>
                        <a:cubicBezTo>
                          <a:pt x="678088" y="317643"/>
                          <a:pt x="681971" y="329835"/>
                          <a:pt x="691375" y="334537"/>
                        </a:cubicBezTo>
                        <a:cubicBezTo>
                          <a:pt x="712402" y="345050"/>
                          <a:pt x="735980" y="349405"/>
                          <a:pt x="758282" y="356839"/>
                        </a:cubicBezTo>
                        <a:cubicBezTo>
                          <a:pt x="769433" y="360556"/>
                          <a:pt x="780210" y="365685"/>
                          <a:pt x="791736" y="367990"/>
                        </a:cubicBezTo>
                        <a:cubicBezTo>
                          <a:pt x="839752" y="377593"/>
                          <a:pt x="864479" y="383161"/>
                          <a:pt x="914400" y="390293"/>
                        </a:cubicBezTo>
                        <a:cubicBezTo>
                          <a:pt x="944067" y="394531"/>
                          <a:pt x="973942" y="397206"/>
                          <a:pt x="1003609" y="401444"/>
                        </a:cubicBezTo>
                        <a:cubicBezTo>
                          <a:pt x="1025992" y="404642"/>
                          <a:pt x="1048170" y="409157"/>
                          <a:pt x="1070517" y="412595"/>
                        </a:cubicBezTo>
                        <a:cubicBezTo>
                          <a:pt x="1096495" y="416592"/>
                          <a:pt x="1122613" y="419647"/>
                          <a:pt x="1148575" y="423746"/>
                        </a:cubicBezTo>
                        <a:lnTo>
                          <a:pt x="1282390" y="446049"/>
                        </a:lnTo>
                        <a:cubicBezTo>
                          <a:pt x="1293541" y="453483"/>
                          <a:pt x="1303856" y="462358"/>
                          <a:pt x="1315843" y="468351"/>
                        </a:cubicBezTo>
                        <a:cubicBezTo>
                          <a:pt x="1326357" y="473608"/>
                          <a:pt x="1339218" y="473454"/>
                          <a:pt x="1349297" y="479502"/>
                        </a:cubicBezTo>
                        <a:cubicBezTo>
                          <a:pt x="1358312" y="484911"/>
                          <a:pt x="1363390" y="495237"/>
                          <a:pt x="1371600" y="501805"/>
                        </a:cubicBezTo>
                        <a:cubicBezTo>
                          <a:pt x="1382065" y="510177"/>
                          <a:pt x="1394588" y="515735"/>
                          <a:pt x="1405053" y="524107"/>
                        </a:cubicBezTo>
                        <a:cubicBezTo>
                          <a:pt x="1413263" y="530675"/>
                          <a:pt x="1418945" y="540102"/>
                          <a:pt x="1427356" y="546410"/>
                        </a:cubicBezTo>
                        <a:cubicBezTo>
                          <a:pt x="1488706" y="592423"/>
                          <a:pt x="1475560" y="584781"/>
                          <a:pt x="1527717" y="602166"/>
                        </a:cubicBezTo>
                        <a:cubicBezTo>
                          <a:pt x="1538868" y="609600"/>
                          <a:pt x="1549183" y="618475"/>
                          <a:pt x="1561170" y="624468"/>
                        </a:cubicBezTo>
                        <a:cubicBezTo>
                          <a:pt x="1571684" y="629725"/>
                          <a:pt x="1584545" y="629571"/>
                          <a:pt x="1594624" y="635619"/>
                        </a:cubicBezTo>
                        <a:cubicBezTo>
                          <a:pt x="1603639" y="641028"/>
                          <a:pt x="1616926" y="657922"/>
                          <a:pt x="1616926" y="65792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2" name="TextBox 21">
            <a:extLst>
              <a:ext uri="{FF2B5EF4-FFF2-40B4-BE49-F238E27FC236}">
                <a16:creationId xmlns:a16="http://schemas.microsoft.com/office/drawing/2014/main" id="{F5DBF386-F49C-1D6F-78E6-0E47BF6E5081}"/>
              </a:ext>
            </a:extLst>
          </p:cNvPr>
          <p:cNvSpPr txBox="1"/>
          <p:nvPr/>
        </p:nvSpPr>
        <p:spPr>
          <a:xfrm>
            <a:off x="8523419" y="5094229"/>
            <a:ext cx="2227789" cy="313932"/>
          </a:xfrm>
          <a:prstGeom prst="rect">
            <a:avLst/>
          </a:prstGeom>
          <a:noFill/>
        </p:spPr>
        <p:txBody>
          <a:bodyPr wrap="none" rtlCol="0">
            <a:spAutoFit/>
          </a:bodyPr>
          <a:lstStyle/>
          <a:p>
            <a:pPr>
              <a:lnSpc>
                <a:spcPct val="90000"/>
              </a:lnSpc>
            </a:pPr>
            <a:r>
              <a:rPr lang="en-GB" sz="1600" dirty="0">
                <a:solidFill>
                  <a:srgbClr val="00B050"/>
                </a:solidFill>
                <a:latin typeface="Chalkboard" panose="03050602040202020205" pitchFamily="66" charset="77"/>
              </a:rPr>
              <a:t>Obstacle to Reasoning</a:t>
            </a:r>
          </a:p>
        </p:txBody>
      </p:sp>
      <p:sp>
        <p:nvSpPr>
          <p:cNvPr id="23" name="Freeform 22">
            <a:extLst>
              <a:ext uri="{FF2B5EF4-FFF2-40B4-BE49-F238E27FC236}">
                <a16:creationId xmlns:a16="http://schemas.microsoft.com/office/drawing/2014/main" id="{E35F0539-F775-2546-5C26-C5110E1520C2}"/>
              </a:ext>
            </a:extLst>
          </p:cNvPr>
          <p:cNvSpPr/>
          <p:nvPr/>
        </p:nvSpPr>
        <p:spPr>
          <a:xfrm flipH="1" flipV="1">
            <a:off x="7078811" y="5160298"/>
            <a:ext cx="1332766" cy="181793"/>
          </a:xfrm>
          <a:custGeom>
            <a:avLst/>
            <a:gdLst>
              <a:gd name="connsiteX0" fmla="*/ 0 w 1332766"/>
              <a:gd name="connsiteY0" fmla="*/ 0 h 181793"/>
              <a:gd name="connsiteX1" fmla="*/ 73531 w 1332766"/>
              <a:gd name="connsiteY1" fmla="*/ 6162 h 181793"/>
              <a:gd name="connsiteX2" fmla="*/ 101106 w 1332766"/>
              <a:gd name="connsiteY2" fmla="*/ 12324 h 181793"/>
              <a:gd name="connsiteX3" fmla="*/ 156254 w 1332766"/>
              <a:gd name="connsiteY3" fmla="*/ 18487 h 181793"/>
              <a:gd name="connsiteX4" fmla="*/ 211404 w 1332766"/>
              <a:gd name="connsiteY4" fmla="*/ 27731 h 181793"/>
              <a:gd name="connsiteX5" fmla="*/ 238978 w 1332766"/>
              <a:gd name="connsiteY5" fmla="*/ 33893 h 181793"/>
              <a:gd name="connsiteX6" fmla="*/ 294127 w 1332766"/>
              <a:gd name="connsiteY6" fmla="*/ 40056 h 181793"/>
              <a:gd name="connsiteX7" fmla="*/ 321701 w 1332766"/>
              <a:gd name="connsiteY7" fmla="*/ 46218 h 181793"/>
              <a:gd name="connsiteX8" fmla="*/ 376851 w 1332766"/>
              <a:gd name="connsiteY8" fmla="*/ 52381 h 181793"/>
              <a:gd name="connsiteX9" fmla="*/ 431999 w 1332766"/>
              <a:gd name="connsiteY9" fmla="*/ 61624 h 181793"/>
              <a:gd name="connsiteX10" fmla="*/ 477957 w 1332766"/>
              <a:gd name="connsiteY10" fmla="*/ 73949 h 181793"/>
              <a:gd name="connsiteX11" fmla="*/ 505532 w 1332766"/>
              <a:gd name="connsiteY11" fmla="*/ 77030 h 181793"/>
              <a:gd name="connsiteX12" fmla="*/ 551489 w 1332766"/>
              <a:gd name="connsiteY12" fmla="*/ 86274 h 181793"/>
              <a:gd name="connsiteX13" fmla="*/ 569872 w 1332766"/>
              <a:gd name="connsiteY13" fmla="*/ 92437 h 181793"/>
              <a:gd name="connsiteX14" fmla="*/ 625020 w 1332766"/>
              <a:gd name="connsiteY14" fmla="*/ 98599 h 181793"/>
              <a:gd name="connsiteX15" fmla="*/ 652595 w 1332766"/>
              <a:gd name="connsiteY15" fmla="*/ 101680 h 181793"/>
              <a:gd name="connsiteX16" fmla="*/ 753702 w 1332766"/>
              <a:gd name="connsiteY16" fmla="*/ 107843 h 181793"/>
              <a:gd name="connsiteX17" fmla="*/ 827233 w 1332766"/>
              <a:gd name="connsiteY17" fmla="*/ 110924 h 181793"/>
              <a:gd name="connsiteX18" fmla="*/ 882383 w 1332766"/>
              <a:gd name="connsiteY18" fmla="*/ 114005 h 181793"/>
              <a:gd name="connsiteX19" fmla="*/ 946723 w 1332766"/>
              <a:gd name="connsiteY19" fmla="*/ 117086 h 181793"/>
              <a:gd name="connsiteX20" fmla="*/ 1057021 w 1332766"/>
              <a:gd name="connsiteY20" fmla="*/ 123249 h 181793"/>
              <a:gd name="connsiteX21" fmla="*/ 1084595 w 1332766"/>
              <a:gd name="connsiteY21" fmla="*/ 129411 h 181793"/>
              <a:gd name="connsiteX22" fmla="*/ 1112170 w 1332766"/>
              <a:gd name="connsiteY22" fmla="*/ 132493 h 181793"/>
              <a:gd name="connsiteX23" fmla="*/ 1130553 w 1332766"/>
              <a:gd name="connsiteY23" fmla="*/ 138655 h 181793"/>
              <a:gd name="connsiteX24" fmla="*/ 1158127 w 1332766"/>
              <a:gd name="connsiteY24" fmla="*/ 144818 h 181793"/>
              <a:gd name="connsiteX25" fmla="*/ 1176511 w 1332766"/>
              <a:gd name="connsiteY25" fmla="*/ 150980 h 181793"/>
              <a:gd name="connsiteX26" fmla="*/ 1259234 w 1332766"/>
              <a:gd name="connsiteY26" fmla="*/ 166386 h 181793"/>
              <a:gd name="connsiteX27" fmla="*/ 1286808 w 1332766"/>
              <a:gd name="connsiteY27" fmla="*/ 172549 h 181793"/>
              <a:gd name="connsiteX28" fmla="*/ 1314383 w 1332766"/>
              <a:gd name="connsiteY28" fmla="*/ 175630 h 181793"/>
              <a:gd name="connsiteX29" fmla="*/ 1332766 w 1332766"/>
              <a:gd name="connsiteY29" fmla="*/ 181793 h 181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32766" h="181793" extrusionOk="0">
                <a:moveTo>
                  <a:pt x="0" y="0"/>
                </a:moveTo>
                <a:cubicBezTo>
                  <a:pt x="21782" y="371"/>
                  <a:pt x="43697" y="5553"/>
                  <a:pt x="73531" y="6162"/>
                </a:cubicBezTo>
                <a:cubicBezTo>
                  <a:pt x="85432" y="7747"/>
                  <a:pt x="90120" y="10849"/>
                  <a:pt x="101106" y="12324"/>
                </a:cubicBezTo>
                <a:cubicBezTo>
                  <a:pt x="118813" y="14963"/>
                  <a:pt x="156254" y="18487"/>
                  <a:pt x="156254" y="18487"/>
                </a:cubicBezTo>
                <a:cubicBezTo>
                  <a:pt x="222050" y="28911"/>
                  <a:pt x="149627" y="21821"/>
                  <a:pt x="211404" y="27731"/>
                </a:cubicBezTo>
                <a:cubicBezTo>
                  <a:pt x="222781" y="29565"/>
                  <a:pt x="229625" y="30863"/>
                  <a:pt x="238978" y="33893"/>
                </a:cubicBezTo>
                <a:cubicBezTo>
                  <a:pt x="256684" y="36531"/>
                  <a:pt x="294127" y="40056"/>
                  <a:pt x="294127" y="40056"/>
                </a:cubicBezTo>
                <a:cubicBezTo>
                  <a:pt x="303115" y="40168"/>
                  <a:pt x="310195" y="46676"/>
                  <a:pt x="321701" y="46218"/>
                </a:cubicBezTo>
                <a:cubicBezTo>
                  <a:pt x="341217" y="49868"/>
                  <a:pt x="361609" y="48989"/>
                  <a:pt x="376851" y="52381"/>
                </a:cubicBezTo>
                <a:cubicBezTo>
                  <a:pt x="408403" y="59685"/>
                  <a:pt x="396844" y="59743"/>
                  <a:pt x="431999" y="61624"/>
                </a:cubicBezTo>
                <a:cubicBezTo>
                  <a:pt x="449857" y="68485"/>
                  <a:pt x="454914" y="71609"/>
                  <a:pt x="477957" y="73949"/>
                </a:cubicBezTo>
                <a:cubicBezTo>
                  <a:pt x="487963" y="77466"/>
                  <a:pt x="496753" y="76509"/>
                  <a:pt x="505532" y="77030"/>
                </a:cubicBezTo>
                <a:cubicBezTo>
                  <a:pt x="557452" y="87967"/>
                  <a:pt x="492848" y="69485"/>
                  <a:pt x="551489" y="86274"/>
                </a:cubicBezTo>
                <a:cubicBezTo>
                  <a:pt x="558161" y="87894"/>
                  <a:pt x="561499" y="90709"/>
                  <a:pt x="569872" y="92437"/>
                </a:cubicBezTo>
                <a:cubicBezTo>
                  <a:pt x="581984" y="94972"/>
                  <a:pt x="606448" y="96158"/>
                  <a:pt x="625020" y="98599"/>
                </a:cubicBezTo>
                <a:cubicBezTo>
                  <a:pt x="634265" y="98909"/>
                  <a:pt x="641910" y="101735"/>
                  <a:pt x="652595" y="101680"/>
                </a:cubicBezTo>
                <a:cubicBezTo>
                  <a:pt x="691164" y="106138"/>
                  <a:pt x="716403" y="108732"/>
                  <a:pt x="753702" y="107843"/>
                </a:cubicBezTo>
                <a:cubicBezTo>
                  <a:pt x="778086" y="110648"/>
                  <a:pt x="804875" y="108511"/>
                  <a:pt x="827233" y="110924"/>
                </a:cubicBezTo>
                <a:cubicBezTo>
                  <a:pt x="842836" y="116328"/>
                  <a:pt x="861713" y="113175"/>
                  <a:pt x="882383" y="114005"/>
                </a:cubicBezTo>
                <a:cubicBezTo>
                  <a:pt x="904149" y="115809"/>
                  <a:pt x="922936" y="117213"/>
                  <a:pt x="946723" y="117086"/>
                </a:cubicBezTo>
                <a:cubicBezTo>
                  <a:pt x="983254" y="111314"/>
                  <a:pt x="1022270" y="123894"/>
                  <a:pt x="1057021" y="123249"/>
                </a:cubicBezTo>
                <a:cubicBezTo>
                  <a:pt x="1066457" y="124550"/>
                  <a:pt x="1074863" y="127915"/>
                  <a:pt x="1084595" y="129411"/>
                </a:cubicBezTo>
                <a:cubicBezTo>
                  <a:pt x="1093962" y="133081"/>
                  <a:pt x="1105493" y="131392"/>
                  <a:pt x="1112170" y="132493"/>
                </a:cubicBezTo>
                <a:cubicBezTo>
                  <a:pt x="1119678" y="134247"/>
                  <a:pt x="1124050" y="136763"/>
                  <a:pt x="1130553" y="138655"/>
                </a:cubicBezTo>
                <a:cubicBezTo>
                  <a:pt x="1141008" y="140568"/>
                  <a:pt x="1150825" y="143594"/>
                  <a:pt x="1158127" y="144818"/>
                </a:cubicBezTo>
                <a:cubicBezTo>
                  <a:pt x="1164730" y="146576"/>
                  <a:pt x="1168718" y="150107"/>
                  <a:pt x="1176511" y="150980"/>
                </a:cubicBezTo>
                <a:cubicBezTo>
                  <a:pt x="1226077" y="165838"/>
                  <a:pt x="1216842" y="160868"/>
                  <a:pt x="1259234" y="166386"/>
                </a:cubicBezTo>
                <a:cubicBezTo>
                  <a:pt x="1269345" y="169293"/>
                  <a:pt x="1277865" y="170333"/>
                  <a:pt x="1286808" y="172549"/>
                </a:cubicBezTo>
                <a:cubicBezTo>
                  <a:pt x="1295405" y="174616"/>
                  <a:pt x="1306398" y="172550"/>
                  <a:pt x="1314383" y="175630"/>
                </a:cubicBezTo>
                <a:cubicBezTo>
                  <a:pt x="1321814" y="177124"/>
                  <a:pt x="1332766" y="181793"/>
                  <a:pt x="1332766" y="181793"/>
                </a:cubicBezTo>
              </a:path>
            </a:pathLst>
          </a:custGeom>
          <a:noFill/>
          <a:ln w="38100">
            <a:solidFill>
              <a:srgbClr val="00B050"/>
            </a:solidFill>
            <a:miter lim="800000"/>
            <a:tailEnd type="triangle"/>
            <a:extLst>
              <a:ext uri="{C807C97D-BFC1-408E-A445-0C87EB9F89A2}">
                <ask:lineSketchStyleProps xmlns:ask="http://schemas.microsoft.com/office/drawing/2018/sketchyshapes" sd="1219033472">
                  <a:custGeom>
                    <a:avLst/>
                    <a:gdLst>
                      <a:gd name="connsiteX0" fmla="*/ 0 w 1616926"/>
                      <a:gd name="connsiteY0" fmla="*/ 0 h 657922"/>
                      <a:gd name="connsiteX1" fmla="*/ 89209 w 1616926"/>
                      <a:gd name="connsiteY1" fmla="*/ 22302 h 657922"/>
                      <a:gd name="connsiteX2" fmla="*/ 122663 w 1616926"/>
                      <a:gd name="connsiteY2" fmla="*/ 44605 h 657922"/>
                      <a:gd name="connsiteX3" fmla="*/ 189570 w 1616926"/>
                      <a:gd name="connsiteY3" fmla="*/ 66907 h 657922"/>
                      <a:gd name="connsiteX4" fmla="*/ 256478 w 1616926"/>
                      <a:gd name="connsiteY4" fmla="*/ 100361 h 657922"/>
                      <a:gd name="connsiteX5" fmla="*/ 289931 w 1616926"/>
                      <a:gd name="connsiteY5" fmla="*/ 122663 h 657922"/>
                      <a:gd name="connsiteX6" fmla="*/ 356839 w 1616926"/>
                      <a:gd name="connsiteY6" fmla="*/ 144966 h 657922"/>
                      <a:gd name="connsiteX7" fmla="*/ 390292 w 1616926"/>
                      <a:gd name="connsiteY7" fmla="*/ 167268 h 657922"/>
                      <a:gd name="connsiteX8" fmla="*/ 457200 w 1616926"/>
                      <a:gd name="connsiteY8" fmla="*/ 189571 h 657922"/>
                      <a:gd name="connsiteX9" fmla="*/ 524107 w 1616926"/>
                      <a:gd name="connsiteY9" fmla="*/ 223024 h 657922"/>
                      <a:gd name="connsiteX10" fmla="*/ 579863 w 1616926"/>
                      <a:gd name="connsiteY10" fmla="*/ 267629 h 657922"/>
                      <a:gd name="connsiteX11" fmla="*/ 613317 w 1616926"/>
                      <a:gd name="connsiteY11" fmla="*/ 278780 h 657922"/>
                      <a:gd name="connsiteX12" fmla="*/ 669073 w 1616926"/>
                      <a:gd name="connsiteY12" fmla="*/ 312234 h 657922"/>
                      <a:gd name="connsiteX13" fmla="*/ 691375 w 1616926"/>
                      <a:gd name="connsiteY13" fmla="*/ 334537 h 657922"/>
                      <a:gd name="connsiteX14" fmla="*/ 758282 w 1616926"/>
                      <a:gd name="connsiteY14" fmla="*/ 356839 h 657922"/>
                      <a:gd name="connsiteX15" fmla="*/ 791736 w 1616926"/>
                      <a:gd name="connsiteY15" fmla="*/ 367990 h 657922"/>
                      <a:gd name="connsiteX16" fmla="*/ 914400 w 1616926"/>
                      <a:gd name="connsiteY16" fmla="*/ 390293 h 657922"/>
                      <a:gd name="connsiteX17" fmla="*/ 1003609 w 1616926"/>
                      <a:gd name="connsiteY17" fmla="*/ 401444 h 657922"/>
                      <a:gd name="connsiteX18" fmla="*/ 1070517 w 1616926"/>
                      <a:gd name="connsiteY18" fmla="*/ 412595 h 657922"/>
                      <a:gd name="connsiteX19" fmla="*/ 1148575 w 1616926"/>
                      <a:gd name="connsiteY19" fmla="*/ 423746 h 657922"/>
                      <a:gd name="connsiteX20" fmla="*/ 1282390 w 1616926"/>
                      <a:gd name="connsiteY20" fmla="*/ 446049 h 657922"/>
                      <a:gd name="connsiteX21" fmla="*/ 1315843 w 1616926"/>
                      <a:gd name="connsiteY21" fmla="*/ 468351 h 657922"/>
                      <a:gd name="connsiteX22" fmla="*/ 1349297 w 1616926"/>
                      <a:gd name="connsiteY22" fmla="*/ 479502 h 657922"/>
                      <a:gd name="connsiteX23" fmla="*/ 1371600 w 1616926"/>
                      <a:gd name="connsiteY23" fmla="*/ 501805 h 657922"/>
                      <a:gd name="connsiteX24" fmla="*/ 1405053 w 1616926"/>
                      <a:gd name="connsiteY24" fmla="*/ 524107 h 657922"/>
                      <a:gd name="connsiteX25" fmla="*/ 1427356 w 1616926"/>
                      <a:gd name="connsiteY25" fmla="*/ 546410 h 657922"/>
                      <a:gd name="connsiteX26" fmla="*/ 1527717 w 1616926"/>
                      <a:gd name="connsiteY26" fmla="*/ 602166 h 657922"/>
                      <a:gd name="connsiteX27" fmla="*/ 1561170 w 1616926"/>
                      <a:gd name="connsiteY27" fmla="*/ 624468 h 657922"/>
                      <a:gd name="connsiteX28" fmla="*/ 1594624 w 1616926"/>
                      <a:gd name="connsiteY28" fmla="*/ 635619 h 657922"/>
                      <a:gd name="connsiteX29" fmla="*/ 1616926 w 1616926"/>
                      <a:gd name="connsiteY29" fmla="*/ 657922 h 65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616926" h="657922">
                        <a:moveTo>
                          <a:pt x="0" y="0"/>
                        </a:moveTo>
                        <a:cubicBezTo>
                          <a:pt x="29736" y="7434"/>
                          <a:pt x="60403" y="11827"/>
                          <a:pt x="89209" y="22302"/>
                        </a:cubicBezTo>
                        <a:cubicBezTo>
                          <a:pt x="101804" y="26882"/>
                          <a:pt x="110416" y="39162"/>
                          <a:pt x="122663" y="44605"/>
                        </a:cubicBezTo>
                        <a:cubicBezTo>
                          <a:pt x="144146" y="54153"/>
                          <a:pt x="189570" y="66907"/>
                          <a:pt x="189570" y="66907"/>
                        </a:cubicBezTo>
                        <a:cubicBezTo>
                          <a:pt x="285440" y="130821"/>
                          <a:pt x="164145" y="54195"/>
                          <a:pt x="256478" y="100361"/>
                        </a:cubicBezTo>
                        <a:cubicBezTo>
                          <a:pt x="268465" y="106354"/>
                          <a:pt x="277684" y="117220"/>
                          <a:pt x="289931" y="122663"/>
                        </a:cubicBezTo>
                        <a:cubicBezTo>
                          <a:pt x="311414" y="132211"/>
                          <a:pt x="356839" y="144966"/>
                          <a:pt x="356839" y="144966"/>
                        </a:cubicBezTo>
                        <a:cubicBezTo>
                          <a:pt x="367990" y="152400"/>
                          <a:pt x="378045" y="161825"/>
                          <a:pt x="390292" y="167268"/>
                        </a:cubicBezTo>
                        <a:cubicBezTo>
                          <a:pt x="411775" y="176816"/>
                          <a:pt x="437639" y="176530"/>
                          <a:pt x="457200" y="189571"/>
                        </a:cubicBezTo>
                        <a:cubicBezTo>
                          <a:pt x="500433" y="218393"/>
                          <a:pt x="477939" y="207635"/>
                          <a:pt x="524107" y="223024"/>
                        </a:cubicBezTo>
                        <a:cubicBezTo>
                          <a:pt x="544852" y="243770"/>
                          <a:pt x="551726" y="253561"/>
                          <a:pt x="579863" y="267629"/>
                        </a:cubicBezTo>
                        <a:cubicBezTo>
                          <a:pt x="590377" y="272886"/>
                          <a:pt x="602166" y="275063"/>
                          <a:pt x="613317" y="278780"/>
                        </a:cubicBezTo>
                        <a:cubicBezTo>
                          <a:pt x="669825" y="335291"/>
                          <a:pt x="596694" y="268806"/>
                          <a:pt x="669073" y="312234"/>
                        </a:cubicBezTo>
                        <a:cubicBezTo>
                          <a:pt x="678088" y="317643"/>
                          <a:pt x="681971" y="329835"/>
                          <a:pt x="691375" y="334537"/>
                        </a:cubicBezTo>
                        <a:cubicBezTo>
                          <a:pt x="712402" y="345050"/>
                          <a:pt x="735980" y="349405"/>
                          <a:pt x="758282" y="356839"/>
                        </a:cubicBezTo>
                        <a:cubicBezTo>
                          <a:pt x="769433" y="360556"/>
                          <a:pt x="780210" y="365685"/>
                          <a:pt x="791736" y="367990"/>
                        </a:cubicBezTo>
                        <a:cubicBezTo>
                          <a:pt x="839752" y="377593"/>
                          <a:pt x="864479" y="383161"/>
                          <a:pt x="914400" y="390293"/>
                        </a:cubicBezTo>
                        <a:cubicBezTo>
                          <a:pt x="944067" y="394531"/>
                          <a:pt x="973942" y="397206"/>
                          <a:pt x="1003609" y="401444"/>
                        </a:cubicBezTo>
                        <a:cubicBezTo>
                          <a:pt x="1025992" y="404642"/>
                          <a:pt x="1048170" y="409157"/>
                          <a:pt x="1070517" y="412595"/>
                        </a:cubicBezTo>
                        <a:cubicBezTo>
                          <a:pt x="1096495" y="416592"/>
                          <a:pt x="1122613" y="419647"/>
                          <a:pt x="1148575" y="423746"/>
                        </a:cubicBezTo>
                        <a:lnTo>
                          <a:pt x="1282390" y="446049"/>
                        </a:lnTo>
                        <a:cubicBezTo>
                          <a:pt x="1293541" y="453483"/>
                          <a:pt x="1303856" y="462358"/>
                          <a:pt x="1315843" y="468351"/>
                        </a:cubicBezTo>
                        <a:cubicBezTo>
                          <a:pt x="1326357" y="473608"/>
                          <a:pt x="1339218" y="473454"/>
                          <a:pt x="1349297" y="479502"/>
                        </a:cubicBezTo>
                        <a:cubicBezTo>
                          <a:pt x="1358312" y="484911"/>
                          <a:pt x="1363390" y="495237"/>
                          <a:pt x="1371600" y="501805"/>
                        </a:cubicBezTo>
                        <a:cubicBezTo>
                          <a:pt x="1382065" y="510177"/>
                          <a:pt x="1394588" y="515735"/>
                          <a:pt x="1405053" y="524107"/>
                        </a:cubicBezTo>
                        <a:cubicBezTo>
                          <a:pt x="1413263" y="530675"/>
                          <a:pt x="1418945" y="540102"/>
                          <a:pt x="1427356" y="546410"/>
                        </a:cubicBezTo>
                        <a:cubicBezTo>
                          <a:pt x="1488706" y="592423"/>
                          <a:pt x="1475560" y="584781"/>
                          <a:pt x="1527717" y="602166"/>
                        </a:cubicBezTo>
                        <a:cubicBezTo>
                          <a:pt x="1538868" y="609600"/>
                          <a:pt x="1549183" y="618475"/>
                          <a:pt x="1561170" y="624468"/>
                        </a:cubicBezTo>
                        <a:cubicBezTo>
                          <a:pt x="1571684" y="629725"/>
                          <a:pt x="1584545" y="629571"/>
                          <a:pt x="1594624" y="635619"/>
                        </a:cubicBezTo>
                        <a:cubicBezTo>
                          <a:pt x="1603639" y="641028"/>
                          <a:pt x="1616926" y="657922"/>
                          <a:pt x="1616926" y="65792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13" name="Slide Number Placeholder 12">
            <a:extLst>
              <a:ext uri="{FF2B5EF4-FFF2-40B4-BE49-F238E27FC236}">
                <a16:creationId xmlns:a16="http://schemas.microsoft.com/office/drawing/2014/main" id="{E91A67BD-3E7B-A1E6-49BB-317DC917EA18}"/>
              </a:ext>
            </a:extLst>
          </p:cNvPr>
          <p:cNvSpPr>
            <a:spLocks noGrp="1"/>
          </p:cNvSpPr>
          <p:nvPr>
            <p:ph type="sldNum" sz="quarter" idx="12"/>
          </p:nvPr>
        </p:nvSpPr>
        <p:spPr/>
        <p:txBody>
          <a:bodyPr/>
          <a:lstStyle/>
          <a:p>
            <a:pPr rtl="0"/>
            <a:fld id="{25BA54BD-C84D-46CE-8B72-31BFB26ABA43}" type="slidenum">
              <a:rPr lang="en-GB" noProof="0" smtClean="0"/>
              <a:t>17</a:t>
            </a:fld>
            <a:endParaRPr lang="en-GB" noProof="0" dirty="0"/>
          </a:p>
        </p:txBody>
      </p:sp>
    </p:spTree>
    <p:extLst>
      <p:ext uri="{BB962C8B-B14F-4D97-AF65-F5344CB8AC3E}">
        <p14:creationId xmlns:p14="http://schemas.microsoft.com/office/powerpoint/2010/main" val="3789730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animBg="1"/>
      <p:bldP spid="11" grpId="0"/>
      <p:bldP spid="12" grpId="0" animBg="1"/>
      <p:bldP spid="14" grpId="0"/>
      <p:bldP spid="15" grpId="0" animBg="1"/>
      <p:bldP spid="16" grpId="0"/>
      <p:bldP spid="17" grpId="0" animBg="1"/>
      <p:bldP spid="18" grpId="0"/>
      <p:bldP spid="19" grpId="0" animBg="1"/>
      <p:bldP spid="20" grpId="0"/>
      <p:bldP spid="21" grpId="0" animBg="1"/>
      <p:bldP spid="22" grpId="0"/>
      <p:bldP spid="2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4BDBA-D4B1-102F-F065-9B30C91843A8}"/>
              </a:ext>
            </a:extLst>
          </p:cNvPr>
          <p:cNvSpPr>
            <a:spLocks noGrp="1"/>
          </p:cNvSpPr>
          <p:nvPr>
            <p:ph type="title"/>
          </p:nvPr>
        </p:nvSpPr>
        <p:spPr/>
        <p:txBody>
          <a:bodyPr/>
          <a:lstStyle/>
          <a:p>
            <a:r>
              <a:rPr lang="en-GB" dirty="0">
                <a:solidFill>
                  <a:schemeClr val="tx1">
                    <a:alpha val="20169"/>
                  </a:schemeClr>
                </a:solidFill>
              </a:rPr>
              <a:t>Micro</a:t>
            </a:r>
            <a:r>
              <a:rPr lang="en-GB" dirty="0"/>
              <a:t>services</a:t>
            </a:r>
          </a:p>
        </p:txBody>
      </p:sp>
      <p:sp>
        <p:nvSpPr>
          <p:cNvPr id="3" name="TextBox 2">
            <a:extLst>
              <a:ext uri="{FF2B5EF4-FFF2-40B4-BE49-F238E27FC236}">
                <a16:creationId xmlns:a16="http://schemas.microsoft.com/office/drawing/2014/main" id="{AD403524-D0AC-EFDB-FE05-F66D5D713134}"/>
              </a:ext>
            </a:extLst>
          </p:cNvPr>
          <p:cNvSpPr txBox="1"/>
          <p:nvPr/>
        </p:nvSpPr>
        <p:spPr>
          <a:xfrm>
            <a:off x="668538" y="2557609"/>
            <a:ext cx="192200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Microservice</a:t>
            </a:r>
          </a:p>
        </p:txBody>
      </p:sp>
      <p:sp>
        <p:nvSpPr>
          <p:cNvPr id="4" name="Hexagon 3">
            <a:extLst>
              <a:ext uri="{FF2B5EF4-FFF2-40B4-BE49-F238E27FC236}">
                <a16:creationId xmlns:a16="http://schemas.microsoft.com/office/drawing/2014/main" id="{61232DE0-CD38-6678-9BF2-E01D9AA40F9A}"/>
              </a:ext>
            </a:extLst>
          </p:cNvPr>
          <p:cNvSpPr/>
          <p:nvPr/>
        </p:nvSpPr>
        <p:spPr>
          <a:xfrm>
            <a:off x="1316610" y="1837529"/>
            <a:ext cx="792088" cy="576064"/>
          </a:xfrm>
          <a:custGeom>
            <a:avLst/>
            <a:gdLst>
              <a:gd name="connsiteX0" fmla="*/ 0 w 792088"/>
              <a:gd name="connsiteY0" fmla="*/ 288032 h 576064"/>
              <a:gd name="connsiteX1" fmla="*/ 144016 w 792088"/>
              <a:gd name="connsiteY1" fmla="*/ 0 h 576064"/>
              <a:gd name="connsiteX2" fmla="*/ 648072 w 792088"/>
              <a:gd name="connsiteY2" fmla="*/ 0 h 576064"/>
              <a:gd name="connsiteX3" fmla="*/ 792088 w 792088"/>
              <a:gd name="connsiteY3" fmla="*/ 288032 h 576064"/>
              <a:gd name="connsiteX4" fmla="*/ 648072 w 792088"/>
              <a:gd name="connsiteY4" fmla="*/ 576064 h 576064"/>
              <a:gd name="connsiteX5" fmla="*/ 144016 w 792088"/>
              <a:gd name="connsiteY5" fmla="*/ 576064 h 576064"/>
              <a:gd name="connsiteX6" fmla="*/ 0 w 792088"/>
              <a:gd name="connsiteY6" fmla="*/ 288032 h 57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2088" h="576064" fill="none" extrusionOk="0">
                <a:moveTo>
                  <a:pt x="0" y="288032"/>
                </a:moveTo>
                <a:cubicBezTo>
                  <a:pt x="50487" y="159619"/>
                  <a:pt x="114609" y="63547"/>
                  <a:pt x="144016" y="0"/>
                </a:cubicBezTo>
                <a:cubicBezTo>
                  <a:pt x="296754" y="-55276"/>
                  <a:pt x="470089" y="6840"/>
                  <a:pt x="648072" y="0"/>
                </a:cubicBezTo>
                <a:cubicBezTo>
                  <a:pt x="712624" y="72160"/>
                  <a:pt x="708902" y="158998"/>
                  <a:pt x="792088" y="288032"/>
                </a:cubicBezTo>
                <a:cubicBezTo>
                  <a:pt x="759689" y="405761"/>
                  <a:pt x="662976" y="496955"/>
                  <a:pt x="648072" y="576064"/>
                </a:cubicBezTo>
                <a:cubicBezTo>
                  <a:pt x="488877" y="629451"/>
                  <a:pt x="258116" y="556654"/>
                  <a:pt x="144016" y="576064"/>
                </a:cubicBezTo>
                <a:cubicBezTo>
                  <a:pt x="63610" y="492395"/>
                  <a:pt x="78623" y="366252"/>
                  <a:pt x="0" y="288032"/>
                </a:cubicBezTo>
                <a:close/>
              </a:path>
              <a:path w="792088" h="576064" stroke="0" extrusionOk="0">
                <a:moveTo>
                  <a:pt x="0" y="288032"/>
                </a:moveTo>
                <a:cubicBezTo>
                  <a:pt x="25849" y="192973"/>
                  <a:pt x="91704" y="115757"/>
                  <a:pt x="144016" y="0"/>
                </a:cubicBezTo>
                <a:cubicBezTo>
                  <a:pt x="281198" y="-19413"/>
                  <a:pt x="433246" y="38464"/>
                  <a:pt x="648072" y="0"/>
                </a:cubicBezTo>
                <a:cubicBezTo>
                  <a:pt x="706988" y="113156"/>
                  <a:pt x="721005" y="213685"/>
                  <a:pt x="792088" y="288032"/>
                </a:cubicBezTo>
                <a:cubicBezTo>
                  <a:pt x="762044" y="361840"/>
                  <a:pt x="679063" y="433734"/>
                  <a:pt x="648072" y="576064"/>
                </a:cubicBezTo>
                <a:cubicBezTo>
                  <a:pt x="452760" y="585073"/>
                  <a:pt x="310652" y="547707"/>
                  <a:pt x="144016" y="576064"/>
                </a:cubicBezTo>
                <a:cubicBezTo>
                  <a:pt x="73368" y="513924"/>
                  <a:pt x="72518" y="421839"/>
                  <a:pt x="0" y="288032"/>
                </a:cubicBezTo>
                <a:close/>
              </a:path>
            </a:pathLst>
          </a:custGeom>
          <a:ln>
            <a:miter lim="800000"/>
            <a:extLst>
              <a:ext uri="{C807C97D-BFC1-408E-A445-0C87EB9F89A2}">
                <ask:lineSketchStyleProps xmlns:ask="http://schemas.microsoft.com/office/drawing/2018/sketchyshapes" sd="1219033472">
                  <a:prstGeom prst="hexagon">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val 5">
            <a:extLst>
              <a:ext uri="{FF2B5EF4-FFF2-40B4-BE49-F238E27FC236}">
                <a16:creationId xmlns:a16="http://schemas.microsoft.com/office/drawing/2014/main" id="{C7FD28B0-9209-0D62-3EB2-18630A745B1F}"/>
              </a:ext>
            </a:extLst>
          </p:cNvPr>
          <p:cNvSpPr/>
          <p:nvPr/>
        </p:nvSpPr>
        <p:spPr>
          <a:xfrm>
            <a:off x="4700986" y="1783523"/>
            <a:ext cx="720080" cy="684076"/>
          </a:xfrm>
          <a:custGeom>
            <a:avLst/>
            <a:gdLst>
              <a:gd name="connsiteX0" fmla="*/ 0 w 720080"/>
              <a:gd name="connsiteY0" fmla="*/ 342038 h 684076"/>
              <a:gd name="connsiteX1" fmla="*/ 360040 w 720080"/>
              <a:gd name="connsiteY1" fmla="*/ 0 h 684076"/>
              <a:gd name="connsiteX2" fmla="*/ 720080 w 720080"/>
              <a:gd name="connsiteY2" fmla="*/ 342038 h 684076"/>
              <a:gd name="connsiteX3" fmla="*/ 360040 w 720080"/>
              <a:gd name="connsiteY3" fmla="*/ 684076 h 684076"/>
              <a:gd name="connsiteX4" fmla="*/ 0 w 720080"/>
              <a:gd name="connsiteY4" fmla="*/ 342038 h 6840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80" h="684076" fill="none" extrusionOk="0">
                <a:moveTo>
                  <a:pt x="0" y="342038"/>
                </a:moveTo>
                <a:cubicBezTo>
                  <a:pt x="4356" y="153653"/>
                  <a:pt x="179891" y="-38477"/>
                  <a:pt x="360040" y="0"/>
                </a:cubicBezTo>
                <a:cubicBezTo>
                  <a:pt x="517519" y="-6335"/>
                  <a:pt x="693179" y="178463"/>
                  <a:pt x="720080" y="342038"/>
                </a:cubicBezTo>
                <a:cubicBezTo>
                  <a:pt x="717034" y="501892"/>
                  <a:pt x="524282" y="732164"/>
                  <a:pt x="360040" y="684076"/>
                </a:cubicBezTo>
                <a:cubicBezTo>
                  <a:pt x="181972" y="695708"/>
                  <a:pt x="40896" y="540773"/>
                  <a:pt x="0" y="342038"/>
                </a:cubicBezTo>
                <a:close/>
              </a:path>
              <a:path w="720080" h="684076" stroke="0" extrusionOk="0">
                <a:moveTo>
                  <a:pt x="0" y="342038"/>
                </a:moveTo>
                <a:cubicBezTo>
                  <a:pt x="-13108" y="145051"/>
                  <a:pt x="129798" y="11784"/>
                  <a:pt x="360040" y="0"/>
                </a:cubicBezTo>
                <a:cubicBezTo>
                  <a:pt x="583663" y="5216"/>
                  <a:pt x="707615" y="153532"/>
                  <a:pt x="720080" y="342038"/>
                </a:cubicBezTo>
                <a:cubicBezTo>
                  <a:pt x="709967" y="540815"/>
                  <a:pt x="548662" y="740584"/>
                  <a:pt x="360040" y="684076"/>
                </a:cubicBezTo>
                <a:cubicBezTo>
                  <a:pt x="148921" y="677361"/>
                  <a:pt x="12404" y="536867"/>
                  <a:pt x="0" y="342038"/>
                </a:cubicBezTo>
                <a:close/>
              </a:path>
            </a:pathLst>
          </a:custGeom>
          <a:solidFill>
            <a:srgbClr val="7030A0"/>
          </a:solidFill>
          <a:ln>
            <a:solidFill>
              <a:srgbClr val="7030A0"/>
            </a:solidFill>
            <a:miter lim="800000"/>
            <a:extLst>
              <a:ext uri="{C807C97D-BFC1-408E-A445-0C87EB9F89A2}">
                <ask:lineSketchStyleProps xmlns:ask="http://schemas.microsoft.com/office/drawing/2018/sketchyshapes" sd="1219033472">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811C98DE-DE5A-CD5F-0AD1-5B11BB7D7BA5}"/>
              </a:ext>
            </a:extLst>
          </p:cNvPr>
          <p:cNvSpPr txBox="1"/>
          <p:nvPr/>
        </p:nvSpPr>
        <p:spPr>
          <a:xfrm>
            <a:off x="4376927" y="2557733"/>
            <a:ext cx="122418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Process</a:t>
            </a:r>
          </a:p>
        </p:txBody>
      </p:sp>
      <p:sp>
        <p:nvSpPr>
          <p:cNvPr id="9" name="TextBox 8">
            <a:extLst>
              <a:ext uri="{FF2B5EF4-FFF2-40B4-BE49-F238E27FC236}">
                <a16:creationId xmlns:a16="http://schemas.microsoft.com/office/drawing/2014/main" id="{E01F83BA-B6AE-119F-7726-93D780C44463}"/>
              </a:ext>
            </a:extLst>
          </p:cNvPr>
          <p:cNvSpPr txBox="1"/>
          <p:nvPr/>
        </p:nvSpPr>
        <p:spPr>
          <a:xfrm>
            <a:off x="3166603" y="1663896"/>
            <a:ext cx="720080" cy="923330"/>
          </a:xfrm>
          <a:prstGeom prst="rect">
            <a:avLst/>
          </a:prstGeom>
          <a:noFill/>
        </p:spPr>
        <p:txBody>
          <a:bodyPr wrap="square" rtlCol="0">
            <a:spAutoFit/>
          </a:bodyPr>
          <a:lstStyle/>
          <a:p>
            <a:pPr>
              <a:lnSpc>
                <a:spcPct val="90000"/>
              </a:lnSpc>
            </a:pPr>
            <a:r>
              <a:rPr lang="en-GB" sz="6000" dirty="0">
                <a:latin typeface="Chalkboard" panose="03050602040202020205" pitchFamily="66" charset="77"/>
              </a:rPr>
              <a:t>=</a:t>
            </a:r>
          </a:p>
        </p:txBody>
      </p:sp>
      <p:sp>
        <p:nvSpPr>
          <p:cNvPr id="10" name="TextBox 9">
            <a:extLst>
              <a:ext uri="{FF2B5EF4-FFF2-40B4-BE49-F238E27FC236}">
                <a16:creationId xmlns:a16="http://schemas.microsoft.com/office/drawing/2014/main" id="{D461F473-9638-5387-C73F-1D837E46FF27}"/>
              </a:ext>
            </a:extLst>
          </p:cNvPr>
          <p:cNvSpPr txBox="1"/>
          <p:nvPr/>
        </p:nvSpPr>
        <p:spPr>
          <a:xfrm>
            <a:off x="668538" y="4140899"/>
            <a:ext cx="192200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Microservice</a:t>
            </a:r>
          </a:p>
        </p:txBody>
      </p:sp>
      <p:sp>
        <p:nvSpPr>
          <p:cNvPr id="11" name="Hexagon 10">
            <a:extLst>
              <a:ext uri="{FF2B5EF4-FFF2-40B4-BE49-F238E27FC236}">
                <a16:creationId xmlns:a16="http://schemas.microsoft.com/office/drawing/2014/main" id="{DEB53517-AC94-501C-C14B-568B320047F5}"/>
              </a:ext>
            </a:extLst>
          </p:cNvPr>
          <p:cNvSpPr/>
          <p:nvPr/>
        </p:nvSpPr>
        <p:spPr>
          <a:xfrm>
            <a:off x="1316610" y="3420819"/>
            <a:ext cx="792088" cy="576064"/>
          </a:xfrm>
          <a:custGeom>
            <a:avLst/>
            <a:gdLst>
              <a:gd name="connsiteX0" fmla="*/ 0 w 792088"/>
              <a:gd name="connsiteY0" fmla="*/ 288032 h 576064"/>
              <a:gd name="connsiteX1" fmla="*/ 144016 w 792088"/>
              <a:gd name="connsiteY1" fmla="*/ 0 h 576064"/>
              <a:gd name="connsiteX2" fmla="*/ 648072 w 792088"/>
              <a:gd name="connsiteY2" fmla="*/ 0 h 576064"/>
              <a:gd name="connsiteX3" fmla="*/ 792088 w 792088"/>
              <a:gd name="connsiteY3" fmla="*/ 288032 h 576064"/>
              <a:gd name="connsiteX4" fmla="*/ 648072 w 792088"/>
              <a:gd name="connsiteY4" fmla="*/ 576064 h 576064"/>
              <a:gd name="connsiteX5" fmla="*/ 144016 w 792088"/>
              <a:gd name="connsiteY5" fmla="*/ 576064 h 576064"/>
              <a:gd name="connsiteX6" fmla="*/ 0 w 792088"/>
              <a:gd name="connsiteY6" fmla="*/ 288032 h 57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2088" h="576064" fill="none" extrusionOk="0">
                <a:moveTo>
                  <a:pt x="0" y="288032"/>
                </a:moveTo>
                <a:cubicBezTo>
                  <a:pt x="50487" y="159619"/>
                  <a:pt x="114609" y="63547"/>
                  <a:pt x="144016" y="0"/>
                </a:cubicBezTo>
                <a:cubicBezTo>
                  <a:pt x="296754" y="-55276"/>
                  <a:pt x="470089" y="6840"/>
                  <a:pt x="648072" y="0"/>
                </a:cubicBezTo>
                <a:cubicBezTo>
                  <a:pt x="712624" y="72160"/>
                  <a:pt x="708902" y="158998"/>
                  <a:pt x="792088" y="288032"/>
                </a:cubicBezTo>
                <a:cubicBezTo>
                  <a:pt x="759689" y="405761"/>
                  <a:pt x="662976" y="496955"/>
                  <a:pt x="648072" y="576064"/>
                </a:cubicBezTo>
                <a:cubicBezTo>
                  <a:pt x="488877" y="629451"/>
                  <a:pt x="258116" y="556654"/>
                  <a:pt x="144016" y="576064"/>
                </a:cubicBezTo>
                <a:cubicBezTo>
                  <a:pt x="63610" y="492395"/>
                  <a:pt x="78623" y="366252"/>
                  <a:pt x="0" y="288032"/>
                </a:cubicBezTo>
                <a:close/>
              </a:path>
              <a:path w="792088" h="576064" stroke="0" extrusionOk="0">
                <a:moveTo>
                  <a:pt x="0" y="288032"/>
                </a:moveTo>
                <a:cubicBezTo>
                  <a:pt x="25849" y="192973"/>
                  <a:pt x="91704" y="115757"/>
                  <a:pt x="144016" y="0"/>
                </a:cubicBezTo>
                <a:cubicBezTo>
                  <a:pt x="281198" y="-19413"/>
                  <a:pt x="433246" y="38464"/>
                  <a:pt x="648072" y="0"/>
                </a:cubicBezTo>
                <a:cubicBezTo>
                  <a:pt x="706988" y="113156"/>
                  <a:pt x="721005" y="213685"/>
                  <a:pt x="792088" y="288032"/>
                </a:cubicBezTo>
                <a:cubicBezTo>
                  <a:pt x="762044" y="361840"/>
                  <a:pt x="679063" y="433734"/>
                  <a:pt x="648072" y="576064"/>
                </a:cubicBezTo>
                <a:cubicBezTo>
                  <a:pt x="452760" y="585073"/>
                  <a:pt x="310652" y="547707"/>
                  <a:pt x="144016" y="576064"/>
                </a:cubicBezTo>
                <a:cubicBezTo>
                  <a:pt x="73368" y="513924"/>
                  <a:pt x="72518" y="421839"/>
                  <a:pt x="0" y="288032"/>
                </a:cubicBezTo>
                <a:close/>
              </a:path>
            </a:pathLst>
          </a:custGeom>
          <a:ln>
            <a:miter lim="800000"/>
            <a:extLst>
              <a:ext uri="{C807C97D-BFC1-408E-A445-0C87EB9F89A2}">
                <ask:lineSketchStyleProps xmlns:ask="http://schemas.microsoft.com/office/drawing/2018/sketchyshapes" sd="1219033472">
                  <a:prstGeom prst="hexagon">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B91C5D8A-7310-49DC-A681-D896BCC71ED3}"/>
              </a:ext>
            </a:extLst>
          </p:cNvPr>
          <p:cNvSpPr txBox="1"/>
          <p:nvPr/>
        </p:nvSpPr>
        <p:spPr>
          <a:xfrm>
            <a:off x="3166603" y="3247186"/>
            <a:ext cx="720080" cy="923330"/>
          </a:xfrm>
          <a:prstGeom prst="rect">
            <a:avLst/>
          </a:prstGeom>
          <a:noFill/>
        </p:spPr>
        <p:txBody>
          <a:bodyPr wrap="square" rtlCol="0">
            <a:spAutoFit/>
          </a:bodyPr>
          <a:lstStyle/>
          <a:p>
            <a:pPr>
              <a:lnSpc>
                <a:spcPct val="90000"/>
              </a:lnSpc>
            </a:pPr>
            <a:r>
              <a:rPr lang="en-GB" sz="6000" dirty="0">
                <a:latin typeface="Chalkboard" panose="03050602040202020205" pitchFamily="66" charset="77"/>
              </a:rPr>
              <a:t>=</a:t>
            </a:r>
          </a:p>
        </p:txBody>
      </p:sp>
      <p:pic>
        <p:nvPicPr>
          <p:cNvPr id="4098" name="Picture 2">
            <a:extLst>
              <a:ext uri="{FF2B5EF4-FFF2-40B4-BE49-F238E27FC236}">
                <a16:creationId xmlns:a16="http://schemas.microsoft.com/office/drawing/2014/main" id="{1FCB7F41-800B-7769-922F-C932063E0D3E}"/>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4697104" y="3296053"/>
            <a:ext cx="739411" cy="719193"/>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B575E82B-5C22-8D45-098F-EB2114604013}"/>
              </a:ext>
            </a:extLst>
          </p:cNvPr>
          <p:cNvSpPr txBox="1"/>
          <p:nvPr/>
        </p:nvSpPr>
        <p:spPr>
          <a:xfrm>
            <a:off x="4649276" y="4170516"/>
            <a:ext cx="67948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Pod</a:t>
            </a:r>
          </a:p>
        </p:txBody>
      </p:sp>
      <p:sp>
        <p:nvSpPr>
          <p:cNvPr id="16" name="TextBox 15">
            <a:extLst>
              <a:ext uri="{FF2B5EF4-FFF2-40B4-BE49-F238E27FC236}">
                <a16:creationId xmlns:a16="http://schemas.microsoft.com/office/drawing/2014/main" id="{C2729CD7-301A-92E8-9C37-ACB0C104A9BA}"/>
              </a:ext>
            </a:extLst>
          </p:cNvPr>
          <p:cNvSpPr txBox="1"/>
          <p:nvPr/>
        </p:nvSpPr>
        <p:spPr>
          <a:xfrm>
            <a:off x="670098" y="6138807"/>
            <a:ext cx="192200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Microservice</a:t>
            </a:r>
          </a:p>
        </p:txBody>
      </p:sp>
      <p:sp>
        <p:nvSpPr>
          <p:cNvPr id="17" name="Hexagon 16">
            <a:extLst>
              <a:ext uri="{FF2B5EF4-FFF2-40B4-BE49-F238E27FC236}">
                <a16:creationId xmlns:a16="http://schemas.microsoft.com/office/drawing/2014/main" id="{CD27DB43-61FA-B41E-3BCF-C62041824F00}"/>
              </a:ext>
            </a:extLst>
          </p:cNvPr>
          <p:cNvSpPr/>
          <p:nvPr/>
        </p:nvSpPr>
        <p:spPr>
          <a:xfrm>
            <a:off x="1318170" y="5418727"/>
            <a:ext cx="792088" cy="576064"/>
          </a:xfrm>
          <a:custGeom>
            <a:avLst/>
            <a:gdLst>
              <a:gd name="connsiteX0" fmla="*/ 0 w 792088"/>
              <a:gd name="connsiteY0" fmla="*/ 288032 h 576064"/>
              <a:gd name="connsiteX1" fmla="*/ 144016 w 792088"/>
              <a:gd name="connsiteY1" fmla="*/ 0 h 576064"/>
              <a:gd name="connsiteX2" fmla="*/ 648072 w 792088"/>
              <a:gd name="connsiteY2" fmla="*/ 0 h 576064"/>
              <a:gd name="connsiteX3" fmla="*/ 792088 w 792088"/>
              <a:gd name="connsiteY3" fmla="*/ 288032 h 576064"/>
              <a:gd name="connsiteX4" fmla="*/ 648072 w 792088"/>
              <a:gd name="connsiteY4" fmla="*/ 576064 h 576064"/>
              <a:gd name="connsiteX5" fmla="*/ 144016 w 792088"/>
              <a:gd name="connsiteY5" fmla="*/ 576064 h 576064"/>
              <a:gd name="connsiteX6" fmla="*/ 0 w 792088"/>
              <a:gd name="connsiteY6" fmla="*/ 288032 h 57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2088" h="576064" fill="none" extrusionOk="0">
                <a:moveTo>
                  <a:pt x="0" y="288032"/>
                </a:moveTo>
                <a:cubicBezTo>
                  <a:pt x="50487" y="159619"/>
                  <a:pt x="114609" y="63547"/>
                  <a:pt x="144016" y="0"/>
                </a:cubicBezTo>
                <a:cubicBezTo>
                  <a:pt x="296754" y="-55276"/>
                  <a:pt x="470089" y="6840"/>
                  <a:pt x="648072" y="0"/>
                </a:cubicBezTo>
                <a:cubicBezTo>
                  <a:pt x="712624" y="72160"/>
                  <a:pt x="708902" y="158998"/>
                  <a:pt x="792088" y="288032"/>
                </a:cubicBezTo>
                <a:cubicBezTo>
                  <a:pt x="759689" y="405761"/>
                  <a:pt x="662976" y="496955"/>
                  <a:pt x="648072" y="576064"/>
                </a:cubicBezTo>
                <a:cubicBezTo>
                  <a:pt x="488877" y="629451"/>
                  <a:pt x="258116" y="556654"/>
                  <a:pt x="144016" y="576064"/>
                </a:cubicBezTo>
                <a:cubicBezTo>
                  <a:pt x="63610" y="492395"/>
                  <a:pt x="78623" y="366252"/>
                  <a:pt x="0" y="288032"/>
                </a:cubicBezTo>
                <a:close/>
              </a:path>
              <a:path w="792088" h="576064" stroke="0" extrusionOk="0">
                <a:moveTo>
                  <a:pt x="0" y="288032"/>
                </a:moveTo>
                <a:cubicBezTo>
                  <a:pt x="25849" y="192973"/>
                  <a:pt x="91704" y="115757"/>
                  <a:pt x="144016" y="0"/>
                </a:cubicBezTo>
                <a:cubicBezTo>
                  <a:pt x="281198" y="-19413"/>
                  <a:pt x="433246" y="38464"/>
                  <a:pt x="648072" y="0"/>
                </a:cubicBezTo>
                <a:cubicBezTo>
                  <a:pt x="706988" y="113156"/>
                  <a:pt x="721005" y="213685"/>
                  <a:pt x="792088" y="288032"/>
                </a:cubicBezTo>
                <a:cubicBezTo>
                  <a:pt x="762044" y="361840"/>
                  <a:pt x="679063" y="433734"/>
                  <a:pt x="648072" y="576064"/>
                </a:cubicBezTo>
                <a:cubicBezTo>
                  <a:pt x="452760" y="585073"/>
                  <a:pt x="310652" y="547707"/>
                  <a:pt x="144016" y="576064"/>
                </a:cubicBezTo>
                <a:cubicBezTo>
                  <a:pt x="73368" y="513924"/>
                  <a:pt x="72518" y="421839"/>
                  <a:pt x="0" y="288032"/>
                </a:cubicBezTo>
                <a:close/>
              </a:path>
            </a:pathLst>
          </a:custGeom>
          <a:ln>
            <a:miter lim="800000"/>
            <a:extLst>
              <a:ext uri="{C807C97D-BFC1-408E-A445-0C87EB9F89A2}">
                <ask:lineSketchStyleProps xmlns:ask="http://schemas.microsoft.com/office/drawing/2018/sketchyshapes" sd="1219033472">
                  <a:prstGeom prst="hexagon">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7F0D36CE-0618-BC7C-FF1B-AC9A6A722441}"/>
              </a:ext>
            </a:extLst>
          </p:cNvPr>
          <p:cNvSpPr txBox="1"/>
          <p:nvPr/>
        </p:nvSpPr>
        <p:spPr>
          <a:xfrm>
            <a:off x="3168163" y="5245094"/>
            <a:ext cx="720080" cy="923330"/>
          </a:xfrm>
          <a:prstGeom prst="rect">
            <a:avLst/>
          </a:prstGeom>
          <a:noFill/>
        </p:spPr>
        <p:txBody>
          <a:bodyPr wrap="square" rtlCol="0">
            <a:spAutoFit/>
          </a:bodyPr>
          <a:lstStyle/>
          <a:p>
            <a:pPr>
              <a:lnSpc>
                <a:spcPct val="90000"/>
              </a:lnSpc>
            </a:pPr>
            <a:r>
              <a:rPr lang="en-GB" sz="6000" dirty="0">
                <a:latin typeface="Chalkboard" panose="03050602040202020205" pitchFamily="66" charset="77"/>
              </a:rPr>
              <a:t>=</a:t>
            </a:r>
          </a:p>
        </p:txBody>
      </p:sp>
      <p:pic>
        <p:nvPicPr>
          <p:cNvPr id="4102" name="Picture 6" descr="Transparent Png Aws Lambda Logo Png Images - vrogue.co">
            <a:extLst>
              <a:ext uri="{FF2B5EF4-FFF2-40B4-BE49-F238E27FC236}">
                <a16:creationId xmlns:a16="http://schemas.microsoft.com/office/drawing/2014/main" id="{27710844-855C-D8A1-BF72-6D3C8AF2CD8D}"/>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4589009" y="5317506"/>
            <a:ext cx="965866" cy="786827"/>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85528CE7-7692-0856-0922-8FBFBE026CAD}"/>
              </a:ext>
            </a:extLst>
          </p:cNvPr>
          <p:cNvSpPr txBox="1"/>
          <p:nvPr/>
        </p:nvSpPr>
        <p:spPr>
          <a:xfrm>
            <a:off x="4586196" y="6138807"/>
            <a:ext cx="82747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FaaS</a:t>
            </a:r>
          </a:p>
        </p:txBody>
      </p:sp>
      <p:sp>
        <p:nvSpPr>
          <p:cNvPr id="23" name="TextBox 22">
            <a:extLst>
              <a:ext uri="{FF2B5EF4-FFF2-40B4-BE49-F238E27FC236}">
                <a16:creationId xmlns:a16="http://schemas.microsoft.com/office/drawing/2014/main" id="{6DC66315-7A77-92E8-D58A-4F77785234C5}"/>
              </a:ext>
            </a:extLst>
          </p:cNvPr>
          <p:cNvSpPr txBox="1"/>
          <p:nvPr/>
        </p:nvSpPr>
        <p:spPr>
          <a:xfrm>
            <a:off x="5777224" y="2983654"/>
            <a:ext cx="6094140" cy="923330"/>
          </a:xfrm>
          <a:prstGeom prst="rect">
            <a:avLst/>
          </a:prstGeom>
          <a:noFill/>
        </p:spPr>
        <p:txBody>
          <a:bodyPr wrap="square">
            <a:spAutoFit/>
          </a:bodyPr>
          <a:lstStyle/>
          <a:p>
            <a:r>
              <a:rPr lang="en-GB" dirty="0">
                <a:latin typeface="Chalkboard" panose="03050602040202020205" pitchFamily="66" charset="77"/>
              </a:rPr>
              <a:t>Each </a:t>
            </a:r>
            <a:r>
              <a:rPr lang="en-GB" b="1" dirty="0">
                <a:latin typeface="Chalkboard" panose="03050602040202020205" pitchFamily="66" charset="77"/>
              </a:rPr>
              <a:t>microservice</a:t>
            </a:r>
            <a:r>
              <a:rPr lang="en-GB" dirty="0">
                <a:latin typeface="Chalkboard" panose="03050602040202020205" pitchFamily="66" charset="77"/>
              </a:rPr>
              <a:t> is packaged as a </a:t>
            </a:r>
            <a:r>
              <a:rPr lang="en-GB" b="1" dirty="0">
                <a:latin typeface="Chalkboard" panose="03050602040202020205" pitchFamily="66" charset="77"/>
              </a:rPr>
              <a:t>Docker</a:t>
            </a:r>
            <a:r>
              <a:rPr lang="en-GB" dirty="0">
                <a:latin typeface="Chalkboard" panose="03050602040202020205" pitchFamily="66" charset="77"/>
              </a:rPr>
              <a:t> </a:t>
            </a:r>
            <a:r>
              <a:rPr lang="en-GB" i="1" dirty="0">
                <a:latin typeface="Chalkboard" panose="03050602040202020205" pitchFamily="66" charset="77"/>
              </a:rPr>
              <a:t>container</a:t>
            </a:r>
            <a:r>
              <a:rPr lang="en-GB" dirty="0">
                <a:latin typeface="Chalkboard" panose="03050602040202020205" pitchFamily="66" charset="77"/>
              </a:rPr>
              <a:t> to enable deployment to a </a:t>
            </a:r>
            <a:r>
              <a:rPr lang="en-GB" b="1" dirty="0">
                <a:latin typeface="Chalkboard" panose="03050602040202020205" pitchFamily="66" charset="77"/>
              </a:rPr>
              <a:t>Kubernetes</a:t>
            </a:r>
            <a:r>
              <a:rPr lang="en-GB" dirty="0">
                <a:latin typeface="Chalkboard" panose="03050602040202020205" pitchFamily="66" charset="77"/>
              </a:rPr>
              <a:t> cluster for application orchestration. </a:t>
            </a:r>
            <a:r>
              <a:rPr lang="en-GB" dirty="0">
                <a:latin typeface="Chalkboard" panose="03050602040202020205" pitchFamily="66" charset="77"/>
                <a:hlinkClick r:id="rId5"/>
              </a:rPr>
              <a:t>ThinkMicroservices.com</a:t>
            </a:r>
            <a:endParaRPr lang="en-GB" dirty="0">
              <a:latin typeface="Chalkboard" panose="03050602040202020205" pitchFamily="66" charset="77"/>
            </a:endParaRPr>
          </a:p>
        </p:txBody>
      </p:sp>
      <p:sp>
        <p:nvSpPr>
          <p:cNvPr id="25" name="TextBox 24">
            <a:extLst>
              <a:ext uri="{FF2B5EF4-FFF2-40B4-BE49-F238E27FC236}">
                <a16:creationId xmlns:a16="http://schemas.microsoft.com/office/drawing/2014/main" id="{56BD7A4D-44FD-622A-C006-BB88B1C168D9}"/>
              </a:ext>
            </a:extLst>
          </p:cNvPr>
          <p:cNvSpPr txBox="1"/>
          <p:nvPr/>
        </p:nvSpPr>
        <p:spPr>
          <a:xfrm>
            <a:off x="5950396" y="1837529"/>
            <a:ext cx="6094140" cy="646331"/>
          </a:xfrm>
          <a:prstGeom prst="rect">
            <a:avLst/>
          </a:prstGeom>
          <a:noFill/>
        </p:spPr>
        <p:txBody>
          <a:bodyPr wrap="square">
            <a:spAutoFit/>
          </a:bodyPr>
          <a:lstStyle/>
          <a:p>
            <a:r>
              <a:rPr lang="en-GB" dirty="0">
                <a:solidFill>
                  <a:srgbClr val="FFC000"/>
                </a:solidFill>
                <a:latin typeface="Chalkboard" panose="03050602040202020205" pitchFamily="66" charset="77"/>
              </a:rPr>
              <a:t>Each service is autonomous and self-contained and runs a unique process. </a:t>
            </a:r>
            <a:r>
              <a:rPr lang="en-GB" dirty="0">
                <a:solidFill>
                  <a:srgbClr val="00B0F0"/>
                </a:solidFill>
                <a:latin typeface="Chalkboard" panose="03050602040202020205" pitchFamily="66" charset="77"/>
                <a:hlinkClick r:id="rId6">
                  <a:extLst>
                    <a:ext uri="{A12FA001-AC4F-418D-AE19-62706E023703}">
                      <ahyp:hlinkClr xmlns:ahyp="http://schemas.microsoft.com/office/drawing/2018/hyperlinkcolor" val="tx"/>
                    </a:ext>
                  </a:extLst>
                </a:hlinkClick>
              </a:rPr>
              <a:t>PaloAltoNetworks.com</a:t>
            </a:r>
            <a:endParaRPr lang="en-GB" dirty="0">
              <a:solidFill>
                <a:srgbClr val="00B0F0"/>
              </a:solidFill>
              <a:latin typeface="Chalkboard" panose="03050602040202020205" pitchFamily="66" charset="77"/>
            </a:endParaRPr>
          </a:p>
        </p:txBody>
      </p:sp>
      <p:sp>
        <p:nvSpPr>
          <p:cNvPr id="27" name="TextBox 26">
            <a:extLst>
              <a:ext uri="{FF2B5EF4-FFF2-40B4-BE49-F238E27FC236}">
                <a16:creationId xmlns:a16="http://schemas.microsoft.com/office/drawing/2014/main" id="{A154D1FA-2386-00D2-C2F1-5409EDB96BCB}"/>
              </a:ext>
            </a:extLst>
          </p:cNvPr>
          <p:cNvSpPr txBox="1"/>
          <p:nvPr/>
        </p:nvSpPr>
        <p:spPr>
          <a:xfrm>
            <a:off x="5777224" y="4048041"/>
            <a:ext cx="6094140" cy="923330"/>
          </a:xfrm>
          <a:prstGeom prst="rect">
            <a:avLst/>
          </a:prstGeom>
          <a:noFill/>
        </p:spPr>
        <p:txBody>
          <a:bodyPr wrap="square">
            <a:spAutoFit/>
          </a:bodyPr>
          <a:lstStyle/>
          <a:p>
            <a:r>
              <a:rPr lang="en-GB" dirty="0">
                <a:latin typeface="Chalkboard" panose="03050602040202020205" pitchFamily="66" charset="77"/>
              </a:rPr>
              <a:t>A cloud native application consists of discrete, reusable components that are known as microservices that are ..</a:t>
            </a:r>
            <a:r>
              <a:rPr lang="en-GB" dirty="0"/>
              <a:t> </a:t>
            </a:r>
            <a:r>
              <a:rPr lang="en-GB" dirty="0">
                <a:latin typeface="Chalkboard" panose="03050602040202020205" pitchFamily="66" charset="77"/>
              </a:rPr>
              <a:t>packaged in containers </a:t>
            </a:r>
            <a:r>
              <a:rPr lang="en-GB" dirty="0">
                <a:latin typeface="Chalkboard" panose="03050602040202020205" pitchFamily="66" charset="77"/>
                <a:hlinkClick r:id="rId7"/>
              </a:rPr>
              <a:t>IBM.com</a:t>
            </a:r>
            <a:endParaRPr lang="en-GB" dirty="0">
              <a:latin typeface="Chalkboard" panose="03050602040202020205" pitchFamily="66" charset="77"/>
            </a:endParaRPr>
          </a:p>
        </p:txBody>
      </p:sp>
      <p:sp>
        <p:nvSpPr>
          <p:cNvPr id="29" name="TextBox 28">
            <a:extLst>
              <a:ext uri="{FF2B5EF4-FFF2-40B4-BE49-F238E27FC236}">
                <a16:creationId xmlns:a16="http://schemas.microsoft.com/office/drawing/2014/main" id="{6B08CEC3-F24A-E5F0-A5EF-E86F0F6E0792}"/>
              </a:ext>
            </a:extLst>
          </p:cNvPr>
          <p:cNvSpPr txBox="1"/>
          <p:nvPr/>
        </p:nvSpPr>
        <p:spPr>
          <a:xfrm>
            <a:off x="5886989" y="5418727"/>
            <a:ext cx="6094140" cy="923330"/>
          </a:xfrm>
          <a:prstGeom prst="rect">
            <a:avLst/>
          </a:prstGeom>
          <a:noFill/>
        </p:spPr>
        <p:txBody>
          <a:bodyPr wrap="square">
            <a:spAutoFit/>
          </a:bodyPr>
          <a:lstStyle/>
          <a:p>
            <a:r>
              <a:rPr lang="en-GB" dirty="0">
                <a:latin typeface="Chalkboard" panose="03050602040202020205" pitchFamily="66" charset="77"/>
              </a:rPr>
              <a:t>functions .. launched by AWS Lambda, is all that you need to build a microservice … to the level of granularity desired </a:t>
            </a:r>
            <a:r>
              <a:rPr lang="en-GB" dirty="0">
                <a:latin typeface="Chalkboard" panose="03050602040202020205" pitchFamily="66" charset="77"/>
                <a:hlinkClick r:id="rId8"/>
              </a:rPr>
              <a:t>AWS.Amazon.com</a:t>
            </a:r>
            <a:endParaRPr lang="en-GB" dirty="0">
              <a:latin typeface="Chalkboard" panose="03050602040202020205" pitchFamily="66" charset="77"/>
            </a:endParaRPr>
          </a:p>
        </p:txBody>
      </p:sp>
      <p:sp>
        <p:nvSpPr>
          <p:cNvPr id="19" name="Slide Number Placeholder 18">
            <a:extLst>
              <a:ext uri="{FF2B5EF4-FFF2-40B4-BE49-F238E27FC236}">
                <a16:creationId xmlns:a16="http://schemas.microsoft.com/office/drawing/2014/main" id="{A2FE1147-66DC-0EEF-8792-949F2E9CD5F4}"/>
              </a:ext>
            </a:extLst>
          </p:cNvPr>
          <p:cNvSpPr>
            <a:spLocks noGrp="1"/>
          </p:cNvSpPr>
          <p:nvPr>
            <p:ph type="sldNum" sz="quarter" idx="12"/>
          </p:nvPr>
        </p:nvSpPr>
        <p:spPr/>
        <p:txBody>
          <a:bodyPr/>
          <a:lstStyle/>
          <a:p>
            <a:pPr rtl="0"/>
            <a:fld id="{25BA54BD-C84D-46CE-8B72-31BFB26ABA43}" type="slidenum">
              <a:rPr lang="en-GB" noProof="0" smtClean="0"/>
              <a:t>18</a:t>
            </a:fld>
            <a:endParaRPr lang="en-GB" noProof="0" dirty="0"/>
          </a:p>
        </p:txBody>
      </p:sp>
    </p:spTree>
    <p:extLst>
      <p:ext uri="{BB962C8B-B14F-4D97-AF65-F5344CB8AC3E}">
        <p14:creationId xmlns:p14="http://schemas.microsoft.com/office/powerpoint/2010/main" val="462182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09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8"/>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102"/>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6" grpId="0" animBg="1"/>
      <p:bldP spid="8" grpId="0"/>
      <p:bldP spid="9" grpId="0"/>
      <p:bldP spid="10" grpId="0"/>
      <p:bldP spid="11" grpId="0" animBg="1"/>
      <p:bldP spid="14" grpId="0"/>
      <p:bldP spid="15" grpId="0"/>
      <p:bldP spid="16" grpId="0"/>
      <p:bldP spid="17" grpId="0" animBg="1"/>
      <p:bldP spid="18" grpId="0"/>
      <p:bldP spid="21" grpId="0"/>
      <p:bldP spid="23" grpId="0"/>
      <p:bldP spid="25" grpId="0"/>
      <p:bldP spid="27" grpId="0"/>
      <p:bldP spid="2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CFD27-DBCE-7A50-8A5C-7E8DD8956AAC}"/>
              </a:ext>
            </a:extLst>
          </p:cNvPr>
          <p:cNvSpPr>
            <a:spLocks noGrp="1"/>
          </p:cNvSpPr>
          <p:nvPr>
            <p:ph type="title"/>
          </p:nvPr>
        </p:nvSpPr>
        <p:spPr/>
        <p:txBody>
          <a:bodyPr/>
          <a:lstStyle/>
          <a:p>
            <a:r>
              <a:rPr lang="en-GB" dirty="0">
                <a:latin typeface="Chalkboard" panose="03050602040202020205" pitchFamily="66" charset="77"/>
              </a:rPr>
              <a:t>Prime Video</a:t>
            </a:r>
          </a:p>
        </p:txBody>
      </p:sp>
      <p:sp>
        <p:nvSpPr>
          <p:cNvPr id="3" name="TextBox 2">
            <a:extLst>
              <a:ext uri="{FF2B5EF4-FFF2-40B4-BE49-F238E27FC236}">
                <a16:creationId xmlns:a16="http://schemas.microsoft.com/office/drawing/2014/main" id="{9A52D33B-715B-2249-A6E3-C5979438EAB9}"/>
              </a:ext>
            </a:extLst>
          </p:cNvPr>
          <p:cNvSpPr txBox="1"/>
          <p:nvPr/>
        </p:nvSpPr>
        <p:spPr>
          <a:xfrm>
            <a:off x="9046740" y="300616"/>
            <a:ext cx="2865849" cy="286232"/>
          </a:xfrm>
          <a:prstGeom prst="rect">
            <a:avLst/>
          </a:prstGeom>
          <a:noFill/>
        </p:spPr>
        <p:txBody>
          <a:bodyPr wrap="none" rtlCol="0">
            <a:spAutoFit/>
          </a:bodyPr>
          <a:lstStyle/>
          <a:p>
            <a:pPr>
              <a:lnSpc>
                <a:spcPct val="90000"/>
              </a:lnSpc>
            </a:pPr>
            <a:r>
              <a:rPr lang="en-GB" sz="1400" dirty="0"/>
              <a:t>Source: </a:t>
            </a:r>
            <a:r>
              <a:rPr lang="en-GB" sz="1400" dirty="0">
                <a:hlinkClick r:id="rId3"/>
              </a:rPr>
              <a:t>Prime Video Tech (Archived)</a:t>
            </a:r>
            <a:endParaRPr lang="en-GB" sz="1400" dirty="0"/>
          </a:p>
        </p:txBody>
      </p:sp>
      <p:sp>
        <p:nvSpPr>
          <p:cNvPr id="5" name="TextBox 4">
            <a:extLst>
              <a:ext uri="{FF2B5EF4-FFF2-40B4-BE49-F238E27FC236}">
                <a16:creationId xmlns:a16="http://schemas.microsoft.com/office/drawing/2014/main" id="{FD0BF6BC-D4AF-16B0-EE20-6748678BB3FE}"/>
              </a:ext>
            </a:extLst>
          </p:cNvPr>
          <p:cNvSpPr txBox="1"/>
          <p:nvPr/>
        </p:nvSpPr>
        <p:spPr>
          <a:xfrm>
            <a:off x="1522414" y="1988840"/>
            <a:ext cx="8604446" cy="461665"/>
          </a:xfrm>
          <a:prstGeom prst="rect">
            <a:avLst/>
          </a:prstGeom>
          <a:noFill/>
        </p:spPr>
        <p:txBody>
          <a:bodyPr wrap="square">
            <a:spAutoFit/>
          </a:bodyPr>
          <a:lstStyle/>
          <a:p>
            <a:r>
              <a:rPr lang="en-GB" sz="2400" b="1" dirty="0">
                <a:solidFill>
                  <a:srgbClr val="FFC000"/>
                </a:solidFill>
                <a:latin typeface="Chalkboard" panose="03050602040202020205" pitchFamily="66" charset="77"/>
              </a:rPr>
              <a:t>From distributed microservices to a monolith application</a:t>
            </a:r>
          </a:p>
        </p:txBody>
      </p:sp>
      <p:sp>
        <p:nvSpPr>
          <p:cNvPr id="8" name="TextBox 7">
            <a:extLst>
              <a:ext uri="{FF2B5EF4-FFF2-40B4-BE49-F238E27FC236}">
                <a16:creationId xmlns:a16="http://schemas.microsoft.com/office/drawing/2014/main" id="{BFAB7B09-107F-2B1A-D02F-C0A2B3EC93F8}"/>
              </a:ext>
            </a:extLst>
          </p:cNvPr>
          <p:cNvSpPr txBox="1"/>
          <p:nvPr/>
        </p:nvSpPr>
        <p:spPr>
          <a:xfrm>
            <a:off x="1522414" y="2678152"/>
            <a:ext cx="8793007" cy="590931"/>
          </a:xfrm>
          <a:prstGeom prst="rect">
            <a:avLst/>
          </a:prstGeom>
          <a:noFill/>
        </p:spPr>
        <p:txBody>
          <a:bodyPr wrap="square" rtlCol="0">
            <a:spAutoFit/>
          </a:bodyPr>
          <a:lstStyle/>
          <a:p>
            <a:pPr>
              <a:lnSpc>
                <a:spcPct val="90000"/>
              </a:lnSpc>
            </a:pPr>
            <a:r>
              <a:rPr lang="en-GB" dirty="0">
                <a:latin typeface="Chalkboard" panose="03050602040202020205" pitchFamily="66" charset="77"/>
              </a:rPr>
              <a:t>We realized that distributed approach wasn’t bringing a lot of benefits in our specific use case, so we packed all of the components into a single process.</a:t>
            </a:r>
          </a:p>
        </p:txBody>
      </p:sp>
      <p:pic>
        <p:nvPicPr>
          <p:cNvPr id="3074" name="Picture 2" descr="The diagram shows a control plane and data plan in the initial architecture. The customer's request is handled by a lambda function that is then forwarded to relevant step functions that execute detectors. At the same time, Media Conversion service starts processing the input stream, providing artifacts to detectors through an S3 bucket. Once the analysis is completed, the aggregated result is being stored in an S3 bucket.">
            <a:extLst>
              <a:ext uri="{FF2B5EF4-FFF2-40B4-BE49-F238E27FC236}">
                <a16:creationId xmlns:a16="http://schemas.microsoft.com/office/drawing/2014/main" id="{75A025E4-B9D3-0632-C778-D2F55156A73A}"/>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837828" y="3530060"/>
            <a:ext cx="3591925" cy="2852936"/>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The diagram represents a control and data plan for the updated architecture. All the components run within a single ECS task, therefore the control doesn't go through the network. Data sharing is done through instance memory and only the final results are uploaded to an S3 bucket.">
            <a:extLst>
              <a:ext uri="{FF2B5EF4-FFF2-40B4-BE49-F238E27FC236}">
                <a16:creationId xmlns:a16="http://schemas.microsoft.com/office/drawing/2014/main" id="{CA1687C8-4C62-77E0-0F1F-7BE075FDA995}"/>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7000688" y="3530060"/>
            <a:ext cx="4566018" cy="2852936"/>
          </a:xfrm>
          <a:prstGeom prst="rect">
            <a:avLst/>
          </a:prstGeom>
          <a:noFill/>
          <a:extLst>
            <a:ext uri="{909E8E84-426E-40DD-AFC4-6F175D3DCCD1}">
              <a14:hiddenFill xmlns:a14="http://schemas.microsoft.com/office/drawing/2010/main">
                <a:solidFill>
                  <a:srgbClr val="FFFFFF"/>
                </a:solidFill>
              </a14:hiddenFill>
            </a:ext>
          </a:extLst>
        </p:spPr>
      </p:pic>
      <p:sp>
        <p:nvSpPr>
          <p:cNvPr id="9" name="Right Arrow 8">
            <a:extLst>
              <a:ext uri="{FF2B5EF4-FFF2-40B4-BE49-F238E27FC236}">
                <a16:creationId xmlns:a16="http://schemas.microsoft.com/office/drawing/2014/main" id="{AB5E4C76-29BE-933A-361A-96C05764E531}"/>
              </a:ext>
            </a:extLst>
          </p:cNvPr>
          <p:cNvSpPr/>
          <p:nvPr/>
        </p:nvSpPr>
        <p:spPr>
          <a:xfrm>
            <a:off x="4798268" y="4869160"/>
            <a:ext cx="1800200" cy="432048"/>
          </a:xfrm>
          <a:custGeom>
            <a:avLst/>
            <a:gdLst>
              <a:gd name="connsiteX0" fmla="*/ 0 w 1800200"/>
              <a:gd name="connsiteY0" fmla="*/ 108012 h 432048"/>
              <a:gd name="connsiteX1" fmla="*/ 512217 w 1800200"/>
              <a:gd name="connsiteY1" fmla="*/ 108012 h 432048"/>
              <a:gd name="connsiteX2" fmla="*/ 992750 w 1800200"/>
              <a:gd name="connsiteY2" fmla="*/ 108012 h 432048"/>
              <a:gd name="connsiteX3" fmla="*/ 1584176 w 1800200"/>
              <a:gd name="connsiteY3" fmla="*/ 108012 h 432048"/>
              <a:gd name="connsiteX4" fmla="*/ 1584176 w 1800200"/>
              <a:gd name="connsiteY4" fmla="*/ 0 h 432048"/>
              <a:gd name="connsiteX5" fmla="*/ 1800200 w 1800200"/>
              <a:gd name="connsiteY5" fmla="*/ 216024 h 432048"/>
              <a:gd name="connsiteX6" fmla="*/ 1584176 w 1800200"/>
              <a:gd name="connsiteY6" fmla="*/ 432048 h 432048"/>
              <a:gd name="connsiteX7" fmla="*/ 1584176 w 1800200"/>
              <a:gd name="connsiteY7" fmla="*/ 324036 h 432048"/>
              <a:gd name="connsiteX8" fmla="*/ 1087801 w 1800200"/>
              <a:gd name="connsiteY8" fmla="*/ 324036 h 432048"/>
              <a:gd name="connsiteX9" fmla="*/ 559742 w 1800200"/>
              <a:gd name="connsiteY9" fmla="*/ 324036 h 432048"/>
              <a:gd name="connsiteX10" fmla="*/ 0 w 1800200"/>
              <a:gd name="connsiteY10" fmla="*/ 324036 h 432048"/>
              <a:gd name="connsiteX11" fmla="*/ 0 w 1800200"/>
              <a:gd name="connsiteY11" fmla="*/ 108012 h 432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0200" h="432048" extrusionOk="0">
                <a:moveTo>
                  <a:pt x="0" y="108012"/>
                </a:moveTo>
                <a:cubicBezTo>
                  <a:pt x="236023" y="104277"/>
                  <a:pt x="344421" y="154442"/>
                  <a:pt x="512217" y="108012"/>
                </a:cubicBezTo>
                <a:cubicBezTo>
                  <a:pt x="680013" y="61582"/>
                  <a:pt x="811564" y="140133"/>
                  <a:pt x="992750" y="108012"/>
                </a:cubicBezTo>
                <a:cubicBezTo>
                  <a:pt x="1173936" y="75891"/>
                  <a:pt x="1325605" y="164908"/>
                  <a:pt x="1584176" y="108012"/>
                </a:cubicBezTo>
                <a:cubicBezTo>
                  <a:pt x="1580801" y="56807"/>
                  <a:pt x="1587263" y="27585"/>
                  <a:pt x="1584176" y="0"/>
                </a:cubicBezTo>
                <a:cubicBezTo>
                  <a:pt x="1632279" y="40627"/>
                  <a:pt x="1739363" y="190371"/>
                  <a:pt x="1800200" y="216024"/>
                </a:cubicBezTo>
                <a:cubicBezTo>
                  <a:pt x="1730520" y="318031"/>
                  <a:pt x="1648486" y="323650"/>
                  <a:pt x="1584176" y="432048"/>
                </a:cubicBezTo>
                <a:cubicBezTo>
                  <a:pt x="1578759" y="394447"/>
                  <a:pt x="1587749" y="364037"/>
                  <a:pt x="1584176" y="324036"/>
                </a:cubicBezTo>
                <a:cubicBezTo>
                  <a:pt x="1356986" y="339468"/>
                  <a:pt x="1198528" y="276268"/>
                  <a:pt x="1087801" y="324036"/>
                </a:cubicBezTo>
                <a:cubicBezTo>
                  <a:pt x="977075" y="371804"/>
                  <a:pt x="796552" y="269119"/>
                  <a:pt x="559742" y="324036"/>
                </a:cubicBezTo>
                <a:cubicBezTo>
                  <a:pt x="322932" y="378953"/>
                  <a:pt x="213382" y="292380"/>
                  <a:pt x="0" y="324036"/>
                </a:cubicBezTo>
                <a:cubicBezTo>
                  <a:pt x="-5365" y="225058"/>
                  <a:pt x="1794" y="163302"/>
                  <a:pt x="0" y="108012"/>
                </a:cubicBezTo>
                <a:close/>
              </a:path>
            </a:pathLst>
          </a:custGeom>
          <a:noFill/>
          <a:ln w="38100">
            <a:solidFill>
              <a:schemeClr val="tx1"/>
            </a:solidFill>
            <a:miter lim="800000"/>
            <a:extLst>
              <a:ext uri="{C807C97D-BFC1-408E-A445-0C87EB9F89A2}">
                <ask:lineSketchStyleProps xmlns:ask="http://schemas.microsoft.com/office/drawing/2018/sketchyshapes" sd="1219033472">
                  <a:prstGeom prst="rightArrow">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Slide Number Placeholder 3">
            <a:extLst>
              <a:ext uri="{FF2B5EF4-FFF2-40B4-BE49-F238E27FC236}">
                <a16:creationId xmlns:a16="http://schemas.microsoft.com/office/drawing/2014/main" id="{57877854-D1DF-9A42-BBA1-A969E803B0B2}"/>
              </a:ext>
            </a:extLst>
          </p:cNvPr>
          <p:cNvSpPr>
            <a:spLocks noGrp="1"/>
          </p:cNvSpPr>
          <p:nvPr>
            <p:ph type="sldNum" sz="quarter" idx="12"/>
          </p:nvPr>
        </p:nvSpPr>
        <p:spPr/>
        <p:txBody>
          <a:bodyPr/>
          <a:lstStyle/>
          <a:p>
            <a:pPr rtl="0"/>
            <a:fld id="{25BA54BD-C84D-46CE-8B72-31BFB26ABA43}" type="slidenum">
              <a:rPr lang="en-GB" noProof="0" smtClean="0"/>
              <a:t>19</a:t>
            </a:fld>
            <a:endParaRPr lang="en-GB" noProof="0" dirty="0"/>
          </a:p>
        </p:txBody>
      </p:sp>
    </p:spTree>
    <p:extLst>
      <p:ext uri="{BB962C8B-B14F-4D97-AF65-F5344CB8AC3E}">
        <p14:creationId xmlns:p14="http://schemas.microsoft.com/office/powerpoint/2010/main" val="4110442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Who are you?</a:t>
            </a:r>
          </a:p>
        </p:txBody>
      </p:sp>
      <p:sp>
        <p:nvSpPr>
          <p:cNvPr id="8" name="TextBox 7">
            <a:extLst>
              <a:ext uri="{FF2B5EF4-FFF2-40B4-BE49-F238E27FC236}">
                <a16:creationId xmlns:a16="http://schemas.microsoft.com/office/drawing/2014/main" id="{755CE817-B452-0017-3787-B998E9C9E9A6}"/>
              </a:ext>
            </a:extLst>
          </p:cNvPr>
          <p:cNvSpPr txBox="1"/>
          <p:nvPr/>
        </p:nvSpPr>
        <p:spPr>
          <a:xfrm>
            <a:off x="7244011" y="5733256"/>
            <a:ext cx="3422401" cy="300082"/>
          </a:xfrm>
          <a:prstGeom prst="rect">
            <a:avLst/>
          </a:prstGeom>
          <a:noFill/>
        </p:spPr>
        <p:txBody>
          <a:bodyPr wrap="square">
            <a:spAutoFit/>
          </a:bodyPr>
          <a:lstStyle/>
          <a:p>
            <a:r>
              <a:rPr lang="en-GB" sz="1350" dirty="0" err="1"/>
              <a:t>www.linkedin.com</a:t>
            </a:r>
            <a:r>
              <a:rPr lang="en-GB" sz="1350" dirty="0"/>
              <a:t>/in/ian-cooper-2b059b</a:t>
            </a:r>
          </a:p>
        </p:txBody>
      </p:sp>
      <p:sp>
        <p:nvSpPr>
          <p:cNvPr id="4" name="TextBox 3">
            <a:extLst>
              <a:ext uri="{FF2B5EF4-FFF2-40B4-BE49-F238E27FC236}">
                <a16:creationId xmlns:a16="http://schemas.microsoft.com/office/drawing/2014/main" id="{7E529C01-D1EE-8AA3-F12C-DCBD4BFEE142}"/>
              </a:ext>
            </a:extLst>
          </p:cNvPr>
          <p:cNvSpPr txBox="1"/>
          <p:nvPr/>
        </p:nvSpPr>
        <p:spPr>
          <a:xfrm>
            <a:off x="1522414" y="1928880"/>
            <a:ext cx="9324528" cy="3108543"/>
          </a:xfrm>
          <a:prstGeom prst="rect">
            <a:avLst/>
          </a:prstGeom>
          <a:noFill/>
        </p:spPr>
        <p:txBody>
          <a:bodyPr wrap="square">
            <a:spAutoFit/>
          </a:bodyPr>
          <a:lstStyle/>
          <a:p>
            <a:r>
              <a:rPr lang="en-GB" sz="1400" dirty="0">
                <a:latin typeface="Chalkboard" panose="03050602040202020205" pitchFamily="66" charset="77"/>
              </a:rPr>
              <a:t>I am a polyglot coding architect with over 20 years of experience delivering solutions in government, healthcare, and finance and ecommerce. During that time I have worked for the DTI, Reuters, </a:t>
            </a:r>
            <a:r>
              <a:rPr lang="en-GB" sz="1400" dirty="0" err="1">
                <a:latin typeface="Chalkboard" panose="03050602040202020205" pitchFamily="66" charset="77"/>
              </a:rPr>
              <a:t>Sungard</a:t>
            </a:r>
            <a:r>
              <a:rPr lang="en-GB" sz="1400" dirty="0">
                <a:latin typeface="Chalkboard" panose="03050602040202020205" pitchFamily="66" charset="77"/>
              </a:rPr>
              <a:t>, Misys, Beazley, Huddle and Just Eat Takeaway delivering everything from bespoke enterprise solutions, 'shrink-wrapped' products for thousands of customers, to SaaS applications for hundreds of thousands of customers. </a:t>
            </a:r>
            <a:br>
              <a:rPr lang="en-GB" sz="1400" dirty="0">
                <a:latin typeface="Chalkboard" panose="03050602040202020205" pitchFamily="66" charset="77"/>
              </a:rPr>
            </a:br>
            <a:br>
              <a:rPr lang="en-GB" sz="1400" dirty="0">
                <a:latin typeface="Chalkboard" panose="03050602040202020205" pitchFamily="66" charset="77"/>
              </a:rPr>
            </a:br>
            <a:r>
              <a:rPr lang="en-GB" sz="1400" dirty="0">
                <a:latin typeface="Chalkboard" panose="03050602040202020205" pitchFamily="66" charset="77"/>
              </a:rPr>
              <a:t>I am an experienced systems architect with a strong knowledge of OO, TDD/BDD, DDD, EDA, CQRS/ES, REST, Messaging, Design Patterns, Architectural Styles, ATAM, and Agile Engineering Practices</a:t>
            </a:r>
            <a:br>
              <a:rPr lang="en-GB" sz="1400" dirty="0">
                <a:latin typeface="Chalkboard" panose="03050602040202020205" pitchFamily="66" charset="77"/>
              </a:rPr>
            </a:br>
            <a:br>
              <a:rPr lang="en-GB" sz="1400" dirty="0">
                <a:latin typeface="Chalkboard" panose="03050602040202020205" pitchFamily="66" charset="77"/>
              </a:rPr>
            </a:br>
            <a:r>
              <a:rPr lang="en-GB" sz="1400" dirty="0">
                <a:latin typeface="Chalkboard" panose="03050602040202020205" pitchFamily="66" charset="77"/>
              </a:rPr>
              <a:t>I am frequent contributor to OSS, and I am the owner of: https://</a:t>
            </a:r>
            <a:r>
              <a:rPr lang="en-GB" sz="1400" dirty="0" err="1">
                <a:latin typeface="Chalkboard" panose="03050602040202020205" pitchFamily="66" charset="77"/>
              </a:rPr>
              <a:t>github.com</a:t>
            </a:r>
            <a:r>
              <a:rPr lang="en-GB" sz="1400" dirty="0">
                <a:latin typeface="Chalkboard" panose="03050602040202020205" pitchFamily="66" charset="77"/>
              </a:rPr>
              <a:t>/</a:t>
            </a:r>
            <a:r>
              <a:rPr lang="en-GB" sz="1400" dirty="0" err="1">
                <a:latin typeface="Chalkboard" panose="03050602040202020205" pitchFamily="66" charset="77"/>
              </a:rPr>
              <a:t>BrighterCommand</a:t>
            </a:r>
            <a:r>
              <a:rPr lang="en-GB" sz="1400" dirty="0">
                <a:latin typeface="Chalkboard" panose="03050602040202020205" pitchFamily="66" charset="77"/>
              </a:rPr>
              <a:t>. I speak regularly at user groups and conferences around the world on architecture and software craftsmanship. I run public workshops teaching messaging, event-driven and reactive architectures.</a:t>
            </a:r>
            <a:br>
              <a:rPr lang="en-GB" sz="1400" dirty="0">
                <a:latin typeface="Chalkboard" panose="03050602040202020205" pitchFamily="66" charset="77"/>
              </a:rPr>
            </a:br>
            <a:br>
              <a:rPr lang="en-GB" sz="1400" dirty="0">
                <a:latin typeface="Chalkboard" panose="03050602040202020205" pitchFamily="66" charset="77"/>
              </a:rPr>
            </a:br>
            <a:r>
              <a:rPr lang="en-GB" sz="1400" dirty="0">
                <a:latin typeface="Chalkboard" panose="03050602040202020205" pitchFamily="66" charset="77"/>
              </a:rPr>
              <a:t>I have a strong background in C#. I spent years in the C++ trenches. I dabble in Go, Java, JavaScript and Python.</a:t>
            </a:r>
          </a:p>
        </p:txBody>
      </p:sp>
      <p:sp>
        <p:nvSpPr>
          <p:cNvPr id="7" name="Slide Number Placeholder 6">
            <a:extLst>
              <a:ext uri="{FF2B5EF4-FFF2-40B4-BE49-F238E27FC236}">
                <a16:creationId xmlns:a16="http://schemas.microsoft.com/office/drawing/2014/main" id="{CF9A45E1-D565-960C-9269-C215D4D1D058}"/>
              </a:ext>
            </a:extLst>
          </p:cNvPr>
          <p:cNvSpPr>
            <a:spLocks noGrp="1"/>
          </p:cNvSpPr>
          <p:nvPr>
            <p:ph type="sldNum" sz="quarter" idx="12"/>
          </p:nvPr>
        </p:nvSpPr>
        <p:spPr/>
        <p:txBody>
          <a:bodyPr/>
          <a:lstStyle/>
          <a:p>
            <a:pPr rtl="0"/>
            <a:fld id="{25BA54BD-C84D-46CE-8B72-31BFB26ABA43}" type="slidenum">
              <a:rPr lang="en-GB" noProof="0" smtClean="0"/>
              <a:t>2</a:t>
            </a:fld>
            <a:endParaRPr lang="en-GB" noProof="0" dirty="0"/>
          </a:p>
        </p:txBody>
      </p:sp>
    </p:spTree>
    <p:extLst>
      <p:ext uri="{BB962C8B-B14F-4D97-AF65-F5344CB8AC3E}">
        <p14:creationId xmlns:p14="http://schemas.microsoft.com/office/powerpoint/2010/main" val="4233551162"/>
      </p:ext>
    </p:extLst>
  </p:cSld>
  <p:clrMapOvr>
    <a:masterClrMapping/>
  </p:clrMapOvr>
  <mc:AlternateContent xmlns:mc="http://schemas.openxmlformats.org/markup-compatibility/2006" xmlns:p14="http://schemas.microsoft.com/office/powerpoint/2010/main">
    <mc:Choice Requires="p14">
      <p:transition spd="slow" p14:dur="2000" advTm="29606"/>
    </mc:Choice>
    <mc:Fallback xmlns="">
      <p:transition spd="slow" advTm="29606"/>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0CFFC86-8F87-7693-566A-B101CEAFD5CC}"/>
              </a:ext>
            </a:extLst>
          </p:cNvPr>
          <p:cNvSpPr txBox="1"/>
          <p:nvPr/>
        </p:nvSpPr>
        <p:spPr>
          <a:xfrm>
            <a:off x="981844" y="2382853"/>
            <a:ext cx="9865096" cy="461665"/>
          </a:xfrm>
          <a:prstGeom prst="rect">
            <a:avLst/>
          </a:prstGeom>
          <a:noFill/>
        </p:spPr>
        <p:txBody>
          <a:bodyPr wrap="square">
            <a:spAutoFit/>
          </a:bodyPr>
          <a:lstStyle/>
          <a:p>
            <a:pPr algn="ctr"/>
            <a:r>
              <a:rPr lang="en-GB" sz="2400" b="1" i="0" dirty="0">
                <a:effectLst/>
                <a:latin typeface="Chalkboard" panose="03050602040202020205" pitchFamily="66" charset="77"/>
              </a:rPr>
              <a:t>Even Amazon can't make sense of serverless or microservices</a:t>
            </a:r>
          </a:p>
        </p:txBody>
      </p:sp>
      <p:sp>
        <p:nvSpPr>
          <p:cNvPr id="6" name="TextBox 5">
            <a:extLst>
              <a:ext uri="{FF2B5EF4-FFF2-40B4-BE49-F238E27FC236}">
                <a16:creationId xmlns:a16="http://schemas.microsoft.com/office/drawing/2014/main" id="{29BD317D-7904-ADB7-770B-6BE9B7A1178B}"/>
              </a:ext>
            </a:extLst>
          </p:cNvPr>
          <p:cNvSpPr txBox="1"/>
          <p:nvPr/>
        </p:nvSpPr>
        <p:spPr>
          <a:xfrm>
            <a:off x="1485900" y="3068960"/>
            <a:ext cx="9073008" cy="1477328"/>
          </a:xfrm>
          <a:prstGeom prst="rect">
            <a:avLst/>
          </a:prstGeom>
          <a:noFill/>
        </p:spPr>
        <p:txBody>
          <a:bodyPr wrap="square">
            <a:spAutoFit/>
          </a:bodyPr>
          <a:lstStyle/>
          <a:p>
            <a:r>
              <a:rPr lang="en-GB" dirty="0">
                <a:latin typeface="Chalkboard" panose="03050602040202020205" pitchFamily="66" charset="77"/>
              </a:rPr>
              <a:t>That really sums up so much of the microservices craze that was tearing through the tech industry for a while: IN THEORY.  Now the real-world results of all this theory are finally in, and </a:t>
            </a:r>
            <a:r>
              <a:rPr lang="en-GB" dirty="0">
                <a:solidFill>
                  <a:srgbClr val="FF0000"/>
                </a:solidFill>
                <a:latin typeface="Chalkboard" panose="03050602040202020205" pitchFamily="66" charset="77"/>
              </a:rPr>
              <a:t>it's clear that in practice, microservices pose perhaps the biggest siren song for needlessly complicating your system</a:t>
            </a:r>
            <a:r>
              <a:rPr lang="en-GB" dirty="0">
                <a:latin typeface="Chalkboard" panose="03050602040202020205" pitchFamily="66" charset="77"/>
              </a:rPr>
              <a:t>. And serverless only makes it worse.</a:t>
            </a:r>
          </a:p>
        </p:txBody>
      </p:sp>
      <p:sp>
        <p:nvSpPr>
          <p:cNvPr id="7" name="TextBox 6">
            <a:extLst>
              <a:ext uri="{FF2B5EF4-FFF2-40B4-BE49-F238E27FC236}">
                <a16:creationId xmlns:a16="http://schemas.microsoft.com/office/drawing/2014/main" id="{2A531F74-A1EB-4005-B82B-C5FF0A288215}"/>
              </a:ext>
            </a:extLst>
          </p:cNvPr>
          <p:cNvSpPr txBox="1"/>
          <p:nvPr/>
        </p:nvSpPr>
        <p:spPr>
          <a:xfrm>
            <a:off x="5014292" y="4770730"/>
            <a:ext cx="5148064" cy="307777"/>
          </a:xfrm>
          <a:prstGeom prst="rect">
            <a:avLst/>
          </a:prstGeom>
          <a:noFill/>
        </p:spPr>
        <p:txBody>
          <a:bodyPr wrap="square">
            <a:spAutoFit/>
          </a:bodyPr>
          <a:lstStyle/>
          <a:p>
            <a:pPr algn="r"/>
            <a:r>
              <a:rPr lang="en-GB" sz="1400" dirty="0">
                <a:latin typeface="Chalkboard" panose="03050602040202020205" pitchFamily="66" charset="77"/>
              </a:rPr>
              <a:t> ― Hansson, David </a:t>
            </a:r>
            <a:r>
              <a:rPr lang="en-GB" sz="1400" dirty="0" err="1">
                <a:latin typeface="Chalkboard" panose="03050602040202020205" pitchFamily="66" charset="77"/>
              </a:rPr>
              <a:t>Heinemeier</a:t>
            </a:r>
            <a:r>
              <a:rPr lang="en-GB" sz="1400" dirty="0">
                <a:latin typeface="Chalkboard" panose="03050602040202020205" pitchFamily="66" charset="77"/>
              </a:rPr>
              <a:t> </a:t>
            </a:r>
            <a:r>
              <a:rPr lang="en-GB" sz="1400" dirty="0">
                <a:latin typeface="Chalkboard" panose="03050602040202020205" pitchFamily="66" charset="77"/>
                <a:hlinkClick r:id="rId2"/>
              </a:rPr>
              <a:t>blog</a:t>
            </a:r>
            <a:r>
              <a:rPr lang="en-GB" sz="1400" dirty="0">
                <a:latin typeface="Chalkboard" panose="03050602040202020205" pitchFamily="66" charset="77"/>
              </a:rPr>
              <a:t> </a:t>
            </a:r>
            <a:endParaRPr lang="en-GB" sz="1400" dirty="0"/>
          </a:p>
        </p:txBody>
      </p:sp>
      <p:sp>
        <p:nvSpPr>
          <p:cNvPr id="5" name="Slide Number Placeholder 4">
            <a:extLst>
              <a:ext uri="{FF2B5EF4-FFF2-40B4-BE49-F238E27FC236}">
                <a16:creationId xmlns:a16="http://schemas.microsoft.com/office/drawing/2014/main" id="{20AB148A-FA38-02BA-F1EC-D18FC54131E9}"/>
              </a:ext>
            </a:extLst>
          </p:cNvPr>
          <p:cNvSpPr>
            <a:spLocks noGrp="1"/>
          </p:cNvSpPr>
          <p:nvPr>
            <p:ph type="sldNum" sz="quarter" idx="12"/>
          </p:nvPr>
        </p:nvSpPr>
        <p:spPr/>
        <p:txBody>
          <a:bodyPr/>
          <a:lstStyle/>
          <a:p>
            <a:pPr rtl="0"/>
            <a:fld id="{25BA54BD-C84D-46CE-8B72-31BFB26ABA43}" type="slidenum">
              <a:rPr lang="en-GB" noProof="0" smtClean="0"/>
              <a:t>20</a:t>
            </a:fld>
            <a:endParaRPr lang="en-GB" noProof="0" dirty="0"/>
          </a:p>
        </p:txBody>
      </p:sp>
    </p:spTree>
    <p:extLst>
      <p:ext uri="{BB962C8B-B14F-4D97-AF65-F5344CB8AC3E}">
        <p14:creationId xmlns:p14="http://schemas.microsoft.com/office/powerpoint/2010/main" val="2185892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C7B11-AFD4-9412-A0A0-DAA717FC5CAB}"/>
              </a:ext>
            </a:extLst>
          </p:cNvPr>
          <p:cNvSpPr>
            <a:spLocks noGrp="1"/>
          </p:cNvSpPr>
          <p:nvPr>
            <p:ph type="title"/>
          </p:nvPr>
        </p:nvSpPr>
        <p:spPr/>
        <p:txBody>
          <a:bodyPr/>
          <a:lstStyle/>
          <a:p>
            <a:r>
              <a:rPr lang="en-GB" dirty="0">
                <a:latin typeface="Chalkboard" panose="03050602040202020205" pitchFamily="66" charset="77"/>
              </a:rPr>
              <a:t>Fracture Plane: Team Availability</a:t>
            </a:r>
          </a:p>
        </p:txBody>
      </p:sp>
      <p:sp>
        <p:nvSpPr>
          <p:cNvPr id="4" name="TextBox 3">
            <a:extLst>
              <a:ext uri="{FF2B5EF4-FFF2-40B4-BE49-F238E27FC236}">
                <a16:creationId xmlns:a16="http://schemas.microsoft.com/office/drawing/2014/main" id="{D3460787-4E20-7468-C296-18D29ECCE6AA}"/>
              </a:ext>
            </a:extLst>
          </p:cNvPr>
          <p:cNvSpPr txBox="1"/>
          <p:nvPr/>
        </p:nvSpPr>
        <p:spPr>
          <a:xfrm>
            <a:off x="1550810" y="1844824"/>
            <a:ext cx="10304242" cy="646331"/>
          </a:xfrm>
          <a:prstGeom prst="rect">
            <a:avLst/>
          </a:prstGeom>
          <a:noFill/>
        </p:spPr>
        <p:txBody>
          <a:bodyPr wrap="square">
            <a:spAutoFit/>
          </a:bodyPr>
          <a:lstStyle/>
          <a:p>
            <a:r>
              <a:rPr lang="en-GB" dirty="0">
                <a:latin typeface="Chalkboard" panose="03050602040202020205" pitchFamily="66" charset="77"/>
              </a:rPr>
              <a:t>A fracture plane is a natural seam in the software system that allows the system to be split easily into two or more parts…. </a:t>
            </a:r>
          </a:p>
        </p:txBody>
      </p:sp>
      <p:sp>
        <p:nvSpPr>
          <p:cNvPr id="6" name="TextBox 5">
            <a:extLst>
              <a:ext uri="{FF2B5EF4-FFF2-40B4-BE49-F238E27FC236}">
                <a16:creationId xmlns:a16="http://schemas.microsoft.com/office/drawing/2014/main" id="{3AEC6313-D3A9-CFF9-915F-1F9073A6B3E5}"/>
              </a:ext>
            </a:extLst>
          </p:cNvPr>
          <p:cNvSpPr txBox="1"/>
          <p:nvPr/>
        </p:nvSpPr>
        <p:spPr>
          <a:xfrm>
            <a:off x="7750596" y="2768154"/>
            <a:ext cx="4104456" cy="307777"/>
          </a:xfrm>
          <a:prstGeom prst="rect">
            <a:avLst/>
          </a:prstGeom>
          <a:noFill/>
        </p:spPr>
        <p:txBody>
          <a:bodyPr wrap="square">
            <a:spAutoFit/>
          </a:bodyPr>
          <a:lstStyle/>
          <a:p>
            <a:r>
              <a:rPr lang="en-GB" sz="1400" dirty="0">
                <a:latin typeface="Chalkboard" panose="03050602040202020205" pitchFamily="66" charset="77"/>
              </a:rPr>
              <a:t>Skelton, Matthew; Pais, Manuel. Team Topologies</a:t>
            </a:r>
          </a:p>
        </p:txBody>
      </p:sp>
      <p:sp>
        <p:nvSpPr>
          <p:cNvPr id="7" name="TextBox 6">
            <a:extLst>
              <a:ext uri="{FF2B5EF4-FFF2-40B4-BE49-F238E27FC236}">
                <a16:creationId xmlns:a16="http://schemas.microsoft.com/office/drawing/2014/main" id="{23CC59F0-0DC3-5FC0-ACCD-74B1DFD6E47D}"/>
              </a:ext>
            </a:extLst>
          </p:cNvPr>
          <p:cNvSpPr txBox="1"/>
          <p:nvPr/>
        </p:nvSpPr>
        <p:spPr>
          <a:xfrm>
            <a:off x="1550810" y="3429422"/>
            <a:ext cx="10304242" cy="1200329"/>
          </a:xfrm>
          <a:prstGeom prst="rect">
            <a:avLst/>
          </a:prstGeom>
          <a:noFill/>
        </p:spPr>
        <p:txBody>
          <a:bodyPr wrap="square">
            <a:spAutoFit/>
          </a:bodyPr>
          <a:lstStyle/>
          <a:p>
            <a:r>
              <a:rPr lang="en-GB" dirty="0">
                <a:solidFill>
                  <a:srgbClr val="FFC000"/>
                </a:solidFill>
                <a:latin typeface="Chalkboard" panose="03050602040202020205" pitchFamily="66" charset="77"/>
              </a:rPr>
              <a:t>Fracture plane: team availability is an anti-pattern that occurs when the driving decision is that we want to create a fracture plane to support a new team working on the problem over assigning to an existing team, for the whom the work may not represent the highest priority, to achieve faster time-to-market.</a:t>
            </a:r>
          </a:p>
        </p:txBody>
      </p:sp>
      <p:sp>
        <p:nvSpPr>
          <p:cNvPr id="10" name="Slide Number Placeholder 9">
            <a:extLst>
              <a:ext uri="{FF2B5EF4-FFF2-40B4-BE49-F238E27FC236}">
                <a16:creationId xmlns:a16="http://schemas.microsoft.com/office/drawing/2014/main" id="{E1C09910-E029-A5A5-C96F-4CFC30BBD5CF}"/>
              </a:ext>
            </a:extLst>
          </p:cNvPr>
          <p:cNvSpPr>
            <a:spLocks noGrp="1"/>
          </p:cNvSpPr>
          <p:nvPr>
            <p:ph type="sldNum" sz="quarter" idx="12"/>
          </p:nvPr>
        </p:nvSpPr>
        <p:spPr/>
        <p:txBody>
          <a:bodyPr/>
          <a:lstStyle/>
          <a:p>
            <a:pPr rtl="0"/>
            <a:fld id="{25BA54BD-C84D-46CE-8B72-31BFB26ABA43}" type="slidenum">
              <a:rPr lang="en-GB" noProof="0" smtClean="0"/>
              <a:t>21</a:t>
            </a:fld>
            <a:endParaRPr lang="en-GB" noProof="0" dirty="0"/>
          </a:p>
        </p:txBody>
      </p:sp>
    </p:spTree>
    <p:extLst>
      <p:ext uri="{BB962C8B-B14F-4D97-AF65-F5344CB8AC3E}">
        <p14:creationId xmlns:p14="http://schemas.microsoft.com/office/powerpoint/2010/main" val="563944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73FF0DF4-CE64-106E-97E9-24E6190DD356}"/>
              </a:ext>
            </a:extLst>
          </p:cNvPr>
          <p:cNvCxnSpPr/>
          <p:nvPr/>
        </p:nvCxnSpPr>
        <p:spPr>
          <a:xfrm>
            <a:off x="4078188" y="908720"/>
            <a:ext cx="0" cy="4752528"/>
          </a:xfrm>
          <a:prstGeom prst="line">
            <a:avLst/>
          </a:prstGeom>
          <a:ln w="25400">
            <a:miter lim="800000"/>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4B1BC733-C2A3-957C-D85D-366EA094174F}"/>
              </a:ext>
            </a:extLst>
          </p:cNvPr>
          <p:cNvCxnSpPr/>
          <p:nvPr/>
        </p:nvCxnSpPr>
        <p:spPr>
          <a:xfrm>
            <a:off x="4078188" y="5661248"/>
            <a:ext cx="6048672" cy="0"/>
          </a:xfrm>
          <a:prstGeom prst="line">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06FA14F-0D62-C9E0-5AFC-297517570D30}"/>
              </a:ext>
            </a:extLst>
          </p:cNvPr>
          <p:cNvSpPr txBox="1"/>
          <p:nvPr/>
        </p:nvSpPr>
        <p:spPr>
          <a:xfrm>
            <a:off x="5950396" y="5877272"/>
            <a:ext cx="2048446" cy="286232"/>
          </a:xfrm>
          <a:prstGeom prst="rect">
            <a:avLst/>
          </a:prstGeom>
          <a:noFill/>
        </p:spPr>
        <p:txBody>
          <a:bodyPr wrap="none" rtlCol="0">
            <a:spAutoFit/>
          </a:bodyPr>
          <a:lstStyle/>
          <a:p>
            <a:pPr>
              <a:lnSpc>
                <a:spcPct val="90000"/>
              </a:lnSpc>
            </a:pPr>
            <a:r>
              <a:rPr lang="en-GB" sz="1400" dirty="0">
                <a:solidFill>
                  <a:srgbClr val="00B0F0"/>
                </a:solidFill>
                <a:latin typeface="Chalkboard" panose="03050602040202020205" pitchFamily="66" charset="77"/>
              </a:rPr>
              <a:t>Number of components</a:t>
            </a:r>
          </a:p>
        </p:txBody>
      </p:sp>
      <p:sp>
        <p:nvSpPr>
          <p:cNvPr id="12" name="TextBox 11">
            <a:extLst>
              <a:ext uri="{FF2B5EF4-FFF2-40B4-BE49-F238E27FC236}">
                <a16:creationId xmlns:a16="http://schemas.microsoft.com/office/drawing/2014/main" id="{D8A56422-B60A-03A6-B784-84BF87B76AF0}"/>
              </a:ext>
            </a:extLst>
          </p:cNvPr>
          <p:cNvSpPr txBox="1"/>
          <p:nvPr/>
        </p:nvSpPr>
        <p:spPr>
          <a:xfrm>
            <a:off x="3358108" y="908720"/>
            <a:ext cx="530594" cy="286232"/>
          </a:xfrm>
          <a:prstGeom prst="rect">
            <a:avLst/>
          </a:prstGeom>
          <a:noFill/>
        </p:spPr>
        <p:txBody>
          <a:bodyPr wrap="none" rtlCol="0">
            <a:spAutoFit/>
          </a:bodyPr>
          <a:lstStyle/>
          <a:p>
            <a:pPr>
              <a:lnSpc>
                <a:spcPct val="90000"/>
              </a:lnSpc>
            </a:pPr>
            <a:r>
              <a:rPr lang="en-GB" sz="1400" dirty="0">
                <a:solidFill>
                  <a:srgbClr val="00B0F0"/>
                </a:solidFill>
                <a:latin typeface="Chalkboard" panose="03050602040202020205" pitchFamily="66" charset="77"/>
              </a:rPr>
              <a:t>Cost</a:t>
            </a:r>
          </a:p>
        </p:txBody>
      </p:sp>
      <p:sp>
        <p:nvSpPr>
          <p:cNvPr id="13" name="Freeform 12">
            <a:extLst>
              <a:ext uri="{FF2B5EF4-FFF2-40B4-BE49-F238E27FC236}">
                <a16:creationId xmlns:a16="http://schemas.microsoft.com/office/drawing/2014/main" id="{DCE3CB5E-5A95-DF2C-9590-FA07D3037DBF}"/>
              </a:ext>
            </a:extLst>
          </p:cNvPr>
          <p:cNvSpPr/>
          <p:nvPr/>
        </p:nvSpPr>
        <p:spPr>
          <a:xfrm>
            <a:off x="4582245" y="876092"/>
            <a:ext cx="5400600" cy="4209091"/>
          </a:xfrm>
          <a:custGeom>
            <a:avLst/>
            <a:gdLst>
              <a:gd name="connsiteX0" fmla="*/ 0 w 5400600"/>
              <a:gd name="connsiteY0" fmla="*/ 0 h 4209091"/>
              <a:gd name="connsiteX1" fmla="*/ 31338 w 5400600"/>
              <a:gd name="connsiteY1" fmla="*/ 93796 h 4209091"/>
              <a:gd name="connsiteX2" fmla="*/ 52230 w 5400600"/>
              <a:gd name="connsiteY2" fmla="*/ 128969 h 4209091"/>
              <a:gd name="connsiteX3" fmla="*/ 114906 w 5400600"/>
              <a:gd name="connsiteY3" fmla="*/ 211040 h 4209091"/>
              <a:gd name="connsiteX4" fmla="*/ 146244 w 5400600"/>
              <a:gd name="connsiteY4" fmla="*/ 257938 h 4209091"/>
              <a:gd name="connsiteX5" fmla="*/ 167136 w 5400600"/>
              <a:gd name="connsiteY5" fmla="*/ 293112 h 4209091"/>
              <a:gd name="connsiteX6" fmla="*/ 261151 w 5400600"/>
              <a:gd name="connsiteY6" fmla="*/ 422081 h 4209091"/>
              <a:gd name="connsiteX7" fmla="*/ 292488 w 5400600"/>
              <a:gd name="connsiteY7" fmla="*/ 492428 h 4209091"/>
              <a:gd name="connsiteX8" fmla="*/ 313381 w 5400600"/>
              <a:gd name="connsiteY8" fmla="*/ 515877 h 4209091"/>
              <a:gd name="connsiteX9" fmla="*/ 365611 w 5400600"/>
              <a:gd name="connsiteY9" fmla="*/ 597948 h 4209091"/>
              <a:gd name="connsiteX10" fmla="*/ 396949 w 5400600"/>
              <a:gd name="connsiteY10" fmla="*/ 680020 h 4209091"/>
              <a:gd name="connsiteX11" fmla="*/ 417841 w 5400600"/>
              <a:gd name="connsiteY11" fmla="*/ 715194 h 4209091"/>
              <a:gd name="connsiteX12" fmla="*/ 428287 w 5400600"/>
              <a:gd name="connsiteY12" fmla="*/ 750367 h 4209091"/>
              <a:gd name="connsiteX13" fmla="*/ 470071 w 5400600"/>
              <a:gd name="connsiteY13" fmla="*/ 820714 h 4209091"/>
              <a:gd name="connsiteX14" fmla="*/ 511855 w 5400600"/>
              <a:gd name="connsiteY14" fmla="*/ 891061 h 4209091"/>
              <a:gd name="connsiteX15" fmla="*/ 532747 w 5400600"/>
              <a:gd name="connsiteY15" fmla="*/ 926235 h 4209091"/>
              <a:gd name="connsiteX16" fmla="*/ 543194 w 5400600"/>
              <a:gd name="connsiteY16" fmla="*/ 961407 h 4209091"/>
              <a:gd name="connsiteX17" fmla="*/ 564085 w 5400600"/>
              <a:gd name="connsiteY17" fmla="*/ 984857 h 4209091"/>
              <a:gd name="connsiteX18" fmla="*/ 574531 w 5400600"/>
              <a:gd name="connsiteY18" fmla="*/ 1043479 h 4209091"/>
              <a:gd name="connsiteX19" fmla="*/ 595424 w 5400600"/>
              <a:gd name="connsiteY19" fmla="*/ 1137274 h 4209091"/>
              <a:gd name="connsiteX20" fmla="*/ 626761 w 5400600"/>
              <a:gd name="connsiteY20" fmla="*/ 1266244 h 4209091"/>
              <a:gd name="connsiteX21" fmla="*/ 689438 w 5400600"/>
              <a:gd name="connsiteY21" fmla="*/ 1371765 h 4209091"/>
              <a:gd name="connsiteX22" fmla="*/ 710330 w 5400600"/>
              <a:gd name="connsiteY22" fmla="*/ 1406939 h 4209091"/>
              <a:gd name="connsiteX23" fmla="*/ 731222 w 5400600"/>
              <a:gd name="connsiteY23" fmla="*/ 1430387 h 4209091"/>
              <a:gd name="connsiteX24" fmla="*/ 793898 w 5400600"/>
              <a:gd name="connsiteY24" fmla="*/ 1524183 h 4209091"/>
              <a:gd name="connsiteX25" fmla="*/ 804344 w 5400600"/>
              <a:gd name="connsiteY25" fmla="*/ 1559356 h 4209091"/>
              <a:gd name="connsiteX26" fmla="*/ 846128 w 5400600"/>
              <a:gd name="connsiteY26" fmla="*/ 1653152 h 4209091"/>
              <a:gd name="connsiteX27" fmla="*/ 887913 w 5400600"/>
              <a:gd name="connsiteY27" fmla="*/ 1746948 h 4209091"/>
              <a:gd name="connsiteX28" fmla="*/ 929697 w 5400600"/>
              <a:gd name="connsiteY28" fmla="*/ 1793846 h 4209091"/>
              <a:gd name="connsiteX29" fmla="*/ 950589 w 5400600"/>
              <a:gd name="connsiteY29" fmla="*/ 1840745 h 4209091"/>
              <a:gd name="connsiteX30" fmla="*/ 1013265 w 5400600"/>
              <a:gd name="connsiteY30" fmla="*/ 1911091 h 4209091"/>
              <a:gd name="connsiteX31" fmla="*/ 1075941 w 5400600"/>
              <a:gd name="connsiteY31" fmla="*/ 2004887 h 4209091"/>
              <a:gd name="connsiteX32" fmla="*/ 1128171 w 5400600"/>
              <a:gd name="connsiteY32" fmla="*/ 2075234 h 4209091"/>
              <a:gd name="connsiteX33" fmla="*/ 1169956 w 5400600"/>
              <a:gd name="connsiteY33" fmla="*/ 2098682 h 4209091"/>
              <a:gd name="connsiteX34" fmla="*/ 1222186 w 5400600"/>
              <a:gd name="connsiteY34" fmla="*/ 2145580 h 4209091"/>
              <a:gd name="connsiteX35" fmla="*/ 1263970 w 5400600"/>
              <a:gd name="connsiteY35" fmla="*/ 2169030 h 4209091"/>
              <a:gd name="connsiteX36" fmla="*/ 1295307 w 5400600"/>
              <a:gd name="connsiteY36" fmla="*/ 2204203 h 4209091"/>
              <a:gd name="connsiteX37" fmla="*/ 1368430 w 5400600"/>
              <a:gd name="connsiteY37" fmla="*/ 2251101 h 4209091"/>
              <a:gd name="connsiteX38" fmla="*/ 1431106 w 5400600"/>
              <a:gd name="connsiteY38" fmla="*/ 2297999 h 4209091"/>
              <a:gd name="connsiteX39" fmla="*/ 1525120 w 5400600"/>
              <a:gd name="connsiteY39" fmla="*/ 2368347 h 4209091"/>
              <a:gd name="connsiteX40" fmla="*/ 1556459 w 5400600"/>
              <a:gd name="connsiteY40" fmla="*/ 2391795 h 4209091"/>
              <a:gd name="connsiteX41" fmla="*/ 1608689 w 5400600"/>
              <a:gd name="connsiteY41" fmla="*/ 2426969 h 4209091"/>
              <a:gd name="connsiteX42" fmla="*/ 1640027 w 5400600"/>
              <a:gd name="connsiteY42" fmla="*/ 2462142 h 4209091"/>
              <a:gd name="connsiteX43" fmla="*/ 1713149 w 5400600"/>
              <a:gd name="connsiteY43" fmla="*/ 2520764 h 4209091"/>
              <a:gd name="connsiteX44" fmla="*/ 1734042 w 5400600"/>
              <a:gd name="connsiteY44" fmla="*/ 2544214 h 4209091"/>
              <a:gd name="connsiteX45" fmla="*/ 1786272 w 5400600"/>
              <a:gd name="connsiteY45" fmla="*/ 2591112 h 4209091"/>
              <a:gd name="connsiteX46" fmla="*/ 1838502 w 5400600"/>
              <a:gd name="connsiteY46" fmla="*/ 2649734 h 4209091"/>
              <a:gd name="connsiteX47" fmla="*/ 1880286 w 5400600"/>
              <a:gd name="connsiteY47" fmla="*/ 2673182 h 4209091"/>
              <a:gd name="connsiteX48" fmla="*/ 1942962 w 5400600"/>
              <a:gd name="connsiteY48" fmla="*/ 2720081 h 4209091"/>
              <a:gd name="connsiteX49" fmla="*/ 1974300 w 5400600"/>
              <a:gd name="connsiteY49" fmla="*/ 2743530 h 4209091"/>
              <a:gd name="connsiteX50" fmla="*/ 2016085 w 5400600"/>
              <a:gd name="connsiteY50" fmla="*/ 2766979 h 4209091"/>
              <a:gd name="connsiteX51" fmla="*/ 2120545 w 5400600"/>
              <a:gd name="connsiteY51" fmla="*/ 2837325 h 4209091"/>
              <a:gd name="connsiteX52" fmla="*/ 2151882 w 5400600"/>
              <a:gd name="connsiteY52" fmla="*/ 2860775 h 4209091"/>
              <a:gd name="connsiteX53" fmla="*/ 2245897 w 5400600"/>
              <a:gd name="connsiteY53" fmla="*/ 2907673 h 4209091"/>
              <a:gd name="connsiteX54" fmla="*/ 2298128 w 5400600"/>
              <a:gd name="connsiteY54" fmla="*/ 2966295 h 4209091"/>
              <a:gd name="connsiteX55" fmla="*/ 2339911 w 5400600"/>
              <a:gd name="connsiteY55" fmla="*/ 3001468 h 4209091"/>
              <a:gd name="connsiteX56" fmla="*/ 2402588 w 5400600"/>
              <a:gd name="connsiteY56" fmla="*/ 3060090 h 4209091"/>
              <a:gd name="connsiteX57" fmla="*/ 2433925 w 5400600"/>
              <a:gd name="connsiteY57" fmla="*/ 3071816 h 4209091"/>
              <a:gd name="connsiteX58" fmla="*/ 2496602 w 5400600"/>
              <a:gd name="connsiteY58" fmla="*/ 3118714 h 4209091"/>
              <a:gd name="connsiteX59" fmla="*/ 2590616 w 5400600"/>
              <a:gd name="connsiteY59" fmla="*/ 3189060 h 4209091"/>
              <a:gd name="connsiteX60" fmla="*/ 2621954 w 5400600"/>
              <a:gd name="connsiteY60" fmla="*/ 3212509 h 4209091"/>
              <a:gd name="connsiteX61" fmla="*/ 2642847 w 5400600"/>
              <a:gd name="connsiteY61" fmla="*/ 3235958 h 4209091"/>
              <a:gd name="connsiteX62" fmla="*/ 2715968 w 5400600"/>
              <a:gd name="connsiteY62" fmla="*/ 3282856 h 4209091"/>
              <a:gd name="connsiteX63" fmla="*/ 2736861 w 5400600"/>
              <a:gd name="connsiteY63" fmla="*/ 3306305 h 4209091"/>
              <a:gd name="connsiteX64" fmla="*/ 2768198 w 5400600"/>
              <a:gd name="connsiteY64" fmla="*/ 3329754 h 4209091"/>
              <a:gd name="connsiteX65" fmla="*/ 2789091 w 5400600"/>
              <a:gd name="connsiteY65" fmla="*/ 3353203 h 4209091"/>
              <a:gd name="connsiteX66" fmla="*/ 2903997 w 5400600"/>
              <a:gd name="connsiteY66" fmla="*/ 3423550 h 4209091"/>
              <a:gd name="connsiteX67" fmla="*/ 2987565 w 5400600"/>
              <a:gd name="connsiteY67" fmla="*/ 3482172 h 4209091"/>
              <a:gd name="connsiteX68" fmla="*/ 3092026 w 5400600"/>
              <a:gd name="connsiteY68" fmla="*/ 3552520 h 4209091"/>
              <a:gd name="connsiteX69" fmla="*/ 3206932 w 5400600"/>
              <a:gd name="connsiteY69" fmla="*/ 3611142 h 4209091"/>
              <a:gd name="connsiteX70" fmla="*/ 3248716 w 5400600"/>
              <a:gd name="connsiteY70" fmla="*/ 3622866 h 4209091"/>
              <a:gd name="connsiteX71" fmla="*/ 3269608 w 5400600"/>
              <a:gd name="connsiteY71" fmla="*/ 3646315 h 4209091"/>
              <a:gd name="connsiteX72" fmla="*/ 3332284 w 5400600"/>
              <a:gd name="connsiteY72" fmla="*/ 3669764 h 4209091"/>
              <a:gd name="connsiteX73" fmla="*/ 3478529 w 5400600"/>
              <a:gd name="connsiteY73" fmla="*/ 3693213 h 4209091"/>
              <a:gd name="connsiteX74" fmla="*/ 3603881 w 5400600"/>
              <a:gd name="connsiteY74" fmla="*/ 3740111 h 4209091"/>
              <a:gd name="connsiteX75" fmla="*/ 3656112 w 5400600"/>
              <a:gd name="connsiteY75" fmla="*/ 3763560 h 4209091"/>
              <a:gd name="connsiteX76" fmla="*/ 3708342 w 5400600"/>
              <a:gd name="connsiteY76" fmla="*/ 3775285 h 4209091"/>
              <a:gd name="connsiteX77" fmla="*/ 3750126 w 5400600"/>
              <a:gd name="connsiteY77" fmla="*/ 3798733 h 4209091"/>
              <a:gd name="connsiteX78" fmla="*/ 3917263 w 5400600"/>
              <a:gd name="connsiteY78" fmla="*/ 3869081 h 4209091"/>
              <a:gd name="connsiteX79" fmla="*/ 3959046 w 5400600"/>
              <a:gd name="connsiteY79" fmla="*/ 3892529 h 4209091"/>
              <a:gd name="connsiteX80" fmla="*/ 4073953 w 5400600"/>
              <a:gd name="connsiteY80" fmla="*/ 3939427 h 4209091"/>
              <a:gd name="connsiteX81" fmla="*/ 4115737 w 5400600"/>
              <a:gd name="connsiteY81" fmla="*/ 3974601 h 4209091"/>
              <a:gd name="connsiteX82" fmla="*/ 4220197 w 5400600"/>
              <a:gd name="connsiteY82" fmla="*/ 4021498 h 4209091"/>
              <a:gd name="connsiteX83" fmla="*/ 4293319 w 5400600"/>
              <a:gd name="connsiteY83" fmla="*/ 4068396 h 4209091"/>
              <a:gd name="connsiteX84" fmla="*/ 4335103 w 5400600"/>
              <a:gd name="connsiteY84" fmla="*/ 4103570 h 4209091"/>
              <a:gd name="connsiteX85" fmla="*/ 4366442 w 5400600"/>
              <a:gd name="connsiteY85" fmla="*/ 4127019 h 4209091"/>
              <a:gd name="connsiteX86" fmla="*/ 4742499 w 5400600"/>
              <a:gd name="connsiteY86" fmla="*/ 4138744 h 4209091"/>
              <a:gd name="connsiteX87" fmla="*/ 4951420 w 5400600"/>
              <a:gd name="connsiteY87" fmla="*/ 4150468 h 4209091"/>
              <a:gd name="connsiteX88" fmla="*/ 4982758 w 5400600"/>
              <a:gd name="connsiteY88" fmla="*/ 4162192 h 4209091"/>
              <a:gd name="connsiteX89" fmla="*/ 5087218 w 5400600"/>
              <a:gd name="connsiteY89" fmla="*/ 4185642 h 4209091"/>
              <a:gd name="connsiteX90" fmla="*/ 5149894 w 5400600"/>
              <a:gd name="connsiteY90" fmla="*/ 4209091 h 4209091"/>
              <a:gd name="connsiteX91" fmla="*/ 5400600 w 5400600"/>
              <a:gd name="connsiteY91" fmla="*/ 4209091 h 4209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5400600" h="4209091" extrusionOk="0">
                <a:moveTo>
                  <a:pt x="0" y="0"/>
                </a:moveTo>
                <a:cubicBezTo>
                  <a:pt x="5718" y="28349"/>
                  <a:pt x="10190" y="66714"/>
                  <a:pt x="31338" y="93796"/>
                </a:cubicBezTo>
                <a:cubicBezTo>
                  <a:pt x="39160" y="107177"/>
                  <a:pt x="41654" y="117607"/>
                  <a:pt x="52230" y="128969"/>
                </a:cubicBezTo>
                <a:cubicBezTo>
                  <a:pt x="99448" y="249638"/>
                  <a:pt x="45799" y="148082"/>
                  <a:pt x="114906" y="211040"/>
                </a:cubicBezTo>
                <a:cubicBezTo>
                  <a:pt x="122018" y="223568"/>
                  <a:pt x="138567" y="243205"/>
                  <a:pt x="146244" y="257938"/>
                </a:cubicBezTo>
                <a:cubicBezTo>
                  <a:pt x="154463" y="269514"/>
                  <a:pt x="159815" y="281405"/>
                  <a:pt x="167136" y="293112"/>
                </a:cubicBezTo>
                <a:cubicBezTo>
                  <a:pt x="230044" y="393909"/>
                  <a:pt x="208930" y="375979"/>
                  <a:pt x="261151" y="422081"/>
                </a:cubicBezTo>
                <a:cubicBezTo>
                  <a:pt x="272102" y="458451"/>
                  <a:pt x="269100" y="460301"/>
                  <a:pt x="292488" y="492428"/>
                </a:cubicBezTo>
                <a:cubicBezTo>
                  <a:pt x="299360" y="501462"/>
                  <a:pt x="308814" y="507160"/>
                  <a:pt x="313381" y="515877"/>
                </a:cubicBezTo>
                <a:cubicBezTo>
                  <a:pt x="359596" y="608877"/>
                  <a:pt x="325162" y="550551"/>
                  <a:pt x="365611" y="597948"/>
                </a:cubicBezTo>
                <a:cubicBezTo>
                  <a:pt x="377394" y="637507"/>
                  <a:pt x="376355" y="640072"/>
                  <a:pt x="396949" y="680020"/>
                </a:cubicBezTo>
                <a:cubicBezTo>
                  <a:pt x="403843" y="693279"/>
                  <a:pt x="413655" y="704341"/>
                  <a:pt x="417841" y="715194"/>
                </a:cubicBezTo>
                <a:cubicBezTo>
                  <a:pt x="423430" y="725665"/>
                  <a:pt x="423554" y="736673"/>
                  <a:pt x="428287" y="750367"/>
                </a:cubicBezTo>
                <a:cubicBezTo>
                  <a:pt x="436188" y="775707"/>
                  <a:pt x="452102" y="794478"/>
                  <a:pt x="470071" y="820714"/>
                </a:cubicBezTo>
                <a:cubicBezTo>
                  <a:pt x="486855" y="839847"/>
                  <a:pt x="496331" y="874207"/>
                  <a:pt x="511855" y="891061"/>
                </a:cubicBezTo>
                <a:cubicBezTo>
                  <a:pt x="517904" y="900033"/>
                  <a:pt x="530723" y="912472"/>
                  <a:pt x="532747" y="926235"/>
                </a:cubicBezTo>
                <a:cubicBezTo>
                  <a:pt x="538502" y="938328"/>
                  <a:pt x="534696" y="950927"/>
                  <a:pt x="543194" y="961407"/>
                </a:cubicBezTo>
                <a:cubicBezTo>
                  <a:pt x="548690" y="970113"/>
                  <a:pt x="554666" y="978304"/>
                  <a:pt x="564085" y="984857"/>
                </a:cubicBezTo>
                <a:cubicBezTo>
                  <a:pt x="570237" y="1003832"/>
                  <a:pt x="570894" y="1027435"/>
                  <a:pt x="574531" y="1043479"/>
                </a:cubicBezTo>
                <a:cubicBezTo>
                  <a:pt x="587758" y="1072604"/>
                  <a:pt x="589597" y="1100388"/>
                  <a:pt x="595424" y="1137274"/>
                </a:cubicBezTo>
                <a:cubicBezTo>
                  <a:pt x="602269" y="1168995"/>
                  <a:pt x="609971" y="1242793"/>
                  <a:pt x="626761" y="1266244"/>
                </a:cubicBezTo>
                <a:cubicBezTo>
                  <a:pt x="655531" y="1293191"/>
                  <a:pt x="659338" y="1334096"/>
                  <a:pt x="689438" y="1371765"/>
                </a:cubicBezTo>
                <a:cubicBezTo>
                  <a:pt x="695188" y="1381878"/>
                  <a:pt x="705171" y="1398139"/>
                  <a:pt x="710330" y="1406939"/>
                </a:cubicBezTo>
                <a:cubicBezTo>
                  <a:pt x="717190" y="1412605"/>
                  <a:pt x="727961" y="1423213"/>
                  <a:pt x="731222" y="1430387"/>
                </a:cubicBezTo>
                <a:cubicBezTo>
                  <a:pt x="797666" y="1537422"/>
                  <a:pt x="741740" y="1483633"/>
                  <a:pt x="793898" y="1524183"/>
                </a:cubicBezTo>
                <a:cubicBezTo>
                  <a:pt x="797037" y="1534827"/>
                  <a:pt x="801835" y="1546568"/>
                  <a:pt x="804344" y="1559356"/>
                </a:cubicBezTo>
                <a:cubicBezTo>
                  <a:pt x="821201" y="1584288"/>
                  <a:pt x="826479" y="1617597"/>
                  <a:pt x="846128" y="1653152"/>
                </a:cubicBezTo>
                <a:cubicBezTo>
                  <a:pt x="861991" y="1690114"/>
                  <a:pt x="862031" y="1717567"/>
                  <a:pt x="887913" y="1746948"/>
                </a:cubicBezTo>
                <a:cubicBezTo>
                  <a:pt x="902254" y="1767861"/>
                  <a:pt x="920699" y="1777236"/>
                  <a:pt x="929697" y="1793846"/>
                </a:cubicBezTo>
                <a:cubicBezTo>
                  <a:pt x="936497" y="1810091"/>
                  <a:pt x="942284" y="1827504"/>
                  <a:pt x="950589" y="1840745"/>
                </a:cubicBezTo>
                <a:cubicBezTo>
                  <a:pt x="969046" y="1866640"/>
                  <a:pt x="1013265" y="1911091"/>
                  <a:pt x="1013265" y="1911091"/>
                </a:cubicBezTo>
                <a:cubicBezTo>
                  <a:pt x="1053446" y="1998712"/>
                  <a:pt x="1021220" y="1930195"/>
                  <a:pt x="1075941" y="2004887"/>
                </a:cubicBezTo>
                <a:cubicBezTo>
                  <a:pt x="1106082" y="2045723"/>
                  <a:pt x="1090084" y="2045064"/>
                  <a:pt x="1128171" y="2075234"/>
                </a:cubicBezTo>
                <a:cubicBezTo>
                  <a:pt x="1139685" y="2083844"/>
                  <a:pt x="1154905" y="2091530"/>
                  <a:pt x="1169956" y="2098682"/>
                </a:cubicBezTo>
                <a:cubicBezTo>
                  <a:pt x="1312853" y="2186126"/>
                  <a:pt x="1124694" y="2062734"/>
                  <a:pt x="1222186" y="2145580"/>
                </a:cubicBezTo>
                <a:cubicBezTo>
                  <a:pt x="1234137" y="2153478"/>
                  <a:pt x="1249263" y="2159817"/>
                  <a:pt x="1263970" y="2169030"/>
                </a:cubicBezTo>
                <a:cubicBezTo>
                  <a:pt x="1276047" y="2179505"/>
                  <a:pt x="1281033" y="2190240"/>
                  <a:pt x="1295307" y="2204203"/>
                </a:cubicBezTo>
                <a:cubicBezTo>
                  <a:pt x="1327492" y="2231869"/>
                  <a:pt x="1332091" y="2226716"/>
                  <a:pt x="1368430" y="2251101"/>
                </a:cubicBezTo>
                <a:cubicBezTo>
                  <a:pt x="1394035" y="2266299"/>
                  <a:pt x="1403334" y="2284884"/>
                  <a:pt x="1431106" y="2297999"/>
                </a:cubicBezTo>
                <a:cubicBezTo>
                  <a:pt x="1455735" y="2304777"/>
                  <a:pt x="1479064" y="2341315"/>
                  <a:pt x="1525120" y="2368347"/>
                </a:cubicBezTo>
                <a:cubicBezTo>
                  <a:pt x="1536999" y="2376655"/>
                  <a:pt x="1545426" y="2383560"/>
                  <a:pt x="1556459" y="2391795"/>
                </a:cubicBezTo>
                <a:cubicBezTo>
                  <a:pt x="1574439" y="2403728"/>
                  <a:pt x="1595489" y="2406792"/>
                  <a:pt x="1608689" y="2426969"/>
                </a:cubicBezTo>
                <a:cubicBezTo>
                  <a:pt x="1617490" y="2435769"/>
                  <a:pt x="1629012" y="2449565"/>
                  <a:pt x="1640027" y="2462142"/>
                </a:cubicBezTo>
                <a:cubicBezTo>
                  <a:pt x="1749666" y="2575448"/>
                  <a:pt x="1623857" y="2473503"/>
                  <a:pt x="1713149" y="2520764"/>
                </a:cubicBezTo>
                <a:cubicBezTo>
                  <a:pt x="1720421" y="2527780"/>
                  <a:pt x="1726167" y="2537865"/>
                  <a:pt x="1734042" y="2544214"/>
                </a:cubicBezTo>
                <a:cubicBezTo>
                  <a:pt x="1765019" y="2572732"/>
                  <a:pt x="1764424" y="2560202"/>
                  <a:pt x="1786272" y="2591112"/>
                </a:cubicBezTo>
                <a:cubicBezTo>
                  <a:pt x="1819118" y="2635875"/>
                  <a:pt x="1792463" y="2615916"/>
                  <a:pt x="1838502" y="2649734"/>
                </a:cubicBezTo>
                <a:cubicBezTo>
                  <a:pt x="1850856" y="2656248"/>
                  <a:pt x="1869125" y="2668453"/>
                  <a:pt x="1880286" y="2673182"/>
                </a:cubicBezTo>
                <a:cubicBezTo>
                  <a:pt x="1906159" y="2686460"/>
                  <a:pt x="1922826" y="2701483"/>
                  <a:pt x="1942962" y="2720081"/>
                </a:cubicBezTo>
                <a:cubicBezTo>
                  <a:pt x="1954365" y="2726906"/>
                  <a:pt x="1962289" y="2739865"/>
                  <a:pt x="1974300" y="2743530"/>
                </a:cubicBezTo>
                <a:cubicBezTo>
                  <a:pt x="1989799" y="2750232"/>
                  <a:pt x="2007041" y="2758998"/>
                  <a:pt x="2016085" y="2766979"/>
                </a:cubicBezTo>
                <a:cubicBezTo>
                  <a:pt x="2052444" y="2791282"/>
                  <a:pt x="2088811" y="2812140"/>
                  <a:pt x="2120545" y="2837325"/>
                </a:cubicBezTo>
                <a:cubicBezTo>
                  <a:pt x="2131336" y="2845211"/>
                  <a:pt x="2140214" y="2854420"/>
                  <a:pt x="2151882" y="2860775"/>
                </a:cubicBezTo>
                <a:cubicBezTo>
                  <a:pt x="2171542" y="2872288"/>
                  <a:pt x="2219844" y="2888971"/>
                  <a:pt x="2245897" y="2907673"/>
                </a:cubicBezTo>
                <a:cubicBezTo>
                  <a:pt x="2272220" y="2926016"/>
                  <a:pt x="2277874" y="2949784"/>
                  <a:pt x="2298128" y="2966295"/>
                </a:cubicBezTo>
                <a:cubicBezTo>
                  <a:pt x="2310844" y="2976072"/>
                  <a:pt x="2322299" y="2988675"/>
                  <a:pt x="2339911" y="3001468"/>
                </a:cubicBezTo>
                <a:cubicBezTo>
                  <a:pt x="2373352" y="3037449"/>
                  <a:pt x="2342449" y="3027650"/>
                  <a:pt x="2402588" y="3060090"/>
                </a:cubicBezTo>
                <a:cubicBezTo>
                  <a:pt x="2411676" y="3066665"/>
                  <a:pt x="2424758" y="3066819"/>
                  <a:pt x="2433925" y="3071816"/>
                </a:cubicBezTo>
                <a:cubicBezTo>
                  <a:pt x="2478833" y="3114780"/>
                  <a:pt x="2435979" y="3081902"/>
                  <a:pt x="2496602" y="3118714"/>
                </a:cubicBezTo>
                <a:cubicBezTo>
                  <a:pt x="2494343" y="3115452"/>
                  <a:pt x="2575091" y="3175499"/>
                  <a:pt x="2590616" y="3189060"/>
                </a:cubicBezTo>
                <a:cubicBezTo>
                  <a:pt x="2602006" y="3194459"/>
                  <a:pt x="2611805" y="3201913"/>
                  <a:pt x="2621954" y="3212509"/>
                </a:cubicBezTo>
                <a:cubicBezTo>
                  <a:pt x="2627973" y="3219683"/>
                  <a:pt x="2635773" y="3229918"/>
                  <a:pt x="2642847" y="3235958"/>
                </a:cubicBezTo>
                <a:cubicBezTo>
                  <a:pt x="2699337" y="3286637"/>
                  <a:pt x="2667205" y="3227897"/>
                  <a:pt x="2715968" y="3282856"/>
                </a:cubicBezTo>
                <a:cubicBezTo>
                  <a:pt x="2720921" y="3291039"/>
                  <a:pt x="2728761" y="3299488"/>
                  <a:pt x="2736861" y="3306305"/>
                </a:cubicBezTo>
                <a:cubicBezTo>
                  <a:pt x="2743659" y="3315023"/>
                  <a:pt x="2757227" y="3320404"/>
                  <a:pt x="2768198" y="3329754"/>
                </a:cubicBezTo>
                <a:cubicBezTo>
                  <a:pt x="2774377" y="3336660"/>
                  <a:pt x="2781233" y="3347055"/>
                  <a:pt x="2789091" y="3353203"/>
                </a:cubicBezTo>
                <a:cubicBezTo>
                  <a:pt x="2899522" y="3493284"/>
                  <a:pt x="2684231" y="3252127"/>
                  <a:pt x="2903997" y="3423550"/>
                </a:cubicBezTo>
                <a:cubicBezTo>
                  <a:pt x="3009363" y="3499564"/>
                  <a:pt x="2900641" y="3436328"/>
                  <a:pt x="2987565" y="3482172"/>
                </a:cubicBezTo>
                <a:cubicBezTo>
                  <a:pt x="3026357" y="3504983"/>
                  <a:pt x="3054669" y="3537355"/>
                  <a:pt x="3092026" y="3552520"/>
                </a:cubicBezTo>
                <a:cubicBezTo>
                  <a:pt x="3130184" y="3568062"/>
                  <a:pt x="3165663" y="3595683"/>
                  <a:pt x="3206932" y="3611142"/>
                </a:cubicBezTo>
                <a:cubicBezTo>
                  <a:pt x="3221543" y="3616597"/>
                  <a:pt x="3233235" y="3618024"/>
                  <a:pt x="3248716" y="3622866"/>
                </a:cubicBezTo>
                <a:cubicBezTo>
                  <a:pt x="3256081" y="3628028"/>
                  <a:pt x="3258801" y="3641847"/>
                  <a:pt x="3269608" y="3646315"/>
                </a:cubicBezTo>
                <a:cubicBezTo>
                  <a:pt x="3291467" y="3662003"/>
                  <a:pt x="3309968" y="3668470"/>
                  <a:pt x="3332284" y="3669764"/>
                </a:cubicBezTo>
                <a:cubicBezTo>
                  <a:pt x="3365138" y="3674423"/>
                  <a:pt x="3442717" y="3687804"/>
                  <a:pt x="3478529" y="3693213"/>
                </a:cubicBezTo>
                <a:cubicBezTo>
                  <a:pt x="3516179" y="3710954"/>
                  <a:pt x="3565362" y="3729793"/>
                  <a:pt x="3603881" y="3740111"/>
                </a:cubicBezTo>
                <a:cubicBezTo>
                  <a:pt x="3623678" y="3747840"/>
                  <a:pt x="3637425" y="3758346"/>
                  <a:pt x="3656112" y="3763560"/>
                </a:cubicBezTo>
                <a:cubicBezTo>
                  <a:pt x="3675831" y="3766069"/>
                  <a:pt x="3690868" y="3775711"/>
                  <a:pt x="3708342" y="3775285"/>
                </a:cubicBezTo>
                <a:cubicBezTo>
                  <a:pt x="3721264" y="3782474"/>
                  <a:pt x="3736472" y="3789261"/>
                  <a:pt x="3750126" y="3798733"/>
                </a:cubicBezTo>
                <a:cubicBezTo>
                  <a:pt x="3836220" y="3834666"/>
                  <a:pt x="3805228" y="3803262"/>
                  <a:pt x="3917263" y="3869081"/>
                </a:cubicBezTo>
                <a:cubicBezTo>
                  <a:pt x="3927216" y="3877613"/>
                  <a:pt x="3947419" y="3883735"/>
                  <a:pt x="3959046" y="3892529"/>
                </a:cubicBezTo>
                <a:cubicBezTo>
                  <a:pt x="4005838" y="3913419"/>
                  <a:pt x="4033349" y="3917566"/>
                  <a:pt x="4073953" y="3939427"/>
                </a:cubicBezTo>
                <a:cubicBezTo>
                  <a:pt x="4089926" y="3952985"/>
                  <a:pt x="4098609" y="3962399"/>
                  <a:pt x="4115737" y="3974601"/>
                </a:cubicBezTo>
                <a:cubicBezTo>
                  <a:pt x="4151433" y="4001147"/>
                  <a:pt x="4191728" y="3997804"/>
                  <a:pt x="4220197" y="4021498"/>
                </a:cubicBezTo>
                <a:cubicBezTo>
                  <a:pt x="4261710" y="4043670"/>
                  <a:pt x="4259306" y="4040778"/>
                  <a:pt x="4293319" y="4068396"/>
                </a:cubicBezTo>
                <a:cubicBezTo>
                  <a:pt x="4310216" y="4077953"/>
                  <a:pt x="4322327" y="4092434"/>
                  <a:pt x="4335103" y="4103570"/>
                </a:cubicBezTo>
                <a:cubicBezTo>
                  <a:pt x="4343924" y="4111914"/>
                  <a:pt x="4357402" y="4126832"/>
                  <a:pt x="4366442" y="4127019"/>
                </a:cubicBezTo>
                <a:cubicBezTo>
                  <a:pt x="4495513" y="4147588"/>
                  <a:pt x="4609679" y="4145906"/>
                  <a:pt x="4742499" y="4138744"/>
                </a:cubicBezTo>
                <a:cubicBezTo>
                  <a:pt x="4802086" y="4147290"/>
                  <a:pt x="4897365" y="4155981"/>
                  <a:pt x="4951420" y="4150468"/>
                </a:cubicBezTo>
                <a:cubicBezTo>
                  <a:pt x="4961275" y="4155981"/>
                  <a:pt x="4972398" y="4156707"/>
                  <a:pt x="4982758" y="4162192"/>
                </a:cubicBezTo>
                <a:cubicBezTo>
                  <a:pt x="5015507" y="4170135"/>
                  <a:pt x="5053724" y="4168297"/>
                  <a:pt x="5087218" y="4185642"/>
                </a:cubicBezTo>
                <a:cubicBezTo>
                  <a:pt x="5108298" y="4195420"/>
                  <a:pt x="5131920" y="4211520"/>
                  <a:pt x="5149894" y="4209091"/>
                </a:cubicBezTo>
                <a:cubicBezTo>
                  <a:pt x="5271745" y="4191482"/>
                  <a:pt x="5347055" y="4235941"/>
                  <a:pt x="5400600" y="4209091"/>
                </a:cubicBezTo>
              </a:path>
            </a:pathLst>
          </a:custGeom>
          <a:noFill/>
          <a:ln w="38100">
            <a:solidFill>
              <a:srgbClr val="FFC000"/>
            </a:solidFill>
            <a:miter lim="800000"/>
            <a:tailEnd type="triangle"/>
            <a:extLst>
              <a:ext uri="{C807C97D-BFC1-408E-A445-0C87EB9F89A2}">
                <ask:lineSketchStyleProps xmlns:ask="http://schemas.microsoft.com/office/drawing/2018/sketchyshapes" sd="1219033472">
                  <a:custGeom>
                    <a:avLst/>
                    <a:gdLst>
                      <a:gd name="connsiteX0" fmla="*/ 0 w 5765181"/>
                      <a:gd name="connsiteY0" fmla="*/ 0 h 4003288"/>
                      <a:gd name="connsiteX1" fmla="*/ 33454 w 5765181"/>
                      <a:gd name="connsiteY1" fmla="*/ 89210 h 4003288"/>
                      <a:gd name="connsiteX2" fmla="*/ 55756 w 5765181"/>
                      <a:gd name="connsiteY2" fmla="*/ 122664 h 4003288"/>
                      <a:gd name="connsiteX3" fmla="*/ 122664 w 5765181"/>
                      <a:gd name="connsiteY3" fmla="*/ 200722 h 4003288"/>
                      <a:gd name="connsiteX4" fmla="*/ 156117 w 5765181"/>
                      <a:gd name="connsiteY4" fmla="*/ 245327 h 4003288"/>
                      <a:gd name="connsiteX5" fmla="*/ 178420 w 5765181"/>
                      <a:gd name="connsiteY5" fmla="*/ 278781 h 4003288"/>
                      <a:gd name="connsiteX6" fmla="*/ 278781 w 5765181"/>
                      <a:gd name="connsiteY6" fmla="*/ 401444 h 4003288"/>
                      <a:gd name="connsiteX7" fmla="*/ 312234 w 5765181"/>
                      <a:gd name="connsiteY7" fmla="*/ 468351 h 4003288"/>
                      <a:gd name="connsiteX8" fmla="*/ 334537 w 5765181"/>
                      <a:gd name="connsiteY8" fmla="*/ 490654 h 4003288"/>
                      <a:gd name="connsiteX9" fmla="*/ 390293 w 5765181"/>
                      <a:gd name="connsiteY9" fmla="*/ 568712 h 4003288"/>
                      <a:gd name="connsiteX10" fmla="*/ 423747 w 5765181"/>
                      <a:gd name="connsiteY10" fmla="*/ 646771 h 4003288"/>
                      <a:gd name="connsiteX11" fmla="*/ 446049 w 5765181"/>
                      <a:gd name="connsiteY11" fmla="*/ 680225 h 4003288"/>
                      <a:gd name="connsiteX12" fmla="*/ 457200 w 5765181"/>
                      <a:gd name="connsiteY12" fmla="*/ 713678 h 4003288"/>
                      <a:gd name="connsiteX13" fmla="*/ 501805 w 5765181"/>
                      <a:gd name="connsiteY13" fmla="*/ 780586 h 4003288"/>
                      <a:gd name="connsiteX14" fmla="*/ 546410 w 5765181"/>
                      <a:gd name="connsiteY14" fmla="*/ 847493 h 4003288"/>
                      <a:gd name="connsiteX15" fmla="*/ 568712 w 5765181"/>
                      <a:gd name="connsiteY15" fmla="*/ 880947 h 4003288"/>
                      <a:gd name="connsiteX16" fmla="*/ 579864 w 5765181"/>
                      <a:gd name="connsiteY16" fmla="*/ 914400 h 4003288"/>
                      <a:gd name="connsiteX17" fmla="*/ 602166 w 5765181"/>
                      <a:gd name="connsiteY17" fmla="*/ 936703 h 4003288"/>
                      <a:gd name="connsiteX18" fmla="*/ 613317 w 5765181"/>
                      <a:gd name="connsiteY18" fmla="*/ 992459 h 4003288"/>
                      <a:gd name="connsiteX19" fmla="*/ 635620 w 5765181"/>
                      <a:gd name="connsiteY19" fmla="*/ 1081668 h 4003288"/>
                      <a:gd name="connsiteX20" fmla="*/ 669073 w 5765181"/>
                      <a:gd name="connsiteY20" fmla="*/ 1204332 h 4003288"/>
                      <a:gd name="connsiteX21" fmla="*/ 735981 w 5765181"/>
                      <a:gd name="connsiteY21" fmla="*/ 1304693 h 4003288"/>
                      <a:gd name="connsiteX22" fmla="*/ 758283 w 5765181"/>
                      <a:gd name="connsiteY22" fmla="*/ 1338147 h 4003288"/>
                      <a:gd name="connsiteX23" fmla="*/ 780586 w 5765181"/>
                      <a:gd name="connsiteY23" fmla="*/ 1360449 h 4003288"/>
                      <a:gd name="connsiteX24" fmla="*/ 847493 w 5765181"/>
                      <a:gd name="connsiteY24" fmla="*/ 1449659 h 4003288"/>
                      <a:gd name="connsiteX25" fmla="*/ 858644 w 5765181"/>
                      <a:gd name="connsiteY25" fmla="*/ 1483112 h 4003288"/>
                      <a:gd name="connsiteX26" fmla="*/ 903249 w 5765181"/>
                      <a:gd name="connsiteY26" fmla="*/ 1572322 h 4003288"/>
                      <a:gd name="connsiteX27" fmla="*/ 947854 w 5765181"/>
                      <a:gd name="connsiteY27" fmla="*/ 1661532 h 4003288"/>
                      <a:gd name="connsiteX28" fmla="*/ 992459 w 5765181"/>
                      <a:gd name="connsiteY28" fmla="*/ 1706137 h 4003288"/>
                      <a:gd name="connsiteX29" fmla="*/ 1014761 w 5765181"/>
                      <a:gd name="connsiteY29" fmla="*/ 1750742 h 4003288"/>
                      <a:gd name="connsiteX30" fmla="*/ 1081669 w 5765181"/>
                      <a:gd name="connsiteY30" fmla="*/ 1817649 h 4003288"/>
                      <a:gd name="connsiteX31" fmla="*/ 1148576 w 5765181"/>
                      <a:gd name="connsiteY31" fmla="*/ 1906859 h 4003288"/>
                      <a:gd name="connsiteX32" fmla="*/ 1204332 w 5765181"/>
                      <a:gd name="connsiteY32" fmla="*/ 1973766 h 4003288"/>
                      <a:gd name="connsiteX33" fmla="*/ 1248937 w 5765181"/>
                      <a:gd name="connsiteY33" fmla="*/ 1996068 h 4003288"/>
                      <a:gd name="connsiteX34" fmla="*/ 1304693 w 5765181"/>
                      <a:gd name="connsiteY34" fmla="*/ 2040673 h 4003288"/>
                      <a:gd name="connsiteX35" fmla="*/ 1349298 w 5765181"/>
                      <a:gd name="connsiteY35" fmla="*/ 2062976 h 4003288"/>
                      <a:gd name="connsiteX36" fmla="*/ 1382751 w 5765181"/>
                      <a:gd name="connsiteY36" fmla="*/ 2096429 h 4003288"/>
                      <a:gd name="connsiteX37" fmla="*/ 1460810 w 5765181"/>
                      <a:gd name="connsiteY37" fmla="*/ 2141034 h 4003288"/>
                      <a:gd name="connsiteX38" fmla="*/ 1527717 w 5765181"/>
                      <a:gd name="connsiteY38" fmla="*/ 2185639 h 4003288"/>
                      <a:gd name="connsiteX39" fmla="*/ 1628078 w 5765181"/>
                      <a:gd name="connsiteY39" fmla="*/ 2252547 h 4003288"/>
                      <a:gd name="connsiteX40" fmla="*/ 1661532 w 5765181"/>
                      <a:gd name="connsiteY40" fmla="*/ 2274849 h 4003288"/>
                      <a:gd name="connsiteX41" fmla="*/ 1717288 w 5765181"/>
                      <a:gd name="connsiteY41" fmla="*/ 2308303 h 4003288"/>
                      <a:gd name="connsiteX42" fmla="*/ 1750742 w 5765181"/>
                      <a:gd name="connsiteY42" fmla="*/ 2341756 h 4003288"/>
                      <a:gd name="connsiteX43" fmla="*/ 1828800 w 5765181"/>
                      <a:gd name="connsiteY43" fmla="*/ 2397512 h 4003288"/>
                      <a:gd name="connsiteX44" fmla="*/ 1851103 w 5765181"/>
                      <a:gd name="connsiteY44" fmla="*/ 2419815 h 4003288"/>
                      <a:gd name="connsiteX45" fmla="*/ 1906859 w 5765181"/>
                      <a:gd name="connsiteY45" fmla="*/ 2464420 h 4003288"/>
                      <a:gd name="connsiteX46" fmla="*/ 1962615 w 5765181"/>
                      <a:gd name="connsiteY46" fmla="*/ 2520176 h 4003288"/>
                      <a:gd name="connsiteX47" fmla="*/ 2007220 w 5765181"/>
                      <a:gd name="connsiteY47" fmla="*/ 2542478 h 4003288"/>
                      <a:gd name="connsiteX48" fmla="*/ 2074127 w 5765181"/>
                      <a:gd name="connsiteY48" fmla="*/ 2587083 h 4003288"/>
                      <a:gd name="connsiteX49" fmla="*/ 2107581 w 5765181"/>
                      <a:gd name="connsiteY49" fmla="*/ 2609386 h 4003288"/>
                      <a:gd name="connsiteX50" fmla="*/ 2152186 w 5765181"/>
                      <a:gd name="connsiteY50" fmla="*/ 2631688 h 4003288"/>
                      <a:gd name="connsiteX51" fmla="*/ 2263698 w 5765181"/>
                      <a:gd name="connsiteY51" fmla="*/ 2698595 h 4003288"/>
                      <a:gd name="connsiteX52" fmla="*/ 2297151 w 5765181"/>
                      <a:gd name="connsiteY52" fmla="*/ 2720898 h 4003288"/>
                      <a:gd name="connsiteX53" fmla="*/ 2397512 w 5765181"/>
                      <a:gd name="connsiteY53" fmla="*/ 2765503 h 4003288"/>
                      <a:gd name="connsiteX54" fmla="*/ 2453269 w 5765181"/>
                      <a:gd name="connsiteY54" fmla="*/ 2821259 h 4003288"/>
                      <a:gd name="connsiteX55" fmla="*/ 2497873 w 5765181"/>
                      <a:gd name="connsiteY55" fmla="*/ 2854712 h 4003288"/>
                      <a:gd name="connsiteX56" fmla="*/ 2564781 w 5765181"/>
                      <a:gd name="connsiteY56" fmla="*/ 2910468 h 4003288"/>
                      <a:gd name="connsiteX57" fmla="*/ 2598234 w 5765181"/>
                      <a:gd name="connsiteY57" fmla="*/ 2921620 h 4003288"/>
                      <a:gd name="connsiteX58" fmla="*/ 2665142 w 5765181"/>
                      <a:gd name="connsiteY58" fmla="*/ 2966225 h 4003288"/>
                      <a:gd name="connsiteX59" fmla="*/ 2765503 w 5765181"/>
                      <a:gd name="connsiteY59" fmla="*/ 3033132 h 4003288"/>
                      <a:gd name="connsiteX60" fmla="*/ 2798956 w 5765181"/>
                      <a:gd name="connsiteY60" fmla="*/ 3055434 h 4003288"/>
                      <a:gd name="connsiteX61" fmla="*/ 2821259 w 5765181"/>
                      <a:gd name="connsiteY61" fmla="*/ 3077737 h 4003288"/>
                      <a:gd name="connsiteX62" fmla="*/ 2899317 w 5765181"/>
                      <a:gd name="connsiteY62" fmla="*/ 3122342 h 4003288"/>
                      <a:gd name="connsiteX63" fmla="*/ 2921620 w 5765181"/>
                      <a:gd name="connsiteY63" fmla="*/ 3144644 h 4003288"/>
                      <a:gd name="connsiteX64" fmla="*/ 2955073 w 5765181"/>
                      <a:gd name="connsiteY64" fmla="*/ 3166947 h 4003288"/>
                      <a:gd name="connsiteX65" fmla="*/ 2977376 w 5765181"/>
                      <a:gd name="connsiteY65" fmla="*/ 3189249 h 4003288"/>
                      <a:gd name="connsiteX66" fmla="*/ 3100039 w 5765181"/>
                      <a:gd name="connsiteY66" fmla="*/ 3256156 h 4003288"/>
                      <a:gd name="connsiteX67" fmla="*/ 3189249 w 5765181"/>
                      <a:gd name="connsiteY67" fmla="*/ 3311912 h 4003288"/>
                      <a:gd name="connsiteX68" fmla="*/ 3300761 w 5765181"/>
                      <a:gd name="connsiteY68" fmla="*/ 3378820 h 4003288"/>
                      <a:gd name="connsiteX69" fmla="*/ 3423425 w 5765181"/>
                      <a:gd name="connsiteY69" fmla="*/ 3434576 h 4003288"/>
                      <a:gd name="connsiteX70" fmla="*/ 3468029 w 5765181"/>
                      <a:gd name="connsiteY70" fmla="*/ 3445727 h 4003288"/>
                      <a:gd name="connsiteX71" fmla="*/ 3490332 w 5765181"/>
                      <a:gd name="connsiteY71" fmla="*/ 3468029 h 4003288"/>
                      <a:gd name="connsiteX72" fmla="*/ 3557239 w 5765181"/>
                      <a:gd name="connsiteY72" fmla="*/ 3490332 h 4003288"/>
                      <a:gd name="connsiteX73" fmla="*/ 3713356 w 5765181"/>
                      <a:gd name="connsiteY73" fmla="*/ 3512634 h 4003288"/>
                      <a:gd name="connsiteX74" fmla="*/ 3847171 w 5765181"/>
                      <a:gd name="connsiteY74" fmla="*/ 3557239 h 4003288"/>
                      <a:gd name="connsiteX75" fmla="*/ 3902927 w 5765181"/>
                      <a:gd name="connsiteY75" fmla="*/ 3579542 h 4003288"/>
                      <a:gd name="connsiteX76" fmla="*/ 3958683 w 5765181"/>
                      <a:gd name="connsiteY76" fmla="*/ 3590693 h 4003288"/>
                      <a:gd name="connsiteX77" fmla="*/ 4003288 w 5765181"/>
                      <a:gd name="connsiteY77" fmla="*/ 3612995 h 4003288"/>
                      <a:gd name="connsiteX78" fmla="*/ 4181708 w 5765181"/>
                      <a:gd name="connsiteY78" fmla="*/ 3679903 h 4003288"/>
                      <a:gd name="connsiteX79" fmla="*/ 4226312 w 5765181"/>
                      <a:gd name="connsiteY79" fmla="*/ 3702205 h 4003288"/>
                      <a:gd name="connsiteX80" fmla="*/ 4348976 w 5765181"/>
                      <a:gd name="connsiteY80" fmla="*/ 3746810 h 4003288"/>
                      <a:gd name="connsiteX81" fmla="*/ 4393581 w 5765181"/>
                      <a:gd name="connsiteY81" fmla="*/ 3780264 h 4003288"/>
                      <a:gd name="connsiteX82" fmla="*/ 4505093 w 5765181"/>
                      <a:gd name="connsiteY82" fmla="*/ 3824868 h 4003288"/>
                      <a:gd name="connsiteX83" fmla="*/ 4583151 w 5765181"/>
                      <a:gd name="connsiteY83" fmla="*/ 3869473 h 4003288"/>
                      <a:gd name="connsiteX84" fmla="*/ 4627756 w 5765181"/>
                      <a:gd name="connsiteY84" fmla="*/ 3902927 h 4003288"/>
                      <a:gd name="connsiteX85" fmla="*/ 4661210 w 5765181"/>
                      <a:gd name="connsiteY85" fmla="*/ 3925229 h 4003288"/>
                      <a:gd name="connsiteX86" fmla="*/ 5062654 w 5765181"/>
                      <a:gd name="connsiteY86" fmla="*/ 3936381 h 4003288"/>
                      <a:gd name="connsiteX87" fmla="*/ 5285678 w 5765181"/>
                      <a:gd name="connsiteY87" fmla="*/ 3947532 h 4003288"/>
                      <a:gd name="connsiteX88" fmla="*/ 5319132 w 5765181"/>
                      <a:gd name="connsiteY88" fmla="*/ 3958683 h 4003288"/>
                      <a:gd name="connsiteX89" fmla="*/ 5430644 w 5765181"/>
                      <a:gd name="connsiteY89" fmla="*/ 3980986 h 4003288"/>
                      <a:gd name="connsiteX90" fmla="*/ 5497551 w 5765181"/>
                      <a:gd name="connsiteY90" fmla="*/ 4003288 h 4003288"/>
                      <a:gd name="connsiteX91" fmla="*/ 5765181 w 5765181"/>
                      <a:gd name="connsiteY91" fmla="*/ 4003288 h 4003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5765181" h="4003288">
                        <a:moveTo>
                          <a:pt x="0" y="0"/>
                        </a:moveTo>
                        <a:cubicBezTo>
                          <a:pt x="11151" y="29737"/>
                          <a:pt x="20312" y="60298"/>
                          <a:pt x="33454" y="89210"/>
                        </a:cubicBezTo>
                        <a:cubicBezTo>
                          <a:pt x="39000" y="101411"/>
                          <a:pt x="47966" y="111758"/>
                          <a:pt x="55756" y="122664"/>
                        </a:cubicBezTo>
                        <a:cubicBezTo>
                          <a:pt x="125633" y="220491"/>
                          <a:pt x="53191" y="119669"/>
                          <a:pt x="122664" y="200722"/>
                        </a:cubicBezTo>
                        <a:cubicBezTo>
                          <a:pt x="134759" y="214833"/>
                          <a:pt x="145315" y="230204"/>
                          <a:pt x="156117" y="245327"/>
                        </a:cubicBezTo>
                        <a:cubicBezTo>
                          <a:pt x="163907" y="256233"/>
                          <a:pt x="170379" y="268059"/>
                          <a:pt x="178420" y="278781"/>
                        </a:cubicBezTo>
                        <a:cubicBezTo>
                          <a:pt x="250863" y="375371"/>
                          <a:pt x="229504" y="352169"/>
                          <a:pt x="278781" y="401444"/>
                        </a:cubicBezTo>
                        <a:cubicBezTo>
                          <a:pt x="290559" y="436778"/>
                          <a:pt x="287529" y="437470"/>
                          <a:pt x="312234" y="468351"/>
                        </a:cubicBezTo>
                        <a:cubicBezTo>
                          <a:pt x="318802" y="476561"/>
                          <a:pt x="328426" y="482099"/>
                          <a:pt x="334537" y="490654"/>
                        </a:cubicBezTo>
                        <a:cubicBezTo>
                          <a:pt x="399305" y="581330"/>
                          <a:pt x="340097" y="518519"/>
                          <a:pt x="390293" y="568712"/>
                        </a:cubicBezTo>
                        <a:cubicBezTo>
                          <a:pt x="402804" y="606247"/>
                          <a:pt x="401698" y="608184"/>
                          <a:pt x="423747" y="646771"/>
                        </a:cubicBezTo>
                        <a:cubicBezTo>
                          <a:pt x="430396" y="658407"/>
                          <a:pt x="440055" y="668238"/>
                          <a:pt x="446049" y="680225"/>
                        </a:cubicBezTo>
                        <a:cubicBezTo>
                          <a:pt x="451306" y="690738"/>
                          <a:pt x="451492" y="703403"/>
                          <a:pt x="457200" y="713678"/>
                        </a:cubicBezTo>
                        <a:cubicBezTo>
                          <a:pt x="470217" y="737109"/>
                          <a:pt x="486936" y="758283"/>
                          <a:pt x="501805" y="780586"/>
                        </a:cubicBezTo>
                        <a:lnTo>
                          <a:pt x="546410" y="847493"/>
                        </a:lnTo>
                        <a:cubicBezTo>
                          <a:pt x="553844" y="858644"/>
                          <a:pt x="564474" y="868233"/>
                          <a:pt x="568712" y="880947"/>
                        </a:cubicBezTo>
                        <a:cubicBezTo>
                          <a:pt x="572429" y="892098"/>
                          <a:pt x="573816" y="904321"/>
                          <a:pt x="579864" y="914400"/>
                        </a:cubicBezTo>
                        <a:cubicBezTo>
                          <a:pt x="585273" y="923415"/>
                          <a:pt x="594732" y="929269"/>
                          <a:pt x="602166" y="936703"/>
                        </a:cubicBezTo>
                        <a:cubicBezTo>
                          <a:pt x="605883" y="955288"/>
                          <a:pt x="609055" y="973991"/>
                          <a:pt x="613317" y="992459"/>
                        </a:cubicBezTo>
                        <a:cubicBezTo>
                          <a:pt x="620209" y="1022326"/>
                          <a:pt x="629609" y="1051612"/>
                          <a:pt x="635620" y="1081668"/>
                        </a:cubicBezTo>
                        <a:cubicBezTo>
                          <a:pt x="641604" y="1111591"/>
                          <a:pt x="652904" y="1180078"/>
                          <a:pt x="669073" y="1204332"/>
                        </a:cubicBezTo>
                        <a:lnTo>
                          <a:pt x="735981" y="1304693"/>
                        </a:lnTo>
                        <a:cubicBezTo>
                          <a:pt x="743415" y="1315844"/>
                          <a:pt x="748806" y="1328670"/>
                          <a:pt x="758283" y="1338147"/>
                        </a:cubicBezTo>
                        <a:cubicBezTo>
                          <a:pt x="765717" y="1345581"/>
                          <a:pt x="774278" y="1352038"/>
                          <a:pt x="780586" y="1360449"/>
                        </a:cubicBezTo>
                        <a:cubicBezTo>
                          <a:pt x="856244" y="1461326"/>
                          <a:pt x="796343" y="1398509"/>
                          <a:pt x="847493" y="1449659"/>
                        </a:cubicBezTo>
                        <a:cubicBezTo>
                          <a:pt x="851210" y="1460810"/>
                          <a:pt x="853780" y="1472411"/>
                          <a:pt x="858644" y="1483112"/>
                        </a:cubicBezTo>
                        <a:cubicBezTo>
                          <a:pt x="872402" y="1513379"/>
                          <a:pt x="890902" y="1541453"/>
                          <a:pt x="903249" y="1572322"/>
                        </a:cubicBezTo>
                        <a:cubicBezTo>
                          <a:pt x="918056" y="1609340"/>
                          <a:pt x="922798" y="1632301"/>
                          <a:pt x="947854" y="1661532"/>
                        </a:cubicBezTo>
                        <a:cubicBezTo>
                          <a:pt x="961538" y="1677497"/>
                          <a:pt x="977591" y="1691269"/>
                          <a:pt x="992459" y="1706137"/>
                        </a:cubicBezTo>
                        <a:cubicBezTo>
                          <a:pt x="999893" y="1721005"/>
                          <a:pt x="1004377" y="1737761"/>
                          <a:pt x="1014761" y="1750742"/>
                        </a:cubicBezTo>
                        <a:cubicBezTo>
                          <a:pt x="1034464" y="1775371"/>
                          <a:pt x="1081669" y="1817649"/>
                          <a:pt x="1081669" y="1817649"/>
                        </a:cubicBezTo>
                        <a:cubicBezTo>
                          <a:pt x="1122285" y="1898883"/>
                          <a:pt x="1080946" y="1827957"/>
                          <a:pt x="1148576" y="1906859"/>
                        </a:cubicBezTo>
                        <a:cubicBezTo>
                          <a:pt x="1179463" y="1942893"/>
                          <a:pt x="1161594" y="1943239"/>
                          <a:pt x="1204332" y="1973766"/>
                        </a:cubicBezTo>
                        <a:cubicBezTo>
                          <a:pt x="1217859" y="1983428"/>
                          <a:pt x="1234504" y="1987821"/>
                          <a:pt x="1248937" y="1996068"/>
                        </a:cubicBezTo>
                        <a:cubicBezTo>
                          <a:pt x="1390709" y="2077082"/>
                          <a:pt x="1194802" y="1967413"/>
                          <a:pt x="1304693" y="2040673"/>
                        </a:cubicBezTo>
                        <a:cubicBezTo>
                          <a:pt x="1318525" y="2049894"/>
                          <a:pt x="1335771" y="2053314"/>
                          <a:pt x="1349298" y="2062976"/>
                        </a:cubicBezTo>
                        <a:cubicBezTo>
                          <a:pt x="1362130" y="2072142"/>
                          <a:pt x="1370636" y="2086333"/>
                          <a:pt x="1382751" y="2096429"/>
                        </a:cubicBezTo>
                        <a:cubicBezTo>
                          <a:pt x="1415819" y="2123986"/>
                          <a:pt x="1421851" y="2117659"/>
                          <a:pt x="1460810" y="2141034"/>
                        </a:cubicBezTo>
                        <a:cubicBezTo>
                          <a:pt x="1483794" y="2154825"/>
                          <a:pt x="1505415" y="2170771"/>
                          <a:pt x="1527717" y="2185639"/>
                        </a:cubicBezTo>
                        <a:lnTo>
                          <a:pt x="1628078" y="2252547"/>
                        </a:lnTo>
                        <a:cubicBezTo>
                          <a:pt x="1639229" y="2259981"/>
                          <a:pt x="1650167" y="2267746"/>
                          <a:pt x="1661532" y="2274849"/>
                        </a:cubicBezTo>
                        <a:cubicBezTo>
                          <a:pt x="1679912" y="2286336"/>
                          <a:pt x="1701962" y="2292977"/>
                          <a:pt x="1717288" y="2308303"/>
                        </a:cubicBezTo>
                        <a:cubicBezTo>
                          <a:pt x="1728439" y="2319454"/>
                          <a:pt x="1738768" y="2331493"/>
                          <a:pt x="1750742" y="2341756"/>
                        </a:cubicBezTo>
                        <a:cubicBezTo>
                          <a:pt x="1860649" y="2435961"/>
                          <a:pt x="1740525" y="2326892"/>
                          <a:pt x="1828800" y="2397512"/>
                        </a:cubicBezTo>
                        <a:cubicBezTo>
                          <a:pt x="1837010" y="2404080"/>
                          <a:pt x="1842893" y="2413247"/>
                          <a:pt x="1851103" y="2419815"/>
                        </a:cubicBezTo>
                        <a:cubicBezTo>
                          <a:pt x="1883303" y="2445575"/>
                          <a:pt x="1882925" y="2434502"/>
                          <a:pt x="1906859" y="2464420"/>
                        </a:cubicBezTo>
                        <a:cubicBezTo>
                          <a:pt x="1941290" y="2507459"/>
                          <a:pt x="1913315" y="2492005"/>
                          <a:pt x="1962615" y="2520176"/>
                        </a:cubicBezTo>
                        <a:cubicBezTo>
                          <a:pt x="1977048" y="2528423"/>
                          <a:pt x="1992966" y="2533925"/>
                          <a:pt x="2007220" y="2542478"/>
                        </a:cubicBezTo>
                        <a:cubicBezTo>
                          <a:pt x="2030204" y="2556269"/>
                          <a:pt x="2051825" y="2572215"/>
                          <a:pt x="2074127" y="2587083"/>
                        </a:cubicBezTo>
                        <a:cubicBezTo>
                          <a:pt x="2085278" y="2594517"/>
                          <a:pt x="2095594" y="2603392"/>
                          <a:pt x="2107581" y="2609386"/>
                        </a:cubicBezTo>
                        <a:cubicBezTo>
                          <a:pt x="2122449" y="2616820"/>
                          <a:pt x="2137753" y="2623441"/>
                          <a:pt x="2152186" y="2631688"/>
                        </a:cubicBezTo>
                        <a:cubicBezTo>
                          <a:pt x="2189823" y="2653195"/>
                          <a:pt x="2227631" y="2674549"/>
                          <a:pt x="2263698" y="2698595"/>
                        </a:cubicBezTo>
                        <a:cubicBezTo>
                          <a:pt x="2274849" y="2706029"/>
                          <a:pt x="2285164" y="2714904"/>
                          <a:pt x="2297151" y="2720898"/>
                        </a:cubicBezTo>
                        <a:cubicBezTo>
                          <a:pt x="2318709" y="2731677"/>
                          <a:pt x="2376221" y="2748943"/>
                          <a:pt x="2397512" y="2765503"/>
                        </a:cubicBezTo>
                        <a:cubicBezTo>
                          <a:pt x="2418259" y="2781640"/>
                          <a:pt x="2432242" y="2805489"/>
                          <a:pt x="2453269" y="2821259"/>
                        </a:cubicBezTo>
                        <a:cubicBezTo>
                          <a:pt x="2468137" y="2832410"/>
                          <a:pt x="2483596" y="2842814"/>
                          <a:pt x="2497873" y="2854712"/>
                        </a:cubicBezTo>
                        <a:cubicBezTo>
                          <a:pt x="2535427" y="2886007"/>
                          <a:pt x="2508036" y="2878042"/>
                          <a:pt x="2564781" y="2910468"/>
                        </a:cubicBezTo>
                        <a:cubicBezTo>
                          <a:pt x="2574987" y="2916300"/>
                          <a:pt x="2587083" y="2917903"/>
                          <a:pt x="2598234" y="2921620"/>
                        </a:cubicBezTo>
                        <a:cubicBezTo>
                          <a:pt x="2640831" y="2964215"/>
                          <a:pt x="2597632" y="2925719"/>
                          <a:pt x="2665142" y="2966225"/>
                        </a:cubicBezTo>
                        <a:cubicBezTo>
                          <a:pt x="2665168" y="2966240"/>
                          <a:pt x="2748764" y="3021973"/>
                          <a:pt x="2765503" y="3033132"/>
                        </a:cubicBezTo>
                        <a:cubicBezTo>
                          <a:pt x="2776654" y="3040566"/>
                          <a:pt x="2789479" y="3045957"/>
                          <a:pt x="2798956" y="3055434"/>
                        </a:cubicBezTo>
                        <a:cubicBezTo>
                          <a:pt x="2806390" y="3062868"/>
                          <a:pt x="2812511" y="3071905"/>
                          <a:pt x="2821259" y="3077737"/>
                        </a:cubicBezTo>
                        <a:cubicBezTo>
                          <a:pt x="2889956" y="3123535"/>
                          <a:pt x="2842274" y="3076707"/>
                          <a:pt x="2899317" y="3122342"/>
                        </a:cubicBezTo>
                        <a:cubicBezTo>
                          <a:pt x="2907527" y="3128910"/>
                          <a:pt x="2913410" y="3138076"/>
                          <a:pt x="2921620" y="3144644"/>
                        </a:cubicBezTo>
                        <a:cubicBezTo>
                          <a:pt x="2932085" y="3153016"/>
                          <a:pt x="2944608" y="3158575"/>
                          <a:pt x="2955073" y="3166947"/>
                        </a:cubicBezTo>
                        <a:cubicBezTo>
                          <a:pt x="2963283" y="3173515"/>
                          <a:pt x="2969166" y="3182681"/>
                          <a:pt x="2977376" y="3189249"/>
                        </a:cubicBezTo>
                        <a:cubicBezTo>
                          <a:pt x="3079519" y="3270962"/>
                          <a:pt x="2897063" y="3103923"/>
                          <a:pt x="3100039" y="3256156"/>
                        </a:cubicBezTo>
                        <a:cubicBezTo>
                          <a:pt x="3185329" y="3320124"/>
                          <a:pt x="3103525" y="3262927"/>
                          <a:pt x="3189249" y="3311912"/>
                        </a:cubicBezTo>
                        <a:cubicBezTo>
                          <a:pt x="3226886" y="3333419"/>
                          <a:pt x="3261989" y="3359435"/>
                          <a:pt x="3300761" y="3378820"/>
                        </a:cubicBezTo>
                        <a:cubicBezTo>
                          <a:pt x="3346248" y="3401563"/>
                          <a:pt x="3376087" y="3418796"/>
                          <a:pt x="3423425" y="3434576"/>
                        </a:cubicBezTo>
                        <a:cubicBezTo>
                          <a:pt x="3437964" y="3439422"/>
                          <a:pt x="3453161" y="3442010"/>
                          <a:pt x="3468029" y="3445727"/>
                        </a:cubicBezTo>
                        <a:cubicBezTo>
                          <a:pt x="3475463" y="3453161"/>
                          <a:pt x="3480928" y="3463327"/>
                          <a:pt x="3490332" y="3468029"/>
                        </a:cubicBezTo>
                        <a:cubicBezTo>
                          <a:pt x="3511359" y="3478542"/>
                          <a:pt x="3533874" y="3487736"/>
                          <a:pt x="3557239" y="3490332"/>
                        </a:cubicBezTo>
                        <a:cubicBezTo>
                          <a:pt x="3595367" y="3494568"/>
                          <a:pt x="3670244" y="3499954"/>
                          <a:pt x="3713356" y="3512634"/>
                        </a:cubicBezTo>
                        <a:cubicBezTo>
                          <a:pt x="3758463" y="3525901"/>
                          <a:pt x="3803516" y="3539777"/>
                          <a:pt x="3847171" y="3557239"/>
                        </a:cubicBezTo>
                        <a:cubicBezTo>
                          <a:pt x="3865756" y="3564673"/>
                          <a:pt x="3883754" y="3573790"/>
                          <a:pt x="3902927" y="3579542"/>
                        </a:cubicBezTo>
                        <a:cubicBezTo>
                          <a:pt x="3921081" y="3584988"/>
                          <a:pt x="3940098" y="3586976"/>
                          <a:pt x="3958683" y="3590693"/>
                        </a:cubicBezTo>
                        <a:cubicBezTo>
                          <a:pt x="3973551" y="3598127"/>
                          <a:pt x="3987854" y="3606821"/>
                          <a:pt x="4003288" y="3612995"/>
                        </a:cubicBezTo>
                        <a:cubicBezTo>
                          <a:pt x="4099790" y="3651596"/>
                          <a:pt x="4062647" y="3620373"/>
                          <a:pt x="4181708" y="3679903"/>
                        </a:cubicBezTo>
                        <a:cubicBezTo>
                          <a:pt x="4196576" y="3687337"/>
                          <a:pt x="4211122" y="3695454"/>
                          <a:pt x="4226312" y="3702205"/>
                        </a:cubicBezTo>
                        <a:cubicBezTo>
                          <a:pt x="4272866" y="3722896"/>
                          <a:pt x="4299521" y="3730325"/>
                          <a:pt x="4348976" y="3746810"/>
                        </a:cubicBezTo>
                        <a:cubicBezTo>
                          <a:pt x="4363844" y="3757961"/>
                          <a:pt x="4376958" y="3771952"/>
                          <a:pt x="4393581" y="3780264"/>
                        </a:cubicBezTo>
                        <a:cubicBezTo>
                          <a:pt x="4429388" y="3798168"/>
                          <a:pt x="4469286" y="3806964"/>
                          <a:pt x="4505093" y="3824868"/>
                        </a:cubicBezTo>
                        <a:cubicBezTo>
                          <a:pt x="4548650" y="3846647"/>
                          <a:pt x="4546375" y="3843205"/>
                          <a:pt x="4583151" y="3869473"/>
                        </a:cubicBezTo>
                        <a:cubicBezTo>
                          <a:pt x="4598275" y="3880276"/>
                          <a:pt x="4612632" y="3892124"/>
                          <a:pt x="4627756" y="3902927"/>
                        </a:cubicBezTo>
                        <a:cubicBezTo>
                          <a:pt x="4638662" y="3910717"/>
                          <a:pt x="4647847" y="3924201"/>
                          <a:pt x="4661210" y="3925229"/>
                        </a:cubicBezTo>
                        <a:cubicBezTo>
                          <a:pt x="4794682" y="3935496"/>
                          <a:pt x="4928873" y="3931603"/>
                          <a:pt x="5062654" y="3936381"/>
                        </a:cubicBezTo>
                        <a:cubicBezTo>
                          <a:pt x="5137041" y="3939038"/>
                          <a:pt x="5211337" y="3943815"/>
                          <a:pt x="5285678" y="3947532"/>
                        </a:cubicBezTo>
                        <a:cubicBezTo>
                          <a:pt x="5296829" y="3951249"/>
                          <a:pt x="5307679" y="3956040"/>
                          <a:pt x="5319132" y="3958683"/>
                        </a:cubicBezTo>
                        <a:cubicBezTo>
                          <a:pt x="5356068" y="3967207"/>
                          <a:pt x="5394682" y="3968999"/>
                          <a:pt x="5430644" y="3980986"/>
                        </a:cubicBezTo>
                        <a:cubicBezTo>
                          <a:pt x="5452946" y="3988420"/>
                          <a:pt x="5474042" y="4003288"/>
                          <a:pt x="5497551" y="4003288"/>
                        </a:cubicBezTo>
                        <a:lnTo>
                          <a:pt x="5765181" y="4003288"/>
                        </a:ln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Freeform 13">
            <a:extLst>
              <a:ext uri="{FF2B5EF4-FFF2-40B4-BE49-F238E27FC236}">
                <a16:creationId xmlns:a16="http://schemas.microsoft.com/office/drawing/2014/main" id="{40FBC648-669B-C718-7721-79260079F2D7}"/>
              </a:ext>
            </a:extLst>
          </p:cNvPr>
          <p:cNvSpPr/>
          <p:nvPr/>
        </p:nvSpPr>
        <p:spPr>
          <a:xfrm>
            <a:off x="345688" y="1527717"/>
            <a:ext cx="780585" cy="23048"/>
          </a:xfrm>
          <a:custGeom>
            <a:avLst/>
            <a:gdLst>
              <a:gd name="connsiteX0" fmla="*/ 0 w 780585"/>
              <a:gd name="connsiteY0" fmla="*/ 0 h 23048"/>
              <a:gd name="connsiteX1" fmla="*/ 780585 w 780585"/>
              <a:gd name="connsiteY1" fmla="*/ 11151 h 23048"/>
            </a:gdLst>
            <a:ahLst/>
            <a:cxnLst>
              <a:cxn ang="0">
                <a:pos x="connsiteX0" y="connsiteY0"/>
              </a:cxn>
              <a:cxn ang="0">
                <a:pos x="connsiteX1" y="connsiteY1"/>
              </a:cxn>
            </a:cxnLst>
            <a:rect l="l" t="t" r="r" b="b"/>
            <a:pathLst>
              <a:path w="780585" h="23048" extrusionOk="0">
                <a:moveTo>
                  <a:pt x="0" y="0"/>
                </a:moveTo>
                <a:cubicBezTo>
                  <a:pt x="244976" y="4234"/>
                  <a:pt x="20901" y="22738"/>
                  <a:pt x="780585" y="11151"/>
                </a:cubicBezTo>
              </a:path>
            </a:pathLst>
          </a:custGeom>
          <a:noFill/>
          <a:ln w="38100">
            <a:solidFill>
              <a:srgbClr val="FFC000"/>
            </a:solidFill>
            <a:miter lim="800000"/>
            <a:extLst>
              <a:ext uri="{C807C97D-BFC1-408E-A445-0C87EB9F89A2}">
                <ask:lineSketchStyleProps xmlns:ask="http://schemas.microsoft.com/office/drawing/2018/sketchyshapes" sd="1219033472">
                  <a:custGeom>
                    <a:avLst/>
                    <a:gdLst>
                      <a:gd name="connsiteX0" fmla="*/ 0 w 780585"/>
                      <a:gd name="connsiteY0" fmla="*/ 0 h 23048"/>
                      <a:gd name="connsiteX1" fmla="*/ 780585 w 780585"/>
                      <a:gd name="connsiteY1" fmla="*/ 11151 h 23048"/>
                    </a:gdLst>
                    <a:ahLst/>
                    <a:cxnLst>
                      <a:cxn ang="0">
                        <a:pos x="connsiteX0" y="connsiteY0"/>
                      </a:cxn>
                      <a:cxn ang="0">
                        <a:pos x="connsiteX1" y="connsiteY1"/>
                      </a:cxn>
                    </a:cxnLst>
                    <a:rect l="l" t="t" r="r" b="b"/>
                    <a:pathLst>
                      <a:path w="780585" h="23048">
                        <a:moveTo>
                          <a:pt x="0" y="0"/>
                        </a:moveTo>
                        <a:cubicBezTo>
                          <a:pt x="309880" y="44268"/>
                          <a:pt x="51775" y="11151"/>
                          <a:pt x="780585" y="11151"/>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Box 14">
            <a:extLst>
              <a:ext uri="{FF2B5EF4-FFF2-40B4-BE49-F238E27FC236}">
                <a16:creationId xmlns:a16="http://schemas.microsoft.com/office/drawing/2014/main" id="{8B15EBF6-281E-A2CC-0619-A5FCAC78485E}"/>
              </a:ext>
            </a:extLst>
          </p:cNvPr>
          <p:cNvSpPr txBox="1"/>
          <p:nvPr/>
        </p:nvSpPr>
        <p:spPr>
          <a:xfrm>
            <a:off x="1315759" y="1407649"/>
            <a:ext cx="1797287" cy="286232"/>
          </a:xfrm>
          <a:prstGeom prst="rect">
            <a:avLst/>
          </a:prstGeom>
          <a:noFill/>
        </p:spPr>
        <p:txBody>
          <a:bodyPr wrap="none" rtlCol="0">
            <a:spAutoFit/>
          </a:bodyPr>
          <a:lstStyle/>
          <a:p>
            <a:pPr>
              <a:lnSpc>
                <a:spcPct val="90000"/>
              </a:lnSpc>
            </a:pPr>
            <a:r>
              <a:rPr lang="en-GB" sz="1400" dirty="0">
                <a:solidFill>
                  <a:srgbClr val="FFC000"/>
                </a:solidFill>
                <a:latin typeface="Chalkboard" panose="03050602040202020205" pitchFamily="66" charset="77"/>
              </a:rPr>
              <a:t>Intramodule effects</a:t>
            </a:r>
          </a:p>
        </p:txBody>
      </p:sp>
      <p:sp>
        <p:nvSpPr>
          <p:cNvPr id="16" name="Freeform 15">
            <a:extLst>
              <a:ext uri="{FF2B5EF4-FFF2-40B4-BE49-F238E27FC236}">
                <a16:creationId xmlns:a16="http://schemas.microsoft.com/office/drawing/2014/main" id="{42A43F4D-BB5E-77BF-C47E-CBCC4647CECE}"/>
              </a:ext>
            </a:extLst>
          </p:cNvPr>
          <p:cNvSpPr/>
          <p:nvPr/>
        </p:nvSpPr>
        <p:spPr>
          <a:xfrm>
            <a:off x="4267675" y="793576"/>
            <a:ext cx="4411960" cy="4507613"/>
          </a:xfrm>
          <a:custGeom>
            <a:avLst/>
            <a:gdLst>
              <a:gd name="connsiteX0" fmla="*/ 0 w 4411960"/>
              <a:gd name="connsiteY0" fmla="*/ 4496054 h 4507613"/>
              <a:gd name="connsiteX1" fmla="*/ 76232 w 4411960"/>
              <a:gd name="connsiteY1" fmla="*/ 4507613 h 4507613"/>
              <a:gd name="connsiteX2" fmla="*/ 285872 w 4411960"/>
              <a:gd name="connsiteY2" fmla="*/ 4484496 h 4507613"/>
              <a:gd name="connsiteX3" fmla="*/ 371634 w 4411960"/>
              <a:gd name="connsiteY3" fmla="*/ 4461380 h 4507613"/>
              <a:gd name="connsiteX4" fmla="*/ 409749 w 4411960"/>
              <a:gd name="connsiteY4" fmla="*/ 4449822 h 4507613"/>
              <a:gd name="connsiteX5" fmla="*/ 476453 w 4411960"/>
              <a:gd name="connsiteY5" fmla="*/ 4438264 h 4507613"/>
              <a:gd name="connsiteX6" fmla="*/ 524098 w 4411960"/>
              <a:gd name="connsiteY6" fmla="*/ 4426706 h 4507613"/>
              <a:gd name="connsiteX7" fmla="*/ 590802 w 4411960"/>
              <a:gd name="connsiteY7" fmla="*/ 4415148 h 4507613"/>
              <a:gd name="connsiteX8" fmla="*/ 714679 w 4411960"/>
              <a:gd name="connsiteY8" fmla="*/ 4392032 h 4507613"/>
              <a:gd name="connsiteX9" fmla="*/ 781383 w 4411960"/>
              <a:gd name="connsiteY9" fmla="*/ 4368916 h 4507613"/>
              <a:gd name="connsiteX10" fmla="*/ 876674 w 4411960"/>
              <a:gd name="connsiteY10" fmla="*/ 4345801 h 4507613"/>
              <a:gd name="connsiteX11" fmla="*/ 905261 w 4411960"/>
              <a:gd name="connsiteY11" fmla="*/ 4334242 h 4507613"/>
              <a:gd name="connsiteX12" fmla="*/ 943378 w 4411960"/>
              <a:gd name="connsiteY12" fmla="*/ 4311127 h 4507613"/>
              <a:gd name="connsiteX13" fmla="*/ 1038668 w 4411960"/>
              <a:gd name="connsiteY13" fmla="*/ 4276452 h 4507613"/>
              <a:gd name="connsiteX14" fmla="*/ 1095842 w 4411960"/>
              <a:gd name="connsiteY14" fmla="*/ 4241779 h 4507613"/>
              <a:gd name="connsiteX15" fmla="*/ 1133959 w 4411960"/>
              <a:gd name="connsiteY15" fmla="*/ 4230220 h 4507613"/>
              <a:gd name="connsiteX16" fmla="*/ 1172075 w 4411960"/>
              <a:gd name="connsiteY16" fmla="*/ 4207105 h 4507613"/>
              <a:gd name="connsiteX17" fmla="*/ 1238778 w 4411960"/>
              <a:gd name="connsiteY17" fmla="*/ 4183988 h 4507613"/>
              <a:gd name="connsiteX18" fmla="*/ 1315011 w 4411960"/>
              <a:gd name="connsiteY18" fmla="*/ 4149315 h 4507613"/>
              <a:gd name="connsiteX19" fmla="*/ 1381715 w 4411960"/>
              <a:gd name="connsiteY19" fmla="*/ 4114641 h 4507613"/>
              <a:gd name="connsiteX20" fmla="*/ 1419831 w 4411960"/>
              <a:gd name="connsiteY20" fmla="*/ 4091525 h 4507613"/>
              <a:gd name="connsiteX21" fmla="*/ 1448418 w 4411960"/>
              <a:gd name="connsiteY21" fmla="*/ 4079966 h 4507613"/>
              <a:gd name="connsiteX22" fmla="*/ 1486534 w 4411960"/>
              <a:gd name="connsiteY22" fmla="*/ 4056851 h 4507613"/>
              <a:gd name="connsiteX23" fmla="*/ 1515122 w 4411960"/>
              <a:gd name="connsiteY23" fmla="*/ 4045293 h 4507613"/>
              <a:gd name="connsiteX24" fmla="*/ 1553238 w 4411960"/>
              <a:gd name="connsiteY24" fmla="*/ 4022176 h 4507613"/>
              <a:gd name="connsiteX25" fmla="*/ 1581825 w 4411960"/>
              <a:gd name="connsiteY25" fmla="*/ 4010619 h 4507613"/>
              <a:gd name="connsiteX26" fmla="*/ 1629470 w 4411960"/>
              <a:gd name="connsiteY26" fmla="*/ 3987503 h 4507613"/>
              <a:gd name="connsiteX27" fmla="*/ 1658058 w 4411960"/>
              <a:gd name="connsiteY27" fmla="*/ 3975944 h 4507613"/>
              <a:gd name="connsiteX28" fmla="*/ 1734290 w 4411960"/>
              <a:gd name="connsiteY28" fmla="*/ 3941271 h 4507613"/>
              <a:gd name="connsiteX29" fmla="*/ 1800993 w 4411960"/>
              <a:gd name="connsiteY29" fmla="*/ 3895039 h 4507613"/>
              <a:gd name="connsiteX30" fmla="*/ 1858168 w 4411960"/>
              <a:gd name="connsiteY30" fmla="*/ 3848807 h 4507613"/>
              <a:gd name="connsiteX31" fmla="*/ 1886755 w 4411960"/>
              <a:gd name="connsiteY31" fmla="*/ 3825692 h 4507613"/>
              <a:gd name="connsiteX32" fmla="*/ 1915343 w 4411960"/>
              <a:gd name="connsiteY32" fmla="*/ 3814133 h 4507613"/>
              <a:gd name="connsiteX33" fmla="*/ 1953459 w 4411960"/>
              <a:gd name="connsiteY33" fmla="*/ 3791017 h 4507613"/>
              <a:gd name="connsiteX34" fmla="*/ 1982046 w 4411960"/>
              <a:gd name="connsiteY34" fmla="*/ 3767902 h 4507613"/>
              <a:gd name="connsiteX35" fmla="*/ 2020162 w 4411960"/>
              <a:gd name="connsiteY35" fmla="*/ 3756343 h 4507613"/>
              <a:gd name="connsiteX36" fmla="*/ 2077337 w 4411960"/>
              <a:gd name="connsiteY36" fmla="*/ 3710111 h 4507613"/>
              <a:gd name="connsiteX37" fmla="*/ 2144040 w 4411960"/>
              <a:gd name="connsiteY37" fmla="*/ 3675438 h 4507613"/>
              <a:gd name="connsiteX38" fmla="*/ 2201215 w 4411960"/>
              <a:gd name="connsiteY38" fmla="*/ 3640763 h 4507613"/>
              <a:gd name="connsiteX39" fmla="*/ 2229802 w 4411960"/>
              <a:gd name="connsiteY39" fmla="*/ 3617648 h 4507613"/>
              <a:gd name="connsiteX40" fmla="*/ 2258389 w 4411960"/>
              <a:gd name="connsiteY40" fmla="*/ 3606089 h 4507613"/>
              <a:gd name="connsiteX41" fmla="*/ 2315563 w 4411960"/>
              <a:gd name="connsiteY41" fmla="*/ 3559858 h 4507613"/>
              <a:gd name="connsiteX42" fmla="*/ 2353680 w 4411960"/>
              <a:gd name="connsiteY42" fmla="*/ 3536742 h 4507613"/>
              <a:gd name="connsiteX43" fmla="*/ 2382267 w 4411960"/>
              <a:gd name="connsiteY43" fmla="*/ 3513626 h 4507613"/>
              <a:gd name="connsiteX44" fmla="*/ 2420384 w 4411960"/>
              <a:gd name="connsiteY44" fmla="*/ 3502067 h 4507613"/>
              <a:gd name="connsiteX45" fmla="*/ 2477558 w 4411960"/>
              <a:gd name="connsiteY45" fmla="*/ 3467394 h 4507613"/>
              <a:gd name="connsiteX46" fmla="*/ 2506145 w 4411960"/>
              <a:gd name="connsiteY46" fmla="*/ 3444277 h 4507613"/>
              <a:gd name="connsiteX47" fmla="*/ 2534732 w 4411960"/>
              <a:gd name="connsiteY47" fmla="*/ 3432720 h 4507613"/>
              <a:gd name="connsiteX48" fmla="*/ 2563319 w 4411960"/>
              <a:gd name="connsiteY48" fmla="*/ 3409604 h 4507613"/>
              <a:gd name="connsiteX49" fmla="*/ 2601436 w 4411960"/>
              <a:gd name="connsiteY49" fmla="*/ 3386488 h 4507613"/>
              <a:gd name="connsiteX50" fmla="*/ 2658610 w 4411960"/>
              <a:gd name="connsiteY50" fmla="*/ 3340256 h 4507613"/>
              <a:gd name="connsiteX51" fmla="*/ 2696726 w 4411960"/>
              <a:gd name="connsiteY51" fmla="*/ 3317140 h 4507613"/>
              <a:gd name="connsiteX52" fmla="*/ 2715785 w 4411960"/>
              <a:gd name="connsiteY52" fmla="*/ 3294025 h 4507613"/>
              <a:gd name="connsiteX53" fmla="*/ 2801546 w 4411960"/>
              <a:gd name="connsiteY53" fmla="*/ 3236234 h 4507613"/>
              <a:gd name="connsiteX54" fmla="*/ 2849192 w 4411960"/>
              <a:gd name="connsiteY54" fmla="*/ 3201560 h 4507613"/>
              <a:gd name="connsiteX55" fmla="*/ 2906366 w 4411960"/>
              <a:gd name="connsiteY55" fmla="*/ 3143771 h 4507613"/>
              <a:gd name="connsiteX56" fmla="*/ 2925424 w 4411960"/>
              <a:gd name="connsiteY56" fmla="*/ 3120654 h 4507613"/>
              <a:gd name="connsiteX57" fmla="*/ 2982599 w 4411960"/>
              <a:gd name="connsiteY57" fmla="*/ 3074422 h 4507613"/>
              <a:gd name="connsiteX58" fmla="*/ 3011185 w 4411960"/>
              <a:gd name="connsiteY58" fmla="*/ 3051307 h 4507613"/>
              <a:gd name="connsiteX59" fmla="*/ 3039773 w 4411960"/>
              <a:gd name="connsiteY59" fmla="*/ 3039749 h 4507613"/>
              <a:gd name="connsiteX60" fmla="*/ 3077889 w 4411960"/>
              <a:gd name="connsiteY60" fmla="*/ 2993517 h 4507613"/>
              <a:gd name="connsiteX61" fmla="*/ 3096947 w 4411960"/>
              <a:gd name="connsiteY61" fmla="*/ 2970400 h 4507613"/>
              <a:gd name="connsiteX62" fmla="*/ 3125535 w 4411960"/>
              <a:gd name="connsiteY62" fmla="*/ 2947285 h 4507613"/>
              <a:gd name="connsiteX63" fmla="*/ 3182709 w 4411960"/>
              <a:gd name="connsiteY63" fmla="*/ 2877937 h 4507613"/>
              <a:gd name="connsiteX64" fmla="*/ 3239884 w 4411960"/>
              <a:gd name="connsiteY64" fmla="*/ 2831705 h 4507613"/>
              <a:gd name="connsiteX65" fmla="*/ 3258942 w 4411960"/>
              <a:gd name="connsiteY65" fmla="*/ 2808589 h 4507613"/>
              <a:gd name="connsiteX66" fmla="*/ 3287529 w 4411960"/>
              <a:gd name="connsiteY66" fmla="*/ 2785473 h 4507613"/>
              <a:gd name="connsiteX67" fmla="*/ 3325645 w 4411960"/>
              <a:gd name="connsiteY67" fmla="*/ 2739241 h 4507613"/>
              <a:gd name="connsiteX68" fmla="*/ 3354232 w 4411960"/>
              <a:gd name="connsiteY68" fmla="*/ 2716125 h 4507613"/>
              <a:gd name="connsiteX69" fmla="*/ 3392349 w 4411960"/>
              <a:gd name="connsiteY69" fmla="*/ 2658335 h 4507613"/>
              <a:gd name="connsiteX70" fmla="*/ 3411407 w 4411960"/>
              <a:gd name="connsiteY70" fmla="*/ 2635219 h 4507613"/>
              <a:gd name="connsiteX71" fmla="*/ 3468581 w 4411960"/>
              <a:gd name="connsiteY71" fmla="*/ 2542755 h 4507613"/>
              <a:gd name="connsiteX72" fmla="*/ 3478110 w 4411960"/>
              <a:gd name="connsiteY72" fmla="*/ 2508082 h 4507613"/>
              <a:gd name="connsiteX73" fmla="*/ 3497169 w 4411960"/>
              <a:gd name="connsiteY73" fmla="*/ 2484965 h 4507613"/>
              <a:gd name="connsiteX74" fmla="*/ 3525755 w 4411960"/>
              <a:gd name="connsiteY74" fmla="*/ 2438733 h 4507613"/>
              <a:gd name="connsiteX75" fmla="*/ 3563872 w 4411960"/>
              <a:gd name="connsiteY75" fmla="*/ 2392501 h 4507613"/>
              <a:gd name="connsiteX76" fmla="*/ 3582930 w 4411960"/>
              <a:gd name="connsiteY76" fmla="*/ 2357828 h 4507613"/>
              <a:gd name="connsiteX77" fmla="*/ 3601988 w 4411960"/>
              <a:gd name="connsiteY77" fmla="*/ 2334711 h 4507613"/>
              <a:gd name="connsiteX78" fmla="*/ 3668691 w 4411960"/>
              <a:gd name="connsiteY78" fmla="*/ 2242248 h 4507613"/>
              <a:gd name="connsiteX79" fmla="*/ 3687750 w 4411960"/>
              <a:gd name="connsiteY79" fmla="*/ 2207574 h 4507613"/>
              <a:gd name="connsiteX80" fmla="*/ 3697279 w 4411960"/>
              <a:gd name="connsiteY80" fmla="*/ 2172900 h 4507613"/>
              <a:gd name="connsiteX81" fmla="*/ 3735395 w 4411960"/>
              <a:gd name="connsiteY81" fmla="*/ 2115110 h 4507613"/>
              <a:gd name="connsiteX82" fmla="*/ 3754453 w 4411960"/>
              <a:gd name="connsiteY82" fmla="*/ 2045762 h 4507613"/>
              <a:gd name="connsiteX83" fmla="*/ 3763983 w 4411960"/>
              <a:gd name="connsiteY83" fmla="*/ 1964856 h 4507613"/>
              <a:gd name="connsiteX84" fmla="*/ 3792569 w 4411960"/>
              <a:gd name="connsiteY84" fmla="*/ 1930183 h 4507613"/>
              <a:gd name="connsiteX85" fmla="*/ 3830686 w 4411960"/>
              <a:gd name="connsiteY85" fmla="*/ 1849276 h 4507613"/>
              <a:gd name="connsiteX86" fmla="*/ 3859273 w 4411960"/>
              <a:gd name="connsiteY86" fmla="*/ 1814602 h 4507613"/>
              <a:gd name="connsiteX87" fmla="*/ 3897390 w 4411960"/>
              <a:gd name="connsiteY87" fmla="*/ 1745254 h 4507613"/>
              <a:gd name="connsiteX88" fmla="*/ 3916447 w 4411960"/>
              <a:gd name="connsiteY88" fmla="*/ 1710580 h 4507613"/>
              <a:gd name="connsiteX89" fmla="*/ 3925976 w 4411960"/>
              <a:gd name="connsiteY89" fmla="*/ 1675907 h 4507613"/>
              <a:gd name="connsiteX90" fmla="*/ 3945035 w 4411960"/>
              <a:gd name="connsiteY90" fmla="*/ 1652790 h 4507613"/>
              <a:gd name="connsiteX91" fmla="*/ 3983151 w 4411960"/>
              <a:gd name="connsiteY91" fmla="*/ 1583443 h 4507613"/>
              <a:gd name="connsiteX92" fmla="*/ 3992680 w 4411960"/>
              <a:gd name="connsiteY92" fmla="*/ 1548769 h 4507613"/>
              <a:gd name="connsiteX93" fmla="*/ 4040325 w 4411960"/>
              <a:gd name="connsiteY93" fmla="*/ 1490979 h 4507613"/>
              <a:gd name="connsiteX94" fmla="*/ 4068913 w 4411960"/>
              <a:gd name="connsiteY94" fmla="*/ 1433189 h 4507613"/>
              <a:gd name="connsiteX95" fmla="*/ 4078442 w 4411960"/>
              <a:gd name="connsiteY95" fmla="*/ 1398516 h 4507613"/>
              <a:gd name="connsiteX96" fmla="*/ 4116558 w 4411960"/>
              <a:gd name="connsiteY96" fmla="*/ 1317609 h 4507613"/>
              <a:gd name="connsiteX97" fmla="*/ 4154675 w 4411960"/>
              <a:gd name="connsiteY97" fmla="*/ 1225145 h 4507613"/>
              <a:gd name="connsiteX98" fmla="*/ 4183261 w 4411960"/>
              <a:gd name="connsiteY98" fmla="*/ 1155798 h 4507613"/>
              <a:gd name="connsiteX99" fmla="*/ 4211849 w 4411960"/>
              <a:gd name="connsiteY99" fmla="*/ 1086450 h 4507613"/>
              <a:gd name="connsiteX100" fmla="*/ 4221378 w 4411960"/>
              <a:gd name="connsiteY100" fmla="*/ 1051776 h 4507613"/>
              <a:gd name="connsiteX101" fmla="*/ 4240436 w 4411960"/>
              <a:gd name="connsiteY101" fmla="*/ 1017102 h 4507613"/>
              <a:gd name="connsiteX102" fmla="*/ 4278553 w 4411960"/>
              <a:gd name="connsiteY102" fmla="*/ 924638 h 4507613"/>
              <a:gd name="connsiteX103" fmla="*/ 4297610 w 4411960"/>
              <a:gd name="connsiteY103" fmla="*/ 843732 h 4507613"/>
              <a:gd name="connsiteX104" fmla="*/ 4316668 w 4411960"/>
              <a:gd name="connsiteY104" fmla="*/ 739710 h 4507613"/>
              <a:gd name="connsiteX105" fmla="*/ 4326198 w 4411960"/>
              <a:gd name="connsiteY105" fmla="*/ 693478 h 4507613"/>
              <a:gd name="connsiteX106" fmla="*/ 4354784 w 4411960"/>
              <a:gd name="connsiteY106" fmla="*/ 543224 h 4507613"/>
              <a:gd name="connsiteX107" fmla="*/ 4392901 w 4411960"/>
              <a:gd name="connsiteY107" fmla="*/ 404529 h 4507613"/>
              <a:gd name="connsiteX108" fmla="*/ 4402430 w 4411960"/>
              <a:gd name="connsiteY108" fmla="*/ 369855 h 4507613"/>
              <a:gd name="connsiteX109" fmla="*/ 4411960 w 4411960"/>
              <a:gd name="connsiteY109" fmla="*/ 335181 h 4507613"/>
              <a:gd name="connsiteX110" fmla="*/ 4402430 w 4411960"/>
              <a:gd name="connsiteY110" fmla="*/ 0 h 4507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4411960" h="4507613" extrusionOk="0">
                <a:moveTo>
                  <a:pt x="0" y="4496054"/>
                </a:moveTo>
                <a:cubicBezTo>
                  <a:pt x="23913" y="4505120"/>
                  <a:pt x="54433" y="4505890"/>
                  <a:pt x="76232" y="4507613"/>
                </a:cubicBezTo>
                <a:cubicBezTo>
                  <a:pt x="153088" y="4494808"/>
                  <a:pt x="223055" y="4493033"/>
                  <a:pt x="285872" y="4484496"/>
                </a:cubicBezTo>
                <a:cubicBezTo>
                  <a:pt x="346077" y="4470807"/>
                  <a:pt x="300427" y="4478532"/>
                  <a:pt x="371634" y="4461380"/>
                </a:cubicBezTo>
                <a:cubicBezTo>
                  <a:pt x="383521" y="4455709"/>
                  <a:pt x="396662" y="4454995"/>
                  <a:pt x="409749" y="4449822"/>
                </a:cubicBezTo>
                <a:cubicBezTo>
                  <a:pt x="432036" y="4444308"/>
                  <a:pt x="452454" y="4444167"/>
                  <a:pt x="476453" y="4438264"/>
                </a:cubicBezTo>
                <a:cubicBezTo>
                  <a:pt x="491472" y="4434834"/>
                  <a:pt x="509384" y="4428375"/>
                  <a:pt x="524098" y="4426706"/>
                </a:cubicBezTo>
                <a:cubicBezTo>
                  <a:pt x="542665" y="4425493"/>
                  <a:pt x="564194" y="4420770"/>
                  <a:pt x="590802" y="4415148"/>
                </a:cubicBezTo>
                <a:cubicBezTo>
                  <a:pt x="641293" y="4398405"/>
                  <a:pt x="593772" y="4415473"/>
                  <a:pt x="714679" y="4392032"/>
                </a:cubicBezTo>
                <a:cubicBezTo>
                  <a:pt x="772125" y="4383501"/>
                  <a:pt x="742490" y="4385675"/>
                  <a:pt x="781383" y="4368916"/>
                </a:cubicBezTo>
                <a:cubicBezTo>
                  <a:pt x="808452" y="4359653"/>
                  <a:pt x="844212" y="4356417"/>
                  <a:pt x="876674" y="4345801"/>
                </a:cubicBezTo>
                <a:cubicBezTo>
                  <a:pt x="886212" y="4342607"/>
                  <a:pt x="895785" y="4339459"/>
                  <a:pt x="905261" y="4334242"/>
                </a:cubicBezTo>
                <a:cubicBezTo>
                  <a:pt x="918840" y="4328447"/>
                  <a:pt x="928633" y="4317672"/>
                  <a:pt x="943378" y="4311127"/>
                </a:cubicBezTo>
                <a:cubicBezTo>
                  <a:pt x="991697" y="4280304"/>
                  <a:pt x="977254" y="4310005"/>
                  <a:pt x="1038668" y="4276452"/>
                </a:cubicBezTo>
                <a:cubicBezTo>
                  <a:pt x="1057837" y="4264363"/>
                  <a:pt x="1073919" y="4254220"/>
                  <a:pt x="1095842" y="4241779"/>
                </a:cubicBezTo>
                <a:cubicBezTo>
                  <a:pt x="1108568" y="4237759"/>
                  <a:pt x="1121197" y="4235338"/>
                  <a:pt x="1133959" y="4230220"/>
                </a:cubicBezTo>
                <a:cubicBezTo>
                  <a:pt x="1148800" y="4225921"/>
                  <a:pt x="1160655" y="4217127"/>
                  <a:pt x="1172075" y="4207105"/>
                </a:cubicBezTo>
                <a:cubicBezTo>
                  <a:pt x="1229676" y="4177986"/>
                  <a:pt x="1178027" y="4226927"/>
                  <a:pt x="1238778" y="4183988"/>
                </a:cubicBezTo>
                <a:cubicBezTo>
                  <a:pt x="1350400" y="4148562"/>
                  <a:pt x="1206895" y="4195987"/>
                  <a:pt x="1315011" y="4149315"/>
                </a:cubicBezTo>
                <a:cubicBezTo>
                  <a:pt x="1381908" y="4104191"/>
                  <a:pt x="1307880" y="4144161"/>
                  <a:pt x="1381715" y="4114641"/>
                </a:cubicBezTo>
                <a:cubicBezTo>
                  <a:pt x="1395616" y="4108643"/>
                  <a:pt x="1406827" y="4097239"/>
                  <a:pt x="1419831" y="4091525"/>
                </a:cubicBezTo>
                <a:cubicBezTo>
                  <a:pt x="1429260" y="4088095"/>
                  <a:pt x="1440366" y="4084743"/>
                  <a:pt x="1448418" y="4079966"/>
                </a:cubicBezTo>
                <a:cubicBezTo>
                  <a:pt x="1459390" y="4072459"/>
                  <a:pt x="1471901" y="4061594"/>
                  <a:pt x="1486534" y="4056851"/>
                </a:cubicBezTo>
                <a:cubicBezTo>
                  <a:pt x="1496198" y="4050029"/>
                  <a:pt x="1506941" y="4049432"/>
                  <a:pt x="1515122" y="4045293"/>
                </a:cubicBezTo>
                <a:cubicBezTo>
                  <a:pt x="1529675" y="4038677"/>
                  <a:pt x="1541978" y="4027265"/>
                  <a:pt x="1553238" y="4022176"/>
                </a:cubicBezTo>
                <a:cubicBezTo>
                  <a:pt x="1561761" y="4017433"/>
                  <a:pt x="1573590" y="4013479"/>
                  <a:pt x="1581825" y="4010619"/>
                </a:cubicBezTo>
                <a:cubicBezTo>
                  <a:pt x="1598575" y="4002993"/>
                  <a:pt x="1615014" y="3992973"/>
                  <a:pt x="1629470" y="3987503"/>
                </a:cubicBezTo>
                <a:cubicBezTo>
                  <a:pt x="1638806" y="3981427"/>
                  <a:pt x="1649065" y="3980400"/>
                  <a:pt x="1658058" y="3975944"/>
                </a:cubicBezTo>
                <a:cubicBezTo>
                  <a:pt x="1730998" y="3944637"/>
                  <a:pt x="1662235" y="3970984"/>
                  <a:pt x="1734290" y="3941271"/>
                </a:cubicBezTo>
                <a:cubicBezTo>
                  <a:pt x="1829523" y="3858843"/>
                  <a:pt x="1657665" y="3995053"/>
                  <a:pt x="1800993" y="3895039"/>
                </a:cubicBezTo>
                <a:cubicBezTo>
                  <a:pt x="1819888" y="3882872"/>
                  <a:pt x="1843942" y="3863360"/>
                  <a:pt x="1858168" y="3848807"/>
                </a:cubicBezTo>
                <a:cubicBezTo>
                  <a:pt x="1868669" y="3842347"/>
                  <a:pt x="1874208" y="3831236"/>
                  <a:pt x="1886755" y="3825692"/>
                </a:cubicBezTo>
                <a:cubicBezTo>
                  <a:pt x="1896533" y="3821487"/>
                  <a:pt x="1908506" y="3818454"/>
                  <a:pt x="1915343" y="3814133"/>
                </a:cubicBezTo>
                <a:cubicBezTo>
                  <a:pt x="1927810" y="3806548"/>
                  <a:pt x="1938777" y="3798923"/>
                  <a:pt x="1953459" y="3791017"/>
                </a:cubicBezTo>
                <a:cubicBezTo>
                  <a:pt x="1963676" y="3781659"/>
                  <a:pt x="1971177" y="3773864"/>
                  <a:pt x="1982046" y="3767902"/>
                </a:cubicBezTo>
                <a:cubicBezTo>
                  <a:pt x="1993774" y="3761991"/>
                  <a:pt x="2007744" y="3759023"/>
                  <a:pt x="2020162" y="3756343"/>
                </a:cubicBezTo>
                <a:cubicBezTo>
                  <a:pt x="2034647" y="3739638"/>
                  <a:pt x="2057941" y="3719590"/>
                  <a:pt x="2077337" y="3710111"/>
                </a:cubicBezTo>
                <a:cubicBezTo>
                  <a:pt x="2109567" y="3697456"/>
                  <a:pt x="2111164" y="3697922"/>
                  <a:pt x="2144040" y="3675438"/>
                </a:cubicBezTo>
                <a:cubicBezTo>
                  <a:pt x="2196675" y="3637777"/>
                  <a:pt x="2144146" y="3665840"/>
                  <a:pt x="2201215" y="3640763"/>
                </a:cubicBezTo>
                <a:cubicBezTo>
                  <a:pt x="2211260" y="3635076"/>
                  <a:pt x="2218663" y="3622691"/>
                  <a:pt x="2229802" y="3617648"/>
                </a:cubicBezTo>
                <a:cubicBezTo>
                  <a:pt x="2238281" y="3612410"/>
                  <a:pt x="2248376" y="3612864"/>
                  <a:pt x="2258389" y="3606089"/>
                </a:cubicBezTo>
                <a:cubicBezTo>
                  <a:pt x="2277222" y="3594548"/>
                  <a:pt x="2294452" y="3575970"/>
                  <a:pt x="2315563" y="3559858"/>
                </a:cubicBezTo>
                <a:cubicBezTo>
                  <a:pt x="2326694" y="3549008"/>
                  <a:pt x="2341369" y="3548746"/>
                  <a:pt x="2353680" y="3536742"/>
                </a:cubicBezTo>
                <a:cubicBezTo>
                  <a:pt x="2365525" y="3531374"/>
                  <a:pt x="2373030" y="3517315"/>
                  <a:pt x="2382267" y="3513626"/>
                </a:cubicBezTo>
                <a:cubicBezTo>
                  <a:pt x="2394653" y="3507462"/>
                  <a:pt x="2405713" y="3504253"/>
                  <a:pt x="2420384" y="3502067"/>
                </a:cubicBezTo>
                <a:cubicBezTo>
                  <a:pt x="2497655" y="3434123"/>
                  <a:pt x="2387819" y="3526953"/>
                  <a:pt x="2477558" y="3467394"/>
                </a:cubicBezTo>
                <a:cubicBezTo>
                  <a:pt x="2487356" y="3460724"/>
                  <a:pt x="2496355" y="3449958"/>
                  <a:pt x="2506145" y="3444277"/>
                </a:cubicBezTo>
                <a:cubicBezTo>
                  <a:pt x="2512812" y="3439521"/>
                  <a:pt x="2525714" y="3437485"/>
                  <a:pt x="2534732" y="3432720"/>
                </a:cubicBezTo>
                <a:cubicBezTo>
                  <a:pt x="2544169" y="3424186"/>
                  <a:pt x="2550731" y="3416654"/>
                  <a:pt x="2563319" y="3409604"/>
                </a:cubicBezTo>
                <a:cubicBezTo>
                  <a:pt x="2577074" y="3403584"/>
                  <a:pt x="2589172" y="3397253"/>
                  <a:pt x="2601436" y="3386488"/>
                </a:cubicBezTo>
                <a:cubicBezTo>
                  <a:pt x="2625581" y="3375568"/>
                  <a:pt x="2637900" y="3353653"/>
                  <a:pt x="2658610" y="3340256"/>
                </a:cubicBezTo>
                <a:cubicBezTo>
                  <a:pt x="2674634" y="3333633"/>
                  <a:pt x="2685468" y="3330012"/>
                  <a:pt x="2696726" y="3317140"/>
                </a:cubicBezTo>
                <a:cubicBezTo>
                  <a:pt x="2705065" y="3310002"/>
                  <a:pt x="2707953" y="3298931"/>
                  <a:pt x="2715785" y="3294025"/>
                </a:cubicBezTo>
                <a:cubicBezTo>
                  <a:pt x="2772207" y="3272630"/>
                  <a:pt x="2716914" y="3333672"/>
                  <a:pt x="2801546" y="3236234"/>
                </a:cubicBezTo>
                <a:cubicBezTo>
                  <a:pt x="2827257" y="3209265"/>
                  <a:pt x="2810356" y="3215209"/>
                  <a:pt x="2849192" y="3201560"/>
                </a:cubicBezTo>
                <a:cubicBezTo>
                  <a:pt x="2890159" y="3147848"/>
                  <a:pt x="2851646" y="3209921"/>
                  <a:pt x="2906366" y="3143771"/>
                </a:cubicBezTo>
                <a:cubicBezTo>
                  <a:pt x="2913007" y="3137391"/>
                  <a:pt x="2920176" y="3125850"/>
                  <a:pt x="2925424" y="3120654"/>
                </a:cubicBezTo>
                <a:cubicBezTo>
                  <a:pt x="2946280" y="3109489"/>
                  <a:pt x="2966168" y="3088158"/>
                  <a:pt x="2982599" y="3074422"/>
                </a:cubicBezTo>
                <a:cubicBezTo>
                  <a:pt x="2993827" y="3067418"/>
                  <a:pt x="3001502" y="3056636"/>
                  <a:pt x="3011185" y="3051307"/>
                </a:cubicBezTo>
                <a:cubicBezTo>
                  <a:pt x="3020781" y="3045891"/>
                  <a:pt x="3025710" y="3044294"/>
                  <a:pt x="3039773" y="3039749"/>
                </a:cubicBezTo>
                <a:cubicBezTo>
                  <a:pt x="3053131" y="3026464"/>
                  <a:pt x="3069298" y="3002394"/>
                  <a:pt x="3077889" y="2993517"/>
                </a:cubicBezTo>
                <a:cubicBezTo>
                  <a:pt x="3085226" y="2985844"/>
                  <a:pt x="3088470" y="2976473"/>
                  <a:pt x="3096947" y="2970400"/>
                </a:cubicBezTo>
                <a:cubicBezTo>
                  <a:pt x="3105402" y="2962925"/>
                  <a:pt x="3118492" y="2957666"/>
                  <a:pt x="3125535" y="2947285"/>
                </a:cubicBezTo>
                <a:cubicBezTo>
                  <a:pt x="3141691" y="2920301"/>
                  <a:pt x="3161783" y="2899066"/>
                  <a:pt x="3182709" y="2877937"/>
                </a:cubicBezTo>
                <a:cubicBezTo>
                  <a:pt x="3202616" y="2860021"/>
                  <a:pt x="3221247" y="2847820"/>
                  <a:pt x="3239884" y="2831705"/>
                </a:cubicBezTo>
                <a:cubicBezTo>
                  <a:pt x="3247441" y="2824460"/>
                  <a:pt x="3250842" y="2815676"/>
                  <a:pt x="3258942" y="2808589"/>
                </a:cubicBezTo>
                <a:cubicBezTo>
                  <a:pt x="3269889" y="2798474"/>
                  <a:pt x="3279473" y="2794279"/>
                  <a:pt x="3287529" y="2785473"/>
                </a:cubicBezTo>
                <a:cubicBezTo>
                  <a:pt x="3297343" y="2769257"/>
                  <a:pt x="3311900" y="2752923"/>
                  <a:pt x="3325645" y="2739241"/>
                </a:cubicBezTo>
                <a:cubicBezTo>
                  <a:pt x="3334882" y="2730519"/>
                  <a:pt x="3346106" y="2726791"/>
                  <a:pt x="3354232" y="2716125"/>
                </a:cubicBezTo>
                <a:cubicBezTo>
                  <a:pt x="3381686" y="2691038"/>
                  <a:pt x="3370222" y="2691449"/>
                  <a:pt x="3392349" y="2658335"/>
                </a:cubicBezTo>
                <a:cubicBezTo>
                  <a:pt x="3398082" y="2650198"/>
                  <a:pt x="3404827" y="2643010"/>
                  <a:pt x="3411407" y="2635219"/>
                </a:cubicBezTo>
                <a:cubicBezTo>
                  <a:pt x="3472886" y="2525522"/>
                  <a:pt x="3424927" y="2599756"/>
                  <a:pt x="3468581" y="2542755"/>
                </a:cubicBezTo>
                <a:cubicBezTo>
                  <a:pt x="3470214" y="2531249"/>
                  <a:pt x="3473016" y="2519917"/>
                  <a:pt x="3478110" y="2508082"/>
                </a:cubicBezTo>
                <a:cubicBezTo>
                  <a:pt x="3482774" y="2500293"/>
                  <a:pt x="3489280" y="2494509"/>
                  <a:pt x="3497169" y="2484965"/>
                </a:cubicBezTo>
                <a:cubicBezTo>
                  <a:pt x="3509544" y="2469324"/>
                  <a:pt x="3516696" y="2455674"/>
                  <a:pt x="3525755" y="2438733"/>
                </a:cubicBezTo>
                <a:cubicBezTo>
                  <a:pt x="3541282" y="2422320"/>
                  <a:pt x="3552779" y="2413791"/>
                  <a:pt x="3563872" y="2392501"/>
                </a:cubicBezTo>
                <a:cubicBezTo>
                  <a:pt x="3569881" y="2380348"/>
                  <a:pt x="3573222" y="2369090"/>
                  <a:pt x="3582930" y="2357828"/>
                </a:cubicBezTo>
                <a:cubicBezTo>
                  <a:pt x="3588728" y="2349047"/>
                  <a:pt x="3596084" y="2343200"/>
                  <a:pt x="3601988" y="2334711"/>
                </a:cubicBezTo>
                <a:cubicBezTo>
                  <a:pt x="3659641" y="2249543"/>
                  <a:pt x="3613054" y="2283910"/>
                  <a:pt x="3668691" y="2242248"/>
                </a:cubicBezTo>
                <a:cubicBezTo>
                  <a:pt x="3674236" y="2228490"/>
                  <a:pt x="3683749" y="2219039"/>
                  <a:pt x="3687750" y="2207574"/>
                </a:cubicBezTo>
                <a:cubicBezTo>
                  <a:pt x="3692957" y="2198495"/>
                  <a:pt x="3693588" y="2185440"/>
                  <a:pt x="3697279" y="2172900"/>
                </a:cubicBezTo>
                <a:cubicBezTo>
                  <a:pt x="3724082" y="2111085"/>
                  <a:pt x="3705578" y="2205511"/>
                  <a:pt x="3735395" y="2115110"/>
                </a:cubicBezTo>
                <a:cubicBezTo>
                  <a:pt x="3743554" y="2092843"/>
                  <a:pt x="3754452" y="2045762"/>
                  <a:pt x="3754453" y="2045762"/>
                </a:cubicBezTo>
                <a:cubicBezTo>
                  <a:pt x="3756962" y="2020117"/>
                  <a:pt x="3756312" y="1992076"/>
                  <a:pt x="3763983" y="1964856"/>
                </a:cubicBezTo>
                <a:cubicBezTo>
                  <a:pt x="3768010" y="1952902"/>
                  <a:pt x="3786939" y="1945080"/>
                  <a:pt x="3792569" y="1930183"/>
                </a:cubicBezTo>
                <a:cubicBezTo>
                  <a:pt x="3844082" y="1875462"/>
                  <a:pt x="3780719" y="1926036"/>
                  <a:pt x="3830686" y="1849276"/>
                </a:cubicBezTo>
                <a:cubicBezTo>
                  <a:pt x="3837458" y="1833749"/>
                  <a:pt x="3848590" y="1830032"/>
                  <a:pt x="3859273" y="1814602"/>
                </a:cubicBezTo>
                <a:cubicBezTo>
                  <a:pt x="3872379" y="1798208"/>
                  <a:pt x="3880121" y="1767346"/>
                  <a:pt x="3897390" y="1745254"/>
                </a:cubicBezTo>
                <a:cubicBezTo>
                  <a:pt x="3902345" y="1734167"/>
                  <a:pt x="3912473" y="1723788"/>
                  <a:pt x="3916447" y="1710580"/>
                </a:cubicBezTo>
                <a:cubicBezTo>
                  <a:pt x="3920476" y="1699038"/>
                  <a:pt x="3919879" y="1686529"/>
                  <a:pt x="3925976" y="1675907"/>
                </a:cubicBezTo>
                <a:cubicBezTo>
                  <a:pt x="3928618" y="1667867"/>
                  <a:pt x="3939706" y="1663890"/>
                  <a:pt x="3945035" y="1652790"/>
                </a:cubicBezTo>
                <a:cubicBezTo>
                  <a:pt x="3958777" y="1630566"/>
                  <a:pt x="3983152" y="1583444"/>
                  <a:pt x="3983151" y="1583443"/>
                </a:cubicBezTo>
                <a:cubicBezTo>
                  <a:pt x="3986915" y="1571275"/>
                  <a:pt x="3985720" y="1558719"/>
                  <a:pt x="3992680" y="1548769"/>
                </a:cubicBezTo>
                <a:cubicBezTo>
                  <a:pt x="4006156" y="1526975"/>
                  <a:pt x="4040325" y="1490978"/>
                  <a:pt x="4040325" y="1490979"/>
                </a:cubicBezTo>
                <a:cubicBezTo>
                  <a:pt x="4062528" y="1385667"/>
                  <a:pt x="4036291" y="1496334"/>
                  <a:pt x="4068913" y="1433189"/>
                </a:cubicBezTo>
                <a:cubicBezTo>
                  <a:pt x="4074886" y="1424267"/>
                  <a:pt x="4076890" y="1409413"/>
                  <a:pt x="4078442" y="1398516"/>
                </a:cubicBezTo>
                <a:cubicBezTo>
                  <a:pt x="4093466" y="1356934"/>
                  <a:pt x="4097277" y="1352554"/>
                  <a:pt x="4116558" y="1317609"/>
                </a:cubicBezTo>
                <a:cubicBezTo>
                  <a:pt x="4143901" y="1233713"/>
                  <a:pt x="4120372" y="1265631"/>
                  <a:pt x="4154675" y="1225145"/>
                </a:cubicBezTo>
                <a:cubicBezTo>
                  <a:pt x="4185159" y="1141417"/>
                  <a:pt x="4150183" y="1233622"/>
                  <a:pt x="4183261" y="1155798"/>
                </a:cubicBezTo>
                <a:cubicBezTo>
                  <a:pt x="4223934" y="1075987"/>
                  <a:pt x="4145132" y="1161107"/>
                  <a:pt x="4211849" y="1086450"/>
                </a:cubicBezTo>
                <a:cubicBezTo>
                  <a:pt x="4214656" y="1074472"/>
                  <a:pt x="4217703" y="1063158"/>
                  <a:pt x="4221378" y="1051776"/>
                </a:cubicBezTo>
                <a:cubicBezTo>
                  <a:pt x="4224557" y="1041320"/>
                  <a:pt x="4235606" y="1029295"/>
                  <a:pt x="4240436" y="1017102"/>
                </a:cubicBezTo>
                <a:cubicBezTo>
                  <a:pt x="4278051" y="913840"/>
                  <a:pt x="4237211" y="982777"/>
                  <a:pt x="4278553" y="924638"/>
                </a:cubicBezTo>
                <a:cubicBezTo>
                  <a:pt x="4293010" y="802545"/>
                  <a:pt x="4277851" y="960167"/>
                  <a:pt x="4297610" y="843732"/>
                </a:cubicBezTo>
                <a:cubicBezTo>
                  <a:pt x="4309211" y="794601"/>
                  <a:pt x="4307048" y="793151"/>
                  <a:pt x="4316668" y="739710"/>
                </a:cubicBezTo>
                <a:cubicBezTo>
                  <a:pt x="4319604" y="725689"/>
                  <a:pt x="4324697" y="710214"/>
                  <a:pt x="4326198" y="693478"/>
                </a:cubicBezTo>
                <a:cubicBezTo>
                  <a:pt x="4335284" y="633807"/>
                  <a:pt x="4340301" y="599107"/>
                  <a:pt x="4354784" y="543224"/>
                </a:cubicBezTo>
                <a:cubicBezTo>
                  <a:pt x="4367617" y="508405"/>
                  <a:pt x="4380411" y="458412"/>
                  <a:pt x="4392901" y="404529"/>
                </a:cubicBezTo>
                <a:cubicBezTo>
                  <a:pt x="4397222" y="387362"/>
                  <a:pt x="4401148" y="377982"/>
                  <a:pt x="4402430" y="369855"/>
                </a:cubicBezTo>
                <a:cubicBezTo>
                  <a:pt x="4406283" y="362155"/>
                  <a:pt x="4409643" y="347086"/>
                  <a:pt x="4411960" y="335181"/>
                </a:cubicBezTo>
                <a:cubicBezTo>
                  <a:pt x="4401461" y="19302"/>
                  <a:pt x="4393227" y="105459"/>
                  <a:pt x="4402430" y="0"/>
                </a:cubicBezTo>
              </a:path>
            </a:pathLst>
          </a:custGeom>
          <a:noFill/>
          <a:ln w="38100">
            <a:solidFill>
              <a:srgbClr val="00B050"/>
            </a:solidFill>
            <a:miter lim="800000"/>
            <a:tailEnd type="triangle"/>
            <a:extLst>
              <a:ext uri="{C807C97D-BFC1-408E-A445-0C87EB9F89A2}">
                <ask:lineSketchStyleProps xmlns:ask="http://schemas.microsoft.com/office/drawing/2018/sketchyshapes" sd="1435683001">
                  <a:custGeom>
                    <a:avLst/>
                    <a:gdLst>
                      <a:gd name="connsiteX0" fmla="*/ 0 w 5163015"/>
                      <a:gd name="connsiteY0" fmla="*/ 4337824 h 4348976"/>
                      <a:gd name="connsiteX1" fmla="*/ 89210 w 5163015"/>
                      <a:gd name="connsiteY1" fmla="*/ 4348976 h 4348976"/>
                      <a:gd name="connsiteX2" fmla="*/ 334537 w 5163015"/>
                      <a:gd name="connsiteY2" fmla="*/ 4326673 h 4348976"/>
                      <a:gd name="connsiteX3" fmla="*/ 434898 w 5163015"/>
                      <a:gd name="connsiteY3" fmla="*/ 4304371 h 4348976"/>
                      <a:gd name="connsiteX4" fmla="*/ 479502 w 5163015"/>
                      <a:gd name="connsiteY4" fmla="*/ 4293219 h 4348976"/>
                      <a:gd name="connsiteX5" fmla="*/ 557561 w 5163015"/>
                      <a:gd name="connsiteY5" fmla="*/ 4282068 h 4348976"/>
                      <a:gd name="connsiteX6" fmla="*/ 613317 w 5163015"/>
                      <a:gd name="connsiteY6" fmla="*/ 4270917 h 4348976"/>
                      <a:gd name="connsiteX7" fmla="*/ 691376 w 5163015"/>
                      <a:gd name="connsiteY7" fmla="*/ 4259766 h 4348976"/>
                      <a:gd name="connsiteX8" fmla="*/ 836341 w 5163015"/>
                      <a:gd name="connsiteY8" fmla="*/ 4237463 h 4348976"/>
                      <a:gd name="connsiteX9" fmla="*/ 914400 w 5163015"/>
                      <a:gd name="connsiteY9" fmla="*/ 4215161 h 4348976"/>
                      <a:gd name="connsiteX10" fmla="*/ 1025912 w 5163015"/>
                      <a:gd name="connsiteY10" fmla="*/ 4192859 h 4348976"/>
                      <a:gd name="connsiteX11" fmla="*/ 1059366 w 5163015"/>
                      <a:gd name="connsiteY11" fmla="*/ 4181707 h 4348976"/>
                      <a:gd name="connsiteX12" fmla="*/ 1103971 w 5163015"/>
                      <a:gd name="connsiteY12" fmla="*/ 4159405 h 4348976"/>
                      <a:gd name="connsiteX13" fmla="*/ 1215483 w 5163015"/>
                      <a:gd name="connsiteY13" fmla="*/ 4125951 h 4348976"/>
                      <a:gd name="connsiteX14" fmla="*/ 1282390 w 5163015"/>
                      <a:gd name="connsiteY14" fmla="*/ 4092498 h 4348976"/>
                      <a:gd name="connsiteX15" fmla="*/ 1326995 w 5163015"/>
                      <a:gd name="connsiteY15" fmla="*/ 4081346 h 4348976"/>
                      <a:gd name="connsiteX16" fmla="*/ 1371600 w 5163015"/>
                      <a:gd name="connsiteY16" fmla="*/ 4059044 h 4348976"/>
                      <a:gd name="connsiteX17" fmla="*/ 1449658 w 5163015"/>
                      <a:gd name="connsiteY17" fmla="*/ 4036741 h 4348976"/>
                      <a:gd name="connsiteX18" fmla="*/ 1538868 w 5163015"/>
                      <a:gd name="connsiteY18" fmla="*/ 4003288 h 4348976"/>
                      <a:gd name="connsiteX19" fmla="*/ 1616927 w 5163015"/>
                      <a:gd name="connsiteY19" fmla="*/ 3969834 h 4348976"/>
                      <a:gd name="connsiteX20" fmla="*/ 1661532 w 5163015"/>
                      <a:gd name="connsiteY20" fmla="*/ 3947532 h 4348976"/>
                      <a:gd name="connsiteX21" fmla="*/ 1694985 w 5163015"/>
                      <a:gd name="connsiteY21" fmla="*/ 3936380 h 4348976"/>
                      <a:gd name="connsiteX22" fmla="*/ 1739590 w 5163015"/>
                      <a:gd name="connsiteY22" fmla="*/ 3914078 h 4348976"/>
                      <a:gd name="connsiteX23" fmla="*/ 1773044 w 5163015"/>
                      <a:gd name="connsiteY23" fmla="*/ 3902927 h 4348976"/>
                      <a:gd name="connsiteX24" fmla="*/ 1817649 w 5163015"/>
                      <a:gd name="connsiteY24" fmla="*/ 3880624 h 4348976"/>
                      <a:gd name="connsiteX25" fmla="*/ 1851102 w 5163015"/>
                      <a:gd name="connsiteY25" fmla="*/ 3869473 h 4348976"/>
                      <a:gd name="connsiteX26" fmla="*/ 1906858 w 5163015"/>
                      <a:gd name="connsiteY26" fmla="*/ 3847171 h 4348976"/>
                      <a:gd name="connsiteX27" fmla="*/ 1940312 w 5163015"/>
                      <a:gd name="connsiteY27" fmla="*/ 3836019 h 4348976"/>
                      <a:gd name="connsiteX28" fmla="*/ 2029522 w 5163015"/>
                      <a:gd name="connsiteY28" fmla="*/ 3802566 h 4348976"/>
                      <a:gd name="connsiteX29" fmla="*/ 2107580 w 5163015"/>
                      <a:gd name="connsiteY29" fmla="*/ 3757961 h 4348976"/>
                      <a:gd name="connsiteX30" fmla="*/ 2174488 w 5163015"/>
                      <a:gd name="connsiteY30" fmla="*/ 3713356 h 4348976"/>
                      <a:gd name="connsiteX31" fmla="*/ 2207941 w 5163015"/>
                      <a:gd name="connsiteY31" fmla="*/ 3691054 h 4348976"/>
                      <a:gd name="connsiteX32" fmla="*/ 2241395 w 5163015"/>
                      <a:gd name="connsiteY32" fmla="*/ 3679902 h 4348976"/>
                      <a:gd name="connsiteX33" fmla="*/ 2286000 w 5163015"/>
                      <a:gd name="connsiteY33" fmla="*/ 3657600 h 4348976"/>
                      <a:gd name="connsiteX34" fmla="*/ 2319454 w 5163015"/>
                      <a:gd name="connsiteY34" fmla="*/ 3635298 h 4348976"/>
                      <a:gd name="connsiteX35" fmla="*/ 2364058 w 5163015"/>
                      <a:gd name="connsiteY35" fmla="*/ 3624146 h 4348976"/>
                      <a:gd name="connsiteX36" fmla="*/ 2430966 w 5163015"/>
                      <a:gd name="connsiteY36" fmla="*/ 3579541 h 4348976"/>
                      <a:gd name="connsiteX37" fmla="*/ 2509024 w 5163015"/>
                      <a:gd name="connsiteY37" fmla="*/ 3546088 h 4348976"/>
                      <a:gd name="connsiteX38" fmla="*/ 2575932 w 5163015"/>
                      <a:gd name="connsiteY38" fmla="*/ 3512634 h 4348976"/>
                      <a:gd name="connsiteX39" fmla="*/ 2609385 w 5163015"/>
                      <a:gd name="connsiteY39" fmla="*/ 3490332 h 4348976"/>
                      <a:gd name="connsiteX40" fmla="*/ 2642839 w 5163015"/>
                      <a:gd name="connsiteY40" fmla="*/ 3479180 h 4348976"/>
                      <a:gd name="connsiteX41" fmla="*/ 2709746 w 5163015"/>
                      <a:gd name="connsiteY41" fmla="*/ 3434576 h 4348976"/>
                      <a:gd name="connsiteX42" fmla="*/ 2754351 w 5163015"/>
                      <a:gd name="connsiteY42" fmla="*/ 3412273 h 4348976"/>
                      <a:gd name="connsiteX43" fmla="*/ 2787805 w 5163015"/>
                      <a:gd name="connsiteY43" fmla="*/ 3389971 h 4348976"/>
                      <a:gd name="connsiteX44" fmla="*/ 2832410 w 5163015"/>
                      <a:gd name="connsiteY44" fmla="*/ 3378819 h 4348976"/>
                      <a:gd name="connsiteX45" fmla="*/ 2899317 w 5163015"/>
                      <a:gd name="connsiteY45" fmla="*/ 3345366 h 4348976"/>
                      <a:gd name="connsiteX46" fmla="*/ 2932771 w 5163015"/>
                      <a:gd name="connsiteY46" fmla="*/ 3323063 h 4348976"/>
                      <a:gd name="connsiteX47" fmla="*/ 2966224 w 5163015"/>
                      <a:gd name="connsiteY47" fmla="*/ 3311912 h 4348976"/>
                      <a:gd name="connsiteX48" fmla="*/ 2999678 w 5163015"/>
                      <a:gd name="connsiteY48" fmla="*/ 3289610 h 4348976"/>
                      <a:gd name="connsiteX49" fmla="*/ 3044283 w 5163015"/>
                      <a:gd name="connsiteY49" fmla="*/ 3267307 h 4348976"/>
                      <a:gd name="connsiteX50" fmla="*/ 3111190 w 5163015"/>
                      <a:gd name="connsiteY50" fmla="*/ 3222702 h 4348976"/>
                      <a:gd name="connsiteX51" fmla="*/ 3155795 w 5163015"/>
                      <a:gd name="connsiteY51" fmla="*/ 3200400 h 4348976"/>
                      <a:gd name="connsiteX52" fmla="*/ 3178098 w 5163015"/>
                      <a:gd name="connsiteY52" fmla="*/ 3178098 h 4348976"/>
                      <a:gd name="connsiteX53" fmla="*/ 3278458 w 5163015"/>
                      <a:gd name="connsiteY53" fmla="*/ 3122341 h 4348976"/>
                      <a:gd name="connsiteX54" fmla="*/ 3334215 w 5163015"/>
                      <a:gd name="connsiteY54" fmla="*/ 3088888 h 4348976"/>
                      <a:gd name="connsiteX55" fmla="*/ 3401122 w 5163015"/>
                      <a:gd name="connsiteY55" fmla="*/ 3033132 h 4348976"/>
                      <a:gd name="connsiteX56" fmla="*/ 3423424 w 5163015"/>
                      <a:gd name="connsiteY56" fmla="*/ 3010829 h 4348976"/>
                      <a:gd name="connsiteX57" fmla="*/ 3490332 w 5163015"/>
                      <a:gd name="connsiteY57" fmla="*/ 2966224 h 4348976"/>
                      <a:gd name="connsiteX58" fmla="*/ 3523785 w 5163015"/>
                      <a:gd name="connsiteY58" fmla="*/ 2943922 h 4348976"/>
                      <a:gd name="connsiteX59" fmla="*/ 3557239 w 5163015"/>
                      <a:gd name="connsiteY59" fmla="*/ 2932771 h 4348976"/>
                      <a:gd name="connsiteX60" fmla="*/ 3601844 w 5163015"/>
                      <a:gd name="connsiteY60" fmla="*/ 2888166 h 4348976"/>
                      <a:gd name="connsiteX61" fmla="*/ 3624146 w 5163015"/>
                      <a:gd name="connsiteY61" fmla="*/ 2865863 h 4348976"/>
                      <a:gd name="connsiteX62" fmla="*/ 3657600 w 5163015"/>
                      <a:gd name="connsiteY62" fmla="*/ 2843561 h 4348976"/>
                      <a:gd name="connsiteX63" fmla="*/ 3724507 w 5163015"/>
                      <a:gd name="connsiteY63" fmla="*/ 2776654 h 4348976"/>
                      <a:gd name="connsiteX64" fmla="*/ 3791415 w 5163015"/>
                      <a:gd name="connsiteY64" fmla="*/ 2732049 h 4348976"/>
                      <a:gd name="connsiteX65" fmla="*/ 3813717 w 5163015"/>
                      <a:gd name="connsiteY65" fmla="*/ 2709746 h 4348976"/>
                      <a:gd name="connsiteX66" fmla="*/ 3847171 w 5163015"/>
                      <a:gd name="connsiteY66" fmla="*/ 2687444 h 4348976"/>
                      <a:gd name="connsiteX67" fmla="*/ 3891776 w 5163015"/>
                      <a:gd name="connsiteY67" fmla="*/ 2642839 h 4348976"/>
                      <a:gd name="connsiteX68" fmla="*/ 3925229 w 5163015"/>
                      <a:gd name="connsiteY68" fmla="*/ 2620537 h 4348976"/>
                      <a:gd name="connsiteX69" fmla="*/ 3969834 w 5163015"/>
                      <a:gd name="connsiteY69" fmla="*/ 2564780 h 4348976"/>
                      <a:gd name="connsiteX70" fmla="*/ 3992137 w 5163015"/>
                      <a:gd name="connsiteY70" fmla="*/ 2542478 h 4348976"/>
                      <a:gd name="connsiteX71" fmla="*/ 4059044 w 5163015"/>
                      <a:gd name="connsiteY71" fmla="*/ 2453268 h 4348976"/>
                      <a:gd name="connsiteX72" fmla="*/ 4070195 w 5163015"/>
                      <a:gd name="connsiteY72" fmla="*/ 2419815 h 4348976"/>
                      <a:gd name="connsiteX73" fmla="*/ 4092498 w 5163015"/>
                      <a:gd name="connsiteY73" fmla="*/ 2397512 h 4348976"/>
                      <a:gd name="connsiteX74" fmla="*/ 4125951 w 5163015"/>
                      <a:gd name="connsiteY74" fmla="*/ 2352907 h 4348976"/>
                      <a:gd name="connsiteX75" fmla="*/ 4170556 w 5163015"/>
                      <a:gd name="connsiteY75" fmla="*/ 2308302 h 4348976"/>
                      <a:gd name="connsiteX76" fmla="*/ 4192858 w 5163015"/>
                      <a:gd name="connsiteY76" fmla="*/ 2274849 h 4348976"/>
                      <a:gd name="connsiteX77" fmla="*/ 4215161 w 5163015"/>
                      <a:gd name="connsiteY77" fmla="*/ 2252546 h 4348976"/>
                      <a:gd name="connsiteX78" fmla="*/ 4293219 w 5163015"/>
                      <a:gd name="connsiteY78" fmla="*/ 2163337 h 4348976"/>
                      <a:gd name="connsiteX79" fmla="*/ 4315522 w 5163015"/>
                      <a:gd name="connsiteY79" fmla="*/ 2129883 h 4348976"/>
                      <a:gd name="connsiteX80" fmla="*/ 4326673 w 5163015"/>
                      <a:gd name="connsiteY80" fmla="*/ 2096429 h 4348976"/>
                      <a:gd name="connsiteX81" fmla="*/ 4371278 w 5163015"/>
                      <a:gd name="connsiteY81" fmla="*/ 2040673 h 4348976"/>
                      <a:gd name="connsiteX82" fmla="*/ 4393580 w 5163015"/>
                      <a:gd name="connsiteY82" fmla="*/ 1973766 h 4348976"/>
                      <a:gd name="connsiteX83" fmla="*/ 4404732 w 5163015"/>
                      <a:gd name="connsiteY83" fmla="*/ 1895707 h 4348976"/>
                      <a:gd name="connsiteX84" fmla="*/ 4438185 w 5163015"/>
                      <a:gd name="connsiteY84" fmla="*/ 1862254 h 4348976"/>
                      <a:gd name="connsiteX85" fmla="*/ 4482790 w 5163015"/>
                      <a:gd name="connsiteY85" fmla="*/ 1784195 h 4348976"/>
                      <a:gd name="connsiteX86" fmla="*/ 4516244 w 5163015"/>
                      <a:gd name="connsiteY86" fmla="*/ 1750741 h 4348976"/>
                      <a:gd name="connsiteX87" fmla="*/ 4560849 w 5163015"/>
                      <a:gd name="connsiteY87" fmla="*/ 1683834 h 4348976"/>
                      <a:gd name="connsiteX88" fmla="*/ 4583151 w 5163015"/>
                      <a:gd name="connsiteY88" fmla="*/ 1650380 h 4348976"/>
                      <a:gd name="connsiteX89" fmla="*/ 4594302 w 5163015"/>
                      <a:gd name="connsiteY89" fmla="*/ 1616927 h 4348976"/>
                      <a:gd name="connsiteX90" fmla="*/ 4616605 w 5163015"/>
                      <a:gd name="connsiteY90" fmla="*/ 1594624 h 4348976"/>
                      <a:gd name="connsiteX91" fmla="*/ 4661210 w 5163015"/>
                      <a:gd name="connsiteY91" fmla="*/ 1527717 h 4348976"/>
                      <a:gd name="connsiteX92" fmla="*/ 4672361 w 5163015"/>
                      <a:gd name="connsiteY92" fmla="*/ 1494263 h 4348976"/>
                      <a:gd name="connsiteX93" fmla="*/ 4728117 w 5163015"/>
                      <a:gd name="connsiteY93" fmla="*/ 1438507 h 4348976"/>
                      <a:gd name="connsiteX94" fmla="*/ 4761571 w 5163015"/>
                      <a:gd name="connsiteY94" fmla="*/ 1382751 h 4348976"/>
                      <a:gd name="connsiteX95" fmla="*/ 4772722 w 5163015"/>
                      <a:gd name="connsiteY95" fmla="*/ 1349298 h 4348976"/>
                      <a:gd name="connsiteX96" fmla="*/ 4817327 w 5163015"/>
                      <a:gd name="connsiteY96" fmla="*/ 1271239 h 4348976"/>
                      <a:gd name="connsiteX97" fmla="*/ 4861932 w 5163015"/>
                      <a:gd name="connsiteY97" fmla="*/ 1182029 h 4348976"/>
                      <a:gd name="connsiteX98" fmla="*/ 4895385 w 5163015"/>
                      <a:gd name="connsiteY98" fmla="*/ 1115122 h 4348976"/>
                      <a:gd name="connsiteX99" fmla="*/ 4928839 w 5163015"/>
                      <a:gd name="connsiteY99" fmla="*/ 1048215 h 4348976"/>
                      <a:gd name="connsiteX100" fmla="*/ 4939990 w 5163015"/>
                      <a:gd name="connsiteY100" fmla="*/ 1014761 h 4348976"/>
                      <a:gd name="connsiteX101" fmla="*/ 4962293 w 5163015"/>
                      <a:gd name="connsiteY101" fmla="*/ 981307 h 4348976"/>
                      <a:gd name="connsiteX102" fmla="*/ 5006898 w 5163015"/>
                      <a:gd name="connsiteY102" fmla="*/ 892098 h 4348976"/>
                      <a:gd name="connsiteX103" fmla="*/ 5029200 w 5163015"/>
                      <a:gd name="connsiteY103" fmla="*/ 814039 h 4348976"/>
                      <a:gd name="connsiteX104" fmla="*/ 5051502 w 5163015"/>
                      <a:gd name="connsiteY104" fmla="*/ 713678 h 4348976"/>
                      <a:gd name="connsiteX105" fmla="*/ 5062654 w 5163015"/>
                      <a:gd name="connsiteY105" fmla="*/ 669073 h 4348976"/>
                      <a:gd name="connsiteX106" fmla="*/ 5096107 w 5163015"/>
                      <a:gd name="connsiteY106" fmla="*/ 524107 h 4348976"/>
                      <a:gd name="connsiteX107" fmla="*/ 5140712 w 5163015"/>
                      <a:gd name="connsiteY107" fmla="*/ 390293 h 4348976"/>
                      <a:gd name="connsiteX108" fmla="*/ 5151863 w 5163015"/>
                      <a:gd name="connsiteY108" fmla="*/ 356839 h 4348976"/>
                      <a:gd name="connsiteX109" fmla="*/ 5163015 w 5163015"/>
                      <a:gd name="connsiteY109" fmla="*/ 323385 h 4348976"/>
                      <a:gd name="connsiteX110" fmla="*/ 5151863 w 5163015"/>
                      <a:gd name="connsiteY110" fmla="*/ 0 h 4348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163015" h="4348976">
                        <a:moveTo>
                          <a:pt x="0" y="4337824"/>
                        </a:moveTo>
                        <a:cubicBezTo>
                          <a:pt x="29737" y="4341541"/>
                          <a:pt x="59242" y="4348976"/>
                          <a:pt x="89210" y="4348976"/>
                        </a:cubicBezTo>
                        <a:cubicBezTo>
                          <a:pt x="168918" y="4348976"/>
                          <a:pt x="254619" y="4336663"/>
                          <a:pt x="334537" y="4326673"/>
                        </a:cubicBezTo>
                        <a:cubicBezTo>
                          <a:pt x="399646" y="4304970"/>
                          <a:pt x="336763" y="4323998"/>
                          <a:pt x="434898" y="4304371"/>
                        </a:cubicBezTo>
                        <a:cubicBezTo>
                          <a:pt x="449926" y="4301365"/>
                          <a:pt x="464424" y="4295961"/>
                          <a:pt x="479502" y="4293219"/>
                        </a:cubicBezTo>
                        <a:cubicBezTo>
                          <a:pt x="505362" y="4288517"/>
                          <a:pt x="531635" y="4286389"/>
                          <a:pt x="557561" y="4282068"/>
                        </a:cubicBezTo>
                        <a:cubicBezTo>
                          <a:pt x="576257" y="4278952"/>
                          <a:pt x="594621" y="4274033"/>
                          <a:pt x="613317" y="4270917"/>
                        </a:cubicBezTo>
                        <a:cubicBezTo>
                          <a:pt x="639243" y="4266596"/>
                          <a:pt x="665356" y="4263483"/>
                          <a:pt x="691376" y="4259766"/>
                        </a:cubicBezTo>
                        <a:cubicBezTo>
                          <a:pt x="768990" y="4233895"/>
                          <a:pt x="685413" y="4259025"/>
                          <a:pt x="836341" y="4237463"/>
                        </a:cubicBezTo>
                        <a:cubicBezTo>
                          <a:pt x="897097" y="4228783"/>
                          <a:pt x="862766" y="4227076"/>
                          <a:pt x="914400" y="4215161"/>
                        </a:cubicBezTo>
                        <a:cubicBezTo>
                          <a:pt x="951336" y="4206637"/>
                          <a:pt x="989951" y="4204847"/>
                          <a:pt x="1025912" y="4192859"/>
                        </a:cubicBezTo>
                        <a:cubicBezTo>
                          <a:pt x="1037063" y="4189142"/>
                          <a:pt x="1048562" y="4186337"/>
                          <a:pt x="1059366" y="4181707"/>
                        </a:cubicBezTo>
                        <a:cubicBezTo>
                          <a:pt x="1074645" y="4175159"/>
                          <a:pt x="1088406" y="4165242"/>
                          <a:pt x="1103971" y="4159405"/>
                        </a:cubicBezTo>
                        <a:cubicBezTo>
                          <a:pt x="1168005" y="4135393"/>
                          <a:pt x="1139218" y="4164083"/>
                          <a:pt x="1215483" y="4125951"/>
                        </a:cubicBezTo>
                        <a:cubicBezTo>
                          <a:pt x="1237785" y="4114800"/>
                          <a:pt x="1259239" y="4101759"/>
                          <a:pt x="1282390" y="4092498"/>
                        </a:cubicBezTo>
                        <a:cubicBezTo>
                          <a:pt x="1296620" y="4086806"/>
                          <a:pt x="1312645" y="4086727"/>
                          <a:pt x="1326995" y="4081346"/>
                        </a:cubicBezTo>
                        <a:cubicBezTo>
                          <a:pt x="1342560" y="4075509"/>
                          <a:pt x="1356321" y="4065592"/>
                          <a:pt x="1371600" y="4059044"/>
                        </a:cubicBezTo>
                        <a:cubicBezTo>
                          <a:pt x="1434498" y="4032088"/>
                          <a:pt x="1374218" y="4065032"/>
                          <a:pt x="1449658" y="4036741"/>
                        </a:cubicBezTo>
                        <a:cubicBezTo>
                          <a:pt x="1566270" y="3993011"/>
                          <a:pt x="1424387" y="4031908"/>
                          <a:pt x="1538868" y="4003288"/>
                        </a:cubicBezTo>
                        <a:cubicBezTo>
                          <a:pt x="1606662" y="3958091"/>
                          <a:pt x="1534633" y="4000693"/>
                          <a:pt x="1616927" y="3969834"/>
                        </a:cubicBezTo>
                        <a:cubicBezTo>
                          <a:pt x="1632492" y="3963997"/>
                          <a:pt x="1646253" y="3954080"/>
                          <a:pt x="1661532" y="3947532"/>
                        </a:cubicBezTo>
                        <a:cubicBezTo>
                          <a:pt x="1672336" y="3942902"/>
                          <a:pt x="1684181" y="3941010"/>
                          <a:pt x="1694985" y="3936380"/>
                        </a:cubicBezTo>
                        <a:cubicBezTo>
                          <a:pt x="1710264" y="3929832"/>
                          <a:pt x="1724311" y="3920626"/>
                          <a:pt x="1739590" y="3914078"/>
                        </a:cubicBezTo>
                        <a:cubicBezTo>
                          <a:pt x="1750394" y="3909448"/>
                          <a:pt x="1762240" y="3907557"/>
                          <a:pt x="1773044" y="3902927"/>
                        </a:cubicBezTo>
                        <a:cubicBezTo>
                          <a:pt x="1788323" y="3896379"/>
                          <a:pt x="1802370" y="3887172"/>
                          <a:pt x="1817649" y="3880624"/>
                        </a:cubicBezTo>
                        <a:cubicBezTo>
                          <a:pt x="1828453" y="3875994"/>
                          <a:pt x="1840096" y="3873600"/>
                          <a:pt x="1851102" y="3869473"/>
                        </a:cubicBezTo>
                        <a:cubicBezTo>
                          <a:pt x="1869844" y="3862445"/>
                          <a:pt x="1888116" y="3854199"/>
                          <a:pt x="1906858" y="3847171"/>
                        </a:cubicBezTo>
                        <a:cubicBezTo>
                          <a:pt x="1917864" y="3843044"/>
                          <a:pt x="1929508" y="3840649"/>
                          <a:pt x="1940312" y="3836019"/>
                        </a:cubicBezTo>
                        <a:cubicBezTo>
                          <a:pt x="2021945" y="3801033"/>
                          <a:pt x="1947290" y="3823124"/>
                          <a:pt x="2029522" y="3802566"/>
                        </a:cubicBezTo>
                        <a:cubicBezTo>
                          <a:pt x="2145234" y="3725423"/>
                          <a:pt x="1966118" y="3842838"/>
                          <a:pt x="2107580" y="3757961"/>
                        </a:cubicBezTo>
                        <a:cubicBezTo>
                          <a:pt x="2130565" y="3744170"/>
                          <a:pt x="2152185" y="3728224"/>
                          <a:pt x="2174488" y="3713356"/>
                        </a:cubicBezTo>
                        <a:cubicBezTo>
                          <a:pt x="2185639" y="3705922"/>
                          <a:pt x="2195227" y="3695292"/>
                          <a:pt x="2207941" y="3691054"/>
                        </a:cubicBezTo>
                        <a:cubicBezTo>
                          <a:pt x="2219092" y="3687337"/>
                          <a:pt x="2230591" y="3684532"/>
                          <a:pt x="2241395" y="3679902"/>
                        </a:cubicBezTo>
                        <a:cubicBezTo>
                          <a:pt x="2256674" y="3673354"/>
                          <a:pt x="2271567" y="3665847"/>
                          <a:pt x="2286000" y="3657600"/>
                        </a:cubicBezTo>
                        <a:cubicBezTo>
                          <a:pt x="2297636" y="3650951"/>
                          <a:pt x="2307136" y="3640577"/>
                          <a:pt x="2319454" y="3635298"/>
                        </a:cubicBezTo>
                        <a:cubicBezTo>
                          <a:pt x="2333540" y="3629261"/>
                          <a:pt x="2349190" y="3627863"/>
                          <a:pt x="2364058" y="3624146"/>
                        </a:cubicBezTo>
                        <a:cubicBezTo>
                          <a:pt x="2386361" y="3609278"/>
                          <a:pt x="2405537" y="3588017"/>
                          <a:pt x="2430966" y="3579541"/>
                        </a:cubicBezTo>
                        <a:cubicBezTo>
                          <a:pt x="2468495" y="3567031"/>
                          <a:pt x="2470443" y="3568134"/>
                          <a:pt x="2509024" y="3546088"/>
                        </a:cubicBezTo>
                        <a:cubicBezTo>
                          <a:pt x="2569554" y="3511500"/>
                          <a:pt x="2514595" y="3533079"/>
                          <a:pt x="2575932" y="3512634"/>
                        </a:cubicBezTo>
                        <a:cubicBezTo>
                          <a:pt x="2587083" y="3505200"/>
                          <a:pt x="2597398" y="3496326"/>
                          <a:pt x="2609385" y="3490332"/>
                        </a:cubicBezTo>
                        <a:cubicBezTo>
                          <a:pt x="2619899" y="3485075"/>
                          <a:pt x="2632564" y="3484889"/>
                          <a:pt x="2642839" y="3479180"/>
                        </a:cubicBezTo>
                        <a:cubicBezTo>
                          <a:pt x="2666270" y="3466163"/>
                          <a:pt x="2685772" y="3446563"/>
                          <a:pt x="2709746" y="3434576"/>
                        </a:cubicBezTo>
                        <a:cubicBezTo>
                          <a:pt x="2724614" y="3427142"/>
                          <a:pt x="2739918" y="3420520"/>
                          <a:pt x="2754351" y="3412273"/>
                        </a:cubicBezTo>
                        <a:cubicBezTo>
                          <a:pt x="2765987" y="3405624"/>
                          <a:pt x="2775487" y="3395250"/>
                          <a:pt x="2787805" y="3389971"/>
                        </a:cubicBezTo>
                        <a:cubicBezTo>
                          <a:pt x="2801892" y="3383934"/>
                          <a:pt x="2817542" y="3382536"/>
                          <a:pt x="2832410" y="3378819"/>
                        </a:cubicBezTo>
                        <a:cubicBezTo>
                          <a:pt x="2928285" y="3314902"/>
                          <a:pt x="2806978" y="3391536"/>
                          <a:pt x="2899317" y="3345366"/>
                        </a:cubicBezTo>
                        <a:cubicBezTo>
                          <a:pt x="2911304" y="3339372"/>
                          <a:pt x="2920784" y="3329057"/>
                          <a:pt x="2932771" y="3323063"/>
                        </a:cubicBezTo>
                        <a:cubicBezTo>
                          <a:pt x="2943284" y="3317806"/>
                          <a:pt x="2955711" y="3317169"/>
                          <a:pt x="2966224" y="3311912"/>
                        </a:cubicBezTo>
                        <a:cubicBezTo>
                          <a:pt x="2978211" y="3305918"/>
                          <a:pt x="2988042" y="3296259"/>
                          <a:pt x="2999678" y="3289610"/>
                        </a:cubicBezTo>
                        <a:cubicBezTo>
                          <a:pt x="3014111" y="3281363"/>
                          <a:pt x="3030029" y="3275860"/>
                          <a:pt x="3044283" y="3267307"/>
                        </a:cubicBezTo>
                        <a:cubicBezTo>
                          <a:pt x="3067267" y="3253516"/>
                          <a:pt x="3087216" y="3234689"/>
                          <a:pt x="3111190" y="3222702"/>
                        </a:cubicBezTo>
                        <a:cubicBezTo>
                          <a:pt x="3126058" y="3215268"/>
                          <a:pt x="3141964" y="3209621"/>
                          <a:pt x="3155795" y="3200400"/>
                        </a:cubicBezTo>
                        <a:cubicBezTo>
                          <a:pt x="3164543" y="3194568"/>
                          <a:pt x="3169083" y="3183507"/>
                          <a:pt x="3178098" y="3178098"/>
                        </a:cubicBezTo>
                        <a:cubicBezTo>
                          <a:pt x="3248212" y="3136029"/>
                          <a:pt x="3176157" y="3224637"/>
                          <a:pt x="3278458" y="3122341"/>
                        </a:cubicBezTo>
                        <a:cubicBezTo>
                          <a:pt x="3309073" y="3091727"/>
                          <a:pt x="3290787" y="3103364"/>
                          <a:pt x="3334215" y="3088888"/>
                        </a:cubicBezTo>
                        <a:cubicBezTo>
                          <a:pt x="3384653" y="3038447"/>
                          <a:pt x="3321599" y="3099402"/>
                          <a:pt x="3401122" y="3033132"/>
                        </a:cubicBezTo>
                        <a:cubicBezTo>
                          <a:pt x="3409199" y="3026401"/>
                          <a:pt x="3415013" y="3017137"/>
                          <a:pt x="3423424" y="3010829"/>
                        </a:cubicBezTo>
                        <a:cubicBezTo>
                          <a:pt x="3444867" y="2994746"/>
                          <a:pt x="3468029" y="2981092"/>
                          <a:pt x="3490332" y="2966224"/>
                        </a:cubicBezTo>
                        <a:cubicBezTo>
                          <a:pt x="3501483" y="2958790"/>
                          <a:pt x="3511071" y="2948160"/>
                          <a:pt x="3523785" y="2943922"/>
                        </a:cubicBezTo>
                        <a:lnTo>
                          <a:pt x="3557239" y="2932771"/>
                        </a:lnTo>
                        <a:lnTo>
                          <a:pt x="3601844" y="2888166"/>
                        </a:lnTo>
                        <a:cubicBezTo>
                          <a:pt x="3609278" y="2880732"/>
                          <a:pt x="3615398" y="2871695"/>
                          <a:pt x="3624146" y="2865863"/>
                        </a:cubicBezTo>
                        <a:cubicBezTo>
                          <a:pt x="3635297" y="2858429"/>
                          <a:pt x="3647583" y="2852465"/>
                          <a:pt x="3657600" y="2843561"/>
                        </a:cubicBezTo>
                        <a:cubicBezTo>
                          <a:pt x="3681174" y="2822607"/>
                          <a:pt x="3698264" y="2794149"/>
                          <a:pt x="3724507" y="2776654"/>
                        </a:cubicBezTo>
                        <a:cubicBezTo>
                          <a:pt x="3746810" y="2761786"/>
                          <a:pt x="3772462" y="2751003"/>
                          <a:pt x="3791415" y="2732049"/>
                        </a:cubicBezTo>
                        <a:cubicBezTo>
                          <a:pt x="3798849" y="2724615"/>
                          <a:pt x="3805507" y="2716314"/>
                          <a:pt x="3813717" y="2709746"/>
                        </a:cubicBezTo>
                        <a:cubicBezTo>
                          <a:pt x="3824182" y="2701374"/>
                          <a:pt x="3836995" y="2696166"/>
                          <a:pt x="3847171" y="2687444"/>
                        </a:cubicBezTo>
                        <a:cubicBezTo>
                          <a:pt x="3863136" y="2673760"/>
                          <a:pt x="3874280" y="2654503"/>
                          <a:pt x="3891776" y="2642839"/>
                        </a:cubicBezTo>
                        <a:cubicBezTo>
                          <a:pt x="3902927" y="2635405"/>
                          <a:pt x="3914764" y="2628909"/>
                          <a:pt x="3925229" y="2620537"/>
                        </a:cubicBezTo>
                        <a:cubicBezTo>
                          <a:pt x="3955149" y="2596601"/>
                          <a:pt x="3944071" y="2596983"/>
                          <a:pt x="3969834" y="2564780"/>
                        </a:cubicBezTo>
                        <a:cubicBezTo>
                          <a:pt x="3976402" y="2556570"/>
                          <a:pt x="3985829" y="2550889"/>
                          <a:pt x="3992137" y="2542478"/>
                        </a:cubicBezTo>
                        <a:cubicBezTo>
                          <a:pt x="4067795" y="2441601"/>
                          <a:pt x="4007894" y="2504418"/>
                          <a:pt x="4059044" y="2453268"/>
                        </a:cubicBezTo>
                        <a:cubicBezTo>
                          <a:pt x="4062761" y="2442117"/>
                          <a:pt x="4064147" y="2429894"/>
                          <a:pt x="4070195" y="2419815"/>
                        </a:cubicBezTo>
                        <a:cubicBezTo>
                          <a:pt x="4075604" y="2410800"/>
                          <a:pt x="4085767" y="2405589"/>
                          <a:pt x="4092498" y="2397512"/>
                        </a:cubicBezTo>
                        <a:cubicBezTo>
                          <a:pt x="4104396" y="2383234"/>
                          <a:pt x="4113713" y="2366894"/>
                          <a:pt x="4125951" y="2352907"/>
                        </a:cubicBezTo>
                        <a:cubicBezTo>
                          <a:pt x="4139797" y="2337083"/>
                          <a:pt x="4158892" y="2325798"/>
                          <a:pt x="4170556" y="2308302"/>
                        </a:cubicBezTo>
                        <a:cubicBezTo>
                          <a:pt x="4177990" y="2297151"/>
                          <a:pt x="4184486" y="2285314"/>
                          <a:pt x="4192858" y="2274849"/>
                        </a:cubicBezTo>
                        <a:cubicBezTo>
                          <a:pt x="4199426" y="2266639"/>
                          <a:pt x="4208853" y="2260957"/>
                          <a:pt x="4215161" y="2252546"/>
                        </a:cubicBezTo>
                        <a:cubicBezTo>
                          <a:pt x="4280210" y="2165815"/>
                          <a:pt x="4230959" y="2204844"/>
                          <a:pt x="4293219" y="2163337"/>
                        </a:cubicBezTo>
                        <a:cubicBezTo>
                          <a:pt x="4300653" y="2152186"/>
                          <a:pt x="4309528" y="2141870"/>
                          <a:pt x="4315522" y="2129883"/>
                        </a:cubicBezTo>
                        <a:cubicBezTo>
                          <a:pt x="4320779" y="2119369"/>
                          <a:pt x="4320625" y="2106508"/>
                          <a:pt x="4326673" y="2096429"/>
                        </a:cubicBezTo>
                        <a:cubicBezTo>
                          <a:pt x="4366398" y="2030222"/>
                          <a:pt x="4333017" y="2126763"/>
                          <a:pt x="4371278" y="2040673"/>
                        </a:cubicBezTo>
                        <a:cubicBezTo>
                          <a:pt x="4380826" y="2019190"/>
                          <a:pt x="4393580" y="1973766"/>
                          <a:pt x="4393580" y="1973766"/>
                        </a:cubicBezTo>
                        <a:cubicBezTo>
                          <a:pt x="4397297" y="1947746"/>
                          <a:pt x="4394970" y="1920111"/>
                          <a:pt x="4404732" y="1895707"/>
                        </a:cubicBezTo>
                        <a:cubicBezTo>
                          <a:pt x="4410589" y="1881065"/>
                          <a:pt x="4428089" y="1874369"/>
                          <a:pt x="4438185" y="1862254"/>
                        </a:cubicBezTo>
                        <a:cubicBezTo>
                          <a:pt x="4490867" y="1799035"/>
                          <a:pt x="4428251" y="1860550"/>
                          <a:pt x="4482790" y="1784195"/>
                        </a:cubicBezTo>
                        <a:cubicBezTo>
                          <a:pt x="4491956" y="1771362"/>
                          <a:pt x="4506562" y="1763189"/>
                          <a:pt x="4516244" y="1750741"/>
                        </a:cubicBezTo>
                        <a:cubicBezTo>
                          <a:pt x="4532700" y="1729583"/>
                          <a:pt x="4545981" y="1706136"/>
                          <a:pt x="4560849" y="1683834"/>
                        </a:cubicBezTo>
                        <a:cubicBezTo>
                          <a:pt x="4568283" y="1672683"/>
                          <a:pt x="4578913" y="1663094"/>
                          <a:pt x="4583151" y="1650380"/>
                        </a:cubicBezTo>
                        <a:cubicBezTo>
                          <a:pt x="4586868" y="1639229"/>
                          <a:pt x="4588254" y="1627006"/>
                          <a:pt x="4594302" y="1616927"/>
                        </a:cubicBezTo>
                        <a:cubicBezTo>
                          <a:pt x="4599711" y="1607912"/>
                          <a:pt x="4610297" y="1603035"/>
                          <a:pt x="4616605" y="1594624"/>
                        </a:cubicBezTo>
                        <a:cubicBezTo>
                          <a:pt x="4632688" y="1573181"/>
                          <a:pt x="4661210" y="1527717"/>
                          <a:pt x="4661210" y="1527717"/>
                        </a:cubicBezTo>
                        <a:cubicBezTo>
                          <a:pt x="4664927" y="1516566"/>
                          <a:pt x="4665308" y="1503667"/>
                          <a:pt x="4672361" y="1494263"/>
                        </a:cubicBezTo>
                        <a:cubicBezTo>
                          <a:pt x="4688131" y="1473236"/>
                          <a:pt x="4728117" y="1438507"/>
                          <a:pt x="4728117" y="1438507"/>
                        </a:cubicBezTo>
                        <a:cubicBezTo>
                          <a:pt x="4759705" y="1343742"/>
                          <a:pt x="4715650" y="1459285"/>
                          <a:pt x="4761571" y="1382751"/>
                        </a:cubicBezTo>
                        <a:cubicBezTo>
                          <a:pt x="4767619" y="1372672"/>
                          <a:pt x="4768092" y="1360102"/>
                          <a:pt x="4772722" y="1349298"/>
                        </a:cubicBezTo>
                        <a:cubicBezTo>
                          <a:pt x="4789701" y="1309681"/>
                          <a:pt x="4794927" y="1304838"/>
                          <a:pt x="4817327" y="1271239"/>
                        </a:cubicBezTo>
                        <a:cubicBezTo>
                          <a:pt x="4842954" y="1194358"/>
                          <a:pt x="4823006" y="1220955"/>
                          <a:pt x="4861932" y="1182029"/>
                        </a:cubicBezTo>
                        <a:cubicBezTo>
                          <a:pt x="4889959" y="1097948"/>
                          <a:pt x="4852153" y="1201585"/>
                          <a:pt x="4895385" y="1115122"/>
                        </a:cubicBezTo>
                        <a:cubicBezTo>
                          <a:pt x="4941550" y="1022791"/>
                          <a:pt x="4864929" y="1144080"/>
                          <a:pt x="4928839" y="1048215"/>
                        </a:cubicBezTo>
                        <a:cubicBezTo>
                          <a:pt x="4932556" y="1037064"/>
                          <a:pt x="4934733" y="1025275"/>
                          <a:pt x="4939990" y="1014761"/>
                        </a:cubicBezTo>
                        <a:cubicBezTo>
                          <a:pt x="4945984" y="1002774"/>
                          <a:pt x="4956850" y="993554"/>
                          <a:pt x="4962293" y="981307"/>
                        </a:cubicBezTo>
                        <a:cubicBezTo>
                          <a:pt x="5003296" y="889050"/>
                          <a:pt x="4961095" y="937899"/>
                          <a:pt x="5006898" y="892098"/>
                        </a:cubicBezTo>
                        <a:cubicBezTo>
                          <a:pt x="5041758" y="752656"/>
                          <a:pt x="4997205" y="926023"/>
                          <a:pt x="5029200" y="814039"/>
                        </a:cubicBezTo>
                        <a:cubicBezTo>
                          <a:pt x="5042799" y="766440"/>
                          <a:pt x="5040002" y="765425"/>
                          <a:pt x="5051502" y="713678"/>
                        </a:cubicBezTo>
                        <a:cubicBezTo>
                          <a:pt x="5054827" y="698717"/>
                          <a:pt x="5059329" y="684034"/>
                          <a:pt x="5062654" y="669073"/>
                        </a:cubicBezTo>
                        <a:cubicBezTo>
                          <a:pt x="5074449" y="615998"/>
                          <a:pt x="5077889" y="578760"/>
                          <a:pt x="5096107" y="524107"/>
                        </a:cubicBezTo>
                        <a:lnTo>
                          <a:pt x="5140712" y="390293"/>
                        </a:lnTo>
                        <a:lnTo>
                          <a:pt x="5151863" y="356839"/>
                        </a:lnTo>
                        <a:lnTo>
                          <a:pt x="5163015" y="323385"/>
                        </a:lnTo>
                        <a:cubicBezTo>
                          <a:pt x="5151588" y="14873"/>
                          <a:pt x="5151863" y="122732"/>
                          <a:pt x="5151863" y="0"/>
                        </a:cubicBezTo>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Freeform 16">
            <a:extLst>
              <a:ext uri="{FF2B5EF4-FFF2-40B4-BE49-F238E27FC236}">
                <a16:creationId xmlns:a16="http://schemas.microsoft.com/office/drawing/2014/main" id="{E01D9876-317A-41C1-845B-88B60E99D4FB}"/>
              </a:ext>
            </a:extLst>
          </p:cNvPr>
          <p:cNvSpPr/>
          <p:nvPr/>
        </p:nvSpPr>
        <p:spPr>
          <a:xfrm>
            <a:off x="345688" y="2158588"/>
            <a:ext cx="825190" cy="60679"/>
          </a:xfrm>
          <a:custGeom>
            <a:avLst/>
            <a:gdLst>
              <a:gd name="connsiteX0" fmla="*/ 0 w 825190"/>
              <a:gd name="connsiteY0" fmla="*/ 4749 h 60679"/>
              <a:gd name="connsiteX1" fmla="*/ 78058 w 825190"/>
              <a:gd name="connsiteY1" fmla="*/ 15900 h 60679"/>
              <a:gd name="connsiteX2" fmla="*/ 791736 w 825190"/>
              <a:gd name="connsiteY2" fmla="*/ 38202 h 60679"/>
              <a:gd name="connsiteX3" fmla="*/ 825190 w 825190"/>
              <a:gd name="connsiteY3" fmla="*/ 38202 h 60679"/>
            </a:gdLst>
            <a:ahLst/>
            <a:cxnLst>
              <a:cxn ang="0">
                <a:pos x="connsiteX0" y="connsiteY0"/>
              </a:cxn>
              <a:cxn ang="0">
                <a:pos x="connsiteX1" y="connsiteY1"/>
              </a:cxn>
              <a:cxn ang="0">
                <a:pos x="connsiteX2" y="connsiteY2"/>
              </a:cxn>
              <a:cxn ang="0">
                <a:pos x="connsiteX3" y="connsiteY3"/>
              </a:cxn>
            </a:cxnLst>
            <a:rect l="l" t="t" r="r" b="b"/>
            <a:pathLst>
              <a:path w="825190" h="60679" extrusionOk="0">
                <a:moveTo>
                  <a:pt x="0" y="4749"/>
                </a:moveTo>
                <a:cubicBezTo>
                  <a:pt x="19936" y="4714"/>
                  <a:pt x="44945" y="17694"/>
                  <a:pt x="78058" y="15900"/>
                </a:cubicBezTo>
                <a:cubicBezTo>
                  <a:pt x="820166" y="41438"/>
                  <a:pt x="505470" y="-44024"/>
                  <a:pt x="791736" y="38202"/>
                </a:cubicBezTo>
                <a:cubicBezTo>
                  <a:pt x="819268" y="67015"/>
                  <a:pt x="809123" y="71093"/>
                  <a:pt x="825190" y="38202"/>
                </a:cubicBezTo>
              </a:path>
            </a:pathLst>
          </a:custGeom>
          <a:noFill/>
          <a:ln w="38100">
            <a:solidFill>
              <a:srgbClr val="00B050"/>
            </a:solidFill>
            <a:miter lim="800000"/>
            <a:extLst>
              <a:ext uri="{C807C97D-BFC1-408E-A445-0C87EB9F89A2}">
                <ask:lineSketchStyleProps xmlns:ask="http://schemas.microsoft.com/office/drawing/2018/sketchyshapes" sd="1219033472">
                  <a:custGeom>
                    <a:avLst/>
                    <a:gdLst>
                      <a:gd name="connsiteX0" fmla="*/ 0 w 825190"/>
                      <a:gd name="connsiteY0" fmla="*/ 4749 h 60679"/>
                      <a:gd name="connsiteX1" fmla="*/ 78058 w 825190"/>
                      <a:gd name="connsiteY1" fmla="*/ 15900 h 60679"/>
                      <a:gd name="connsiteX2" fmla="*/ 791736 w 825190"/>
                      <a:gd name="connsiteY2" fmla="*/ 38202 h 60679"/>
                      <a:gd name="connsiteX3" fmla="*/ 825190 w 825190"/>
                      <a:gd name="connsiteY3" fmla="*/ 38202 h 60679"/>
                    </a:gdLst>
                    <a:ahLst/>
                    <a:cxnLst>
                      <a:cxn ang="0">
                        <a:pos x="connsiteX0" y="connsiteY0"/>
                      </a:cxn>
                      <a:cxn ang="0">
                        <a:pos x="connsiteX1" y="connsiteY1"/>
                      </a:cxn>
                      <a:cxn ang="0">
                        <a:pos x="connsiteX2" y="connsiteY2"/>
                      </a:cxn>
                      <a:cxn ang="0">
                        <a:pos x="connsiteX3" y="connsiteY3"/>
                      </a:cxn>
                    </a:cxnLst>
                    <a:rect l="l" t="t" r="r" b="b"/>
                    <a:pathLst>
                      <a:path w="825190" h="60679">
                        <a:moveTo>
                          <a:pt x="0" y="4749"/>
                        </a:moveTo>
                        <a:cubicBezTo>
                          <a:pt x="26019" y="8466"/>
                          <a:pt x="51786" y="15127"/>
                          <a:pt x="78058" y="15900"/>
                        </a:cubicBezTo>
                        <a:cubicBezTo>
                          <a:pt x="799675" y="37124"/>
                          <a:pt x="541612" y="-45173"/>
                          <a:pt x="791736" y="38202"/>
                        </a:cubicBezTo>
                        <a:cubicBezTo>
                          <a:pt x="819916" y="66382"/>
                          <a:pt x="809337" y="69909"/>
                          <a:pt x="825190" y="3820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051C5B6C-2AA8-AC12-56D0-114C864BDCCB}"/>
              </a:ext>
            </a:extLst>
          </p:cNvPr>
          <p:cNvSpPr txBox="1"/>
          <p:nvPr/>
        </p:nvSpPr>
        <p:spPr>
          <a:xfrm>
            <a:off x="1300805" y="2045811"/>
            <a:ext cx="1810432" cy="286232"/>
          </a:xfrm>
          <a:prstGeom prst="rect">
            <a:avLst/>
          </a:prstGeom>
          <a:noFill/>
        </p:spPr>
        <p:txBody>
          <a:bodyPr wrap="none" rtlCol="0">
            <a:spAutoFit/>
          </a:bodyPr>
          <a:lstStyle/>
          <a:p>
            <a:pPr>
              <a:lnSpc>
                <a:spcPct val="90000"/>
              </a:lnSpc>
            </a:pPr>
            <a:r>
              <a:rPr lang="en-GB" sz="1400" dirty="0">
                <a:solidFill>
                  <a:srgbClr val="00B050"/>
                </a:solidFill>
                <a:latin typeface="Chalkboard" panose="03050602040202020205" pitchFamily="66" charset="77"/>
              </a:rPr>
              <a:t>Intermodule effects</a:t>
            </a:r>
          </a:p>
        </p:txBody>
      </p:sp>
      <p:sp>
        <p:nvSpPr>
          <p:cNvPr id="19" name="Freeform 18">
            <a:extLst>
              <a:ext uri="{FF2B5EF4-FFF2-40B4-BE49-F238E27FC236}">
                <a16:creationId xmlns:a16="http://schemas.microsoft.com/office/drawing/2014/main" id="{B78AEC01-0BB9-1999-CD51-B5F13F6EC63B}"/>
              </a:ext>
            </a:extLst>
          </p:cNvPr>
          <p:cNvSpPr/>
          <p:nvPr/>
        </p:nvSpPr>
        <p:spPr>
          <a:xfrm>
            <a:off x="4884234" y="847493"/>
            <a:ext cx="3434576" cy="2687444"/>
          </a:xfrm>
          <a:custGeom>
            <a:avLst/>
            <a:gdLst>
              <a:gd name="connsiteX0" fmla="*/ 0 w 3434576"/>
              <a:gd name="connsiteY0" fmla="*/ 0 h 2687444"/>
              <a:gd name="connsiteX1" fmla="*/ 66907 w 3434576"/>
              <a:gd name="connsiteY1" fmla="*/ 78058 h 2687444"/>
              <a:gd name="connsiteX2" fmla="*/ 89210 w 3434576"/>
              <a:gd name="connsiteY2" fmla="*/ 100361 h 2687444"/>
              <a:gd name="connsiteX3" fmla="*/ 133815 w 3434576"/>
              <a:gd name="connsiteY3" fmla="*/ 167268 h 2687444"/>
              <a:gd name="connsiteX4" fmla="*/ 211873 w 3434576"/>
              <a:gd name="connsiteY4" fmla="*/ 267629 h 2687444"/>
              <a:gd name="connsiteX5" fmla="*/ 278781 w 3434576"/>
              <a:gd name="connsiteY5" fmla="*/ 367990 h 2687444"/>
              <a:gd name="connsiteX6" fmla="*/ 301083 w 3434576"/>
              <a:gd name="connsiteY6" fmla="*/ 401444 h 2687444"/>
              <a:gd name="connsiteX7" fmla="*/ 312234 w 3434576"/>
              <a:gd name="connsiteY7" fmla="*/ 434897 h 2687444"/>
              <a:gd name="connsiteX8" fmla="*/ 334537 w 3434576"/>
              <a:gd name="connsiteY8" fmla="*/ 457200 h 2687444"/>
              <a:gd name="connsiteX9" fmla="*/ 379142 w 3434576"/>
              <a:gd name="connsiteY9" fmla="*/ 512956 h 2687444"/>
              <a:gd name="connsiteX10" fmla="*/ 423746 w 3434576"/>
              <a:gd name="connsiteY10" fmla="*/ 602166 h 2687444"/>
              <a:gd name="connsiteX11" fmla="*/ 457200 w 3434576"/>
              <a:gd name="connsiteY11" fmla="*/ 713678 h 2687444"/>
              <a:gd name="connsiteX12" fmla="*/ 468351 w 3434576"/>
              <a:gd name="connsiteY12" fmla="*/ 747131 h 2687444"/>
              <a:gd name="connsiteX13" fmla="*/ 479503 w 3434576"/>
              <a:gd name="connsiteY13" fmla="*/ 791736 h 2687444"/>
              <a:gd name="connsiteX14" fmla="*/ 501805 w 3434576"/>
              <a:gd name="connsiteY14" fmla="*/ 858644 h 2687444"/>
              <a:gd name="connsiteX15" fmla="*/ 557561 w 3434576"/>
              <a:gd name="connsiteY15" fmla="*/ 914400 h 2687444"/>
              <a:gd name="connsiteX16" fmla="*/ 579864 w 3434576"/>
              <a:gd name="connsiteY16" fmla="*/ 936702 h 2687444"/>
              <a:gd name="connsiteX17" fmla="*/ 602166 w 3434576"/>
              <a:gd name="connsiteY17" fmla="*/ 1025912 h 2687444"/>
              <a:gd name="connsiteX18" fmla="*/ 613317 w 3434576"/>
              <a:gd name="connsiteY18" fmla="*/ 1059366 h 2687444"/>
              <a:gd name="connsiteX19" fmla="*/ 635620 w 3434576"/>
              <a:gd name="connsiteY19" fmla="*/ 1092819 h 2687444"/>
              <a:gd name="connsiteX20" fmla="*/ 657922 w 3434576"/>
              <a:gd name="connsiteY20" fmla="*/ 1170878 h 2687444"/>
              <a:gd name="connsiteX21" fmla="*/ 669073 w 3434576"/>
              <a:gd name="connsiteY21" fmla="*/ 1204331 h 2687444"/>
              <a:gd name="connsiteX22" fmla="*/ 735981 w 3434576"/>
              <a:gd name="connsiteY22" fmla="*/ 1304692 h 2687444"/>
              <a:gd name="connsiteX23" fmla="*/ 758283 w 3434576"/>
              <a:gd name="connsiteY23" fmla="*/ 1338146 h 2687444"/>
              <a:gd name="connsiteX24" fmla="*/ 780586 w 3434576"/>
              <a:gd name="connsiteY24" fmla="*/ 1360448 h 2687444"/>
              <a:gd name="connsiteX25" fmla="*/ 825190 w 3434576"/>
              <a:gd name="connsiteY25" fmla="*/ 1427356 h 2687444"/>
              <a:gd name="connsiteX26" fmla="*/ 858644 w 3434576"/>
              <a:gd name="connsiteY26" fmla="*/ 1483112 h 2687444"/>
              <a:gd name="connsiteX27" fmla="*/ 869795 w 3434576"/>
              <a:gd name="connsiteY27" fmla="*/ 1516566 h 2687444"/>
              <a:gd name="connsiteX28" fmla="*/ 947854 w 3434576"/>
              <a:gd name="connsiteY28" fmla="*/ 1594624 h 2687444"/>
              <a:gd name="connsiteX29" fmla="*/ 970156 w 3434576"/>
              <a:gd name="connsiteY29" fmla="*/ 1616927 h 2687444"/>
              <a:gd name="connsiteX30" fmla="*/ 992459 w 3434576"/>
              <a:gd name="connsiteY30" fmla="*/ 1639229 h 2687444"/>
              <a:gd name="connsiteX31" fmla="*/ 1025912 w 3434576"/>
              <a:gd name="connsiteY31" fmla="*/ 1806497 h 2687444"/>
              <a:gd name="connsiteX32" fmla="*/ 1103971 w 3434576"/>
              <a:gd name="connsiteY32" fmla="*/ 1895707 h 2687444"/>
              <a:gd name="connsiteX33" fmla="*/ 1170878 w 3434576"/>
              <a:gd name="connsiteY33" fmla="*/ 1951463 h 2687444"/>
              <a:gd name="connsiteX34" fmla="*/ 1193181 w 3434576"/>
              <a:gd name="connsiteY34" fmla="*/ 1984917 h 2687444"/>
              <a:gd name="connsiteX35" fmla="*/ 1248937 w 3434576"/>
              <a:gd name="connsiteY35" fmla="*/ 2040673 h 2687444"/>
              <a:gd name="connsiteX36" fmla="*/ 1271239 w 3434576"/>
              <a:gd name="connsiteY36" fmla="*/ 2074127 h 2687444"/>
              <a:gd name="connsiteX37" fmla="*/ 1304693 w 3434576"/>
              <a:gd name="connsiteY37" fmla="*/ 2096429 h 2687444"/>
              <a:gd name="connsiteX38" fmla="*/ 1338146 w 3434576"/>
              <a:gd name="connsiteY38" fmla="*/ 2129883 h 2687444"/>
              <a:gd name="connsiteX39" fmla="*/ 1371600 w 3434576"/>
              <a:gd name="connsiteY39" fmla="*/ 2152185 h 2687444"/>
              <a:gd name="connsiteX40" fmla="*/ 1393903 w 3434576"/>
              <a:gd name="connsiteY40" fmla="*/ 2174487 h 2687444"/>
              <a:gd name="connsiteX41" fmla="*/ 1460810 w 3434576"/>
              <a:gd name="connsiteY41" fmla="*/ 2219092 h 2687444"/>
              <a:gd name="connsiteX42" fmla="*/ 1516566 w 3434576"/>
              <a:gd name="connsiteY42" fmla="*/ 2252546 h 2687444"/>
              <a:gd name="connsiteX43" fmla="*/ 1538868 w 3434576"/>
              <a:gd name="connsiteY43" fmla="*/ 2286000 h 2687444"/>
              <a:gd name="connsiteX44" fmla="*/ 1583473 w 3434576"/>
              <a:gd name="connsiteY44" fmla="*/ 2330605 h 2687444"/>
              <a:gd name="connsiteX45" fmla="*/ 1672683 w 3434576"/>
              <a:gd name="connsiteY45" fmla="*/ 2397512 h 2687444"/>
              <a:gd name="connsiteX46" fmla="*/ 1706137 w 3434576"/>
              <a:gd name="connsiteY46" fmla="*/ 2408663 h 2687444"/>
              <a:gd name="connsiteX47" fmla="*/ 1728439 w 3434576"/>
              <a:gd name="connsiteY47" fmla="*/ 2430966 h 2687444"/>
              <a:gd name="connsiteX48" fmla="*/ 1795346 w 3434576"/>
              <a:gd name="connsiteY48" fmla="*/ 2453268 h 2687444"/>
              <a:gd name="connsiteX49" fmla="*/ 1862254 w 3434576"/>
              <a:gd name="connsiteY49" fmla="*/ 2520175 h 2687444"/>
              <a:gd name="connsiteX50" fmla="*/ 1884556 w 3434576"/>
              <a:gd name="connsiteY50" fmla="*/ 2542478 h 2687444"/>
              <a:gd name="connsiteX51" fmla="*/ 1895707 w 3434576"/>
              <a:gd name="connsiteY51" fmla="*/ 2575931 h 2687444"/>
              <a:gd name="connsiteX52" fmla="*/ 1929161 w 3434576"/>
              <a:gd name="connsiteY52" fmla="*/ 2598234 h 2687444"/>
              <a:gd name="connsiteX53" fmla="*/ 1984917 w 3434576"/>
              <a:gd name="connsiteY53" fmla="*/ 2631687 h 2687444"/>
              <a:gd name="connsiteX54" fmla="*/ 2074127 w 3434576"/>
              <a:gd name="connsiteY54" fmla="*/ 2676292 h 2687444"/>
              <a:gd name="connsiteX55" fmla="*/ 2107581 w 3434576"/>
              <a:gd name="connsiteY55" fmla="*/ 2687444 h 2687444"/>
              <a:gd name="connsiteX56" fmla="*/ 2274849 w 3434576"/>
              <a:gd name="connsiteY56" fmla="*/ 2665141 h 2687444"/>
              <a:gd name="connsiteX57" fmla="*/ 2341756 w 3434576"/>
              <a:gd name="connsiteY57" fmla="*/ 2620536 h 2687444"/>
              <a:gd name="connsiteX58" fmla="*/ 2442117 w 3434576"/>
              <a:gd name="connsiteY58" fmla="*/ 2520175 h 2687444"/>
              <a:gd name="connsiteX59" fmla="*/ 2486722 w 3434576"/>
              <a:gd name="connsiteY59" fmla="*/ 2475570 h 2687444"/>
              <a:gd name="connsiteX60" fmla="*/ 2509025 w 3434576"/>
              <a:gd name="connsiteY60" fmla="*/ 2453268 h 2687444"/>
              <a:gd name="connsiteX61" fmla="*/ 2542478 w 3434576"/>
              <a:gd name="connsiteY61" fmla="*/ 2430966 h 2687444"/>
              <a:gd name="connsiteX62" fmla="*/ 2587083 w 3434576"/>
              <a:gd name="connsiteY62" fmla="*/ 2375209 h 2687444"/>
              <a:gd name="connsiteX63" fmla="*/ 2620537 w 3434576"/>
              <a:gd name="connsiteY63" fmla="*/ 2352907 h 2687444"/>
              <a:gd name="connsiteX64" fmla="*/ 2642839 w 3434576"/>
              <a:gd name="connsiteY64" fmla="*/ 2319453 h 2687444"/>
              <a:gd name="connsiteX65" fmla="*/ 2687444 w 3434576"/>
              <a:gd name="connsiteY65" fmla="*/ 2274848 h 2687444"/>
              <a:gd name="connsiteX66" fmla="*/ 2732049 w 3434576"/>
              <a:gd name="connsiteY66" fmla="*/ 2174487 h 2687444"/>
              <a:gd name="connsiteX67" fmla="*/ 2776654 w 3434576"/>
              <a:gd name="connsiteY67" fmla="*/ 2040673 h 2687444"/>
              <a:gd name="connsiteX68" fmla="*/ 2798956 w 3434576"/>
              <a:gd name="connsiteY68" fmla="*/ 1973766 h 2687444"/>
              <a:gd name="connsiteX69" fmla="*/ 2810107 w 3434576"/>
              <a:gd name="connsiteY69" fmla="*/ 1940312 h 2687444"/>
              <a:gd name="connsiteX70" fmla="*/ 2832410 w 3434576"/>
              <a:gd name="connsiteY70" fmla="*/ 1906858 h 2687444"/>
              <a:gd name="connsiteX71" fmla="*/ 2877015 w 3434576"/>
              <a:gd name="connsiteY71" fmla="*/ 1806497 h 2687444"/>
              <a:gd name="connsiteX72" fmla="*/ 2921620 w 3434576"/>
              <a:gd name="connsiteY72" fmla="*/ 1672683 h 2687444"/>
              <a:gd name="connsiteX73" fmla="*/ 2932771 w 3434576"/>
              <a:gd name="connsiteY73" fmla="*/ 1639229 h 2687444"/>
              <a:gd name="connsiteX74" fmla="*/ 2943922 w 3434576"/>
              <a:gd name="connsiteY74" fmla="*/ 1605775 h 2687444"/>
              <a:gd name="connsiteX75" fmla="*/ 2966225 w 3434576"/>
              <a:gd name="connsiteY75" fmla="*/ 1572322 h 2687444"/>
              <a:gd name="connsiteX76" fmla="*/ 2988527 w 3434576"/>
              <a:gd name="connsiteY76" fmla="*/ 1505414 h 2687444"/>
              <a:gd name="connsiteX77" fmla="*/ 3010829 w 3434576"/>
              <a:gd name="connsiteY77" fmla="*/ 1471961 h 2687444"/>
              <a:gd name="connsiteX78" fmla="*/ 3021981 w 3434576"/>
              <a:gd name="connsiteY78" fmla="*/ 1438507 h 2687444"/>
              <a:gd name="connsiteX79" fmla="*/ 3044283 w 3434576"/>
              <a:gd name="connsiteY79" fmla="*/ 1405053 h 2687444"/>
              <a:gd name="connsiteX80" fmla="*/ 3066586 w 3434576"/>
              <a:gd name="connsiteY80" fmla="*/ 1338146 h 2687444"/>
              <a:gd name="connsiteX81" fmla="*/ 3077737 w 3434576"/>
              <a:gd name="connsiteY81" fmla="*/ 1304692 h 2687444"/>
              <a:gd name="connsiteX82" fmla="*/ 3088888 w 3434576"/>
              <a:gd name="connsiteY82" fmla="*/ 1271239 h 2687444"/>
              <a:gd name="connsiteX83" fmla="*/ 3100039 w 3434576"/>
              <a:gd name="connsiteY83" fmla="*/ 1226634 h 2687444"/>
              <a:gd name="connsiteX84" fmla="*/ 3122342 w 3434576"/>
              <a:gd name="connsiteY84" fmla="*/ 1159727 h 2687444"/>
              <a:gd name="connsiteX85" fmla="*/ 3133493 w 3434576"/>
              <a:gd name="connsiteY85" fmla="*/ 1126273 h 2687444"/>
              <a:gd name="connsiteX86" fmla="*/ 3155795 w 3434576"/>
              <a:gd name="connsiteY86" fmla="*/ 1092819 h 2687444"/>
              <a:gd name="connsiteX87" fmla="*/ 3189249 w 3434576"/>
              <a:gd name="connsiteY87" fmla="*/ 992458 h 2687444"/>
              <a:gd name="connsiteX88" fmla="*/ 3200400 w 3434576"/>
              <a:gd name="connsiteY88" fmla="*/ 959005 h 2687444"/>
              <a:gd name="connsiteX89" fmla="*/ 3222703 w 3434576"/>
              <a:gd name="connsiteY89" fmla="*/ 936702 h 2687444"/>
              <a:gd name="connsiteX90" fmla="*/ 3233854 w 3434576"/>
              <a:gd name="connsiteY90" fmla="*/ 903248 h 2687444"/>
              <a:gd name="connsiteX91" fmla="*/ 3278459 w 3434576"/>
              <a:gd name="connsiteY91" fmla="*/ 836341 h 2687444"/>
              <a:gd name="connsiteX92" fmla="*/ 3289610 w 3434576"/>
              <a:gd name="connsiteY92" fmla="*/ 802887 h 2687444"/>
              <a:gd name="connsiteX93" fmla="*/ 3345366 w 3434576"/>
              <a:gd name="connsiteY93" fmla="*/ 735980 h 2687444"/>
              <a:gd name="connsiteX94" fmla="*/ 3389971 w 3434576"/>
              <a:gd name="connsiteY94" fmla="*/ 635619 h 2687444"/>
              <a:gd name="connsiteX95" fmla="*/ 3412273 w 3434576"/>
              <a:gd name="connsiteY95" fmla="*/ 501805 h 2687444"/>
              <a:gd name="connsiteX96" fmla="*/ 3434576 w 3434576"/>
              <a:gd name="connsiteY96" fmla="*/ 312234 h 2687444"/>
              <a:gd name="connsiteX97" fmla="*/ 3423425 w 3434576"/>
              <a:gd name="connsiteY97" fmla="*/ 89209 h 2687444"/>
              <a:gd name="connsiteX98" fmla="*/ 3412273 w 3434576"/>
              <a:gd name="connsiteY98" fmla="*/ 22302 h 268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3434576" h="2687444" extrusionOk="0">
                <a:moveTo>
                  <a:pt x="0" y="0"/>
                </a:moveTo>
                <a:cubicBezTo>
                  <a:pt x="19884" y="24528"/>
                  <a:pt x="38697" y="54488"/>
                  <a:pt x="66907" y="78058"/>
                </a:cubicBezTo>
                <a:cubicBezTo>
                  <a:pt x="75050" y="86160"/>
                  <a:pt x="82379" y="91967"/>
                  <a:pt x="89210" y="100361"/>
                </a:cubicBezTo>
                <a:cubicBezTo>
                  <a:pt x="101215" y="125787"/>
                  <a:pt x="114169" y="152143"/>
                  <a:pt x="133815" y="167268"/>
                </a:cubicBezTo>
                <a:cubicBezTo>
                  <a:pt x="182924" y="217872"/>
                  <a:pt x="167989" y="192125"/>
                  <a:pt x="211873" y="267629"/>
                </a:cubicBezTo>
                <a:cubicBezTo>
                  <a:pt x="246212" y="293153"/>
                  <a:pt x="238780" y="331994"/>
                  <a:pt x="278781" y="367990"/>
                </a:cubicBezTo>
                <a:cubicBezTo>
                  <a:pt x="287511" y="377032"/>
                  <a:pt x="295723" y="389716"/>
                  <a:pt x="301083" y="401444"/>
                </a:cubicBezTo>
                <a:cubicBezTo>
                  <a:pt x="308139" y="413190"/>
                  <a:pt x="305859" y="425359"/>
                  <a:pt x="312234" y="434897"/>
                </a:cubicBezTo>
                <a:cubicBezTo>
                  <a:pt x="315731" y="441695"/>
                  <a:pt x="328322" y="451434"/>
                  <a:pt x="334537" y="457200"/>
                </a:cubicBezTo>
                <a:cubicBezTo>
                  <a:pt x="375974" y="526688"/>
                  <a:pt x="330647" y="444414"/>
                  <a:pt x="379142" y="512956"/>
                </a:cubicBezTo>
                <a:cubicBezTo>
                  <a:pt x="407222" y="597456"/>
                  <a:pt x="390681" y="557449"/>
                  <a:pt x="423746" y="602166"/>
                </a:cubicBezTo>
                <a:cubicBezTo>
                  <a:pt x="490576" y="752228"/>
                  <a:pt x="410326" y="592349"/>
                  <a:pt x="457200" y="713678"/>
                </a:cubicBezTo>
                <a:cubicBezTo>
                  <a:pt x="461255" y="723955"/>
                  <a:pt x="464215" y="735478"/>
                  <a:pt x="468351" y="747131"/>
                </a:cubicBezTo>
                <a:cubicBezTo>
                  <a:pt x="471433" y="759053"/>
                  <a:pt x="472060" y="774193"/>
                  <a:pt x="479503" y="791736"/>
                </a:cubicBezTo>
                <a:cubicBezTo>
                  <a:pt x="485884" y="813695"/>
                  <a:pt x="484557" y="844373"/>
                  <a:pt x="501805" y="858644"/>
                </a:cubicBezTo>
                <a:cubicBezTo>
                  <a:pt x="525385" y="877405"/>
                  <a:pt x="533146" y="902581"/>
                  <a:pt x="557561" y="914400"/>
                </a:cubicBezTo>
                <a:cubicBezTo>
                  <a:pt x="566420" y="919158"/>
                  <a:pt x="574615" y="932707"/>
                  <a:pt x="579864" y="936702"/>
                </a:cubicBezTo>
                <a:cubicBezTo>
                  <a:pt x="581465" y="969438"/>
                  <a:pt x="598412" y="995576"/>
                  <a:pt x="602166" y="1025912"/>
                </a:cubicBezTo>
                <a:cubicBezTo>
                  <a:pt x="606101" y="1039131"/>
                  <a:pt x="608440" y="1048724"/>
                  <a:pt x="613317" y="1059366"/>
                </a:cubicBezTo>
                <a:cubicBezTo>
                  <a:pt x="619273" y="1070323"/>
                  <a:pt x="629229" y="1081885"/>
                  <a:pt x="635620" y="1092819"/>
                </a:cubicBezTo>
                <a:cubicBezTo>
                  <a:pt x="657785" y="1178735"/>
                  <a:pt x="637182" y="1050506"/>
                  <a:pt x="657922" y="1170878"/>
                </a:cubicBezTo>
                <a:cubicBezTo>
                  <a:pt x="662281" y="1183402"/>
                  <a:pt x="663704" y="1195129"/>
                  <a:pt x="669073" y="1204331"/>
                </a:cubicBezTo>
                <a:cubicBezTo>
                  <a:pt x="672182" y="1205445"/>
                  <a:pt x="726187" y="1292559"/>
                  <a:pt x="735981" y="1304692"/>
                </a:cubicBezTo>
                <a:cubicBezTo>
                  <a:pt x="746372" y="1314974"/>
                  <a:pt x="751546" y="1328068"/>
                  <a:pt x="758283" y="1338146"/>
                </a:cubicBezTo>
                <a:cubicBezTo>
                  <a:pt x="766188" y="1345968"/>
                  <a:pt x="773823" y="1351881"/>
                  <a:pt x="780586" y="1360448"/>
                </a:cubicBezTo>
                <a:cubicBezTo>
                  <a:pt x="791471" y="1387152"/>
                  <a:pt x="813370" y="1409081"/>
                  <a:pt x="825190" y="1427356"/>
                </a:cubicBezTo>
                <a:cubicBezTo>
                  <a:pt x="840444" y="1469855"/>
                  <a:pt x="832013" y="1456189"/>
                  <a:pt x="858644" y="1483112"/>
                </a:cubicBezTo>
                <a:cubicBezTo>
                  <a:pt x="865206" y="1492562"/>
                  <a:pt x="862597" y="1508453"/>
                  <a:pt x="869795" y="1516566"/>
                </a:cubicBezTo>
                <a:cubicBezTo>
                  <a:pt x="871097" y="1510963"/>
                  <a:pt x="931235" y="1578974"/>
                  <a:pt x="947854" y="1594624"/>
                </a:cubicBezTo>
                <a:cubicBezTo>
                  <a:pt x="957952" y="1601869"/>
                  <a:pt x="957121" y="1608034"/>
                  <a:pt x="970156" y="1616927"/>
                </a:cubicBezTo>
                <a:cubicBezTo>
                  <a:pt x="980254" y="1627023"/>
                  <a:pt x="982145" y="1634056"/>
                  <a:pt x="992459" y="1639229"/>
                </a:cubicBezTo>
                <a:cubicBezTo>
                  <a:pt x="994391" y="1670922"/>
                  <a:pt x="1009490" y="1781865"/>
                  <a:pt x="1025912" y="1806497"/>
                </a:cubicBezTo>
                <a:cubicBezTo>
                  <a:pt x="1055207" y="1862730"/>
                  <a:pt x="1044585" y="1836615"/>
                  <a:pt x="1103971" y="1895707"/>
                </a:cubicBezTo>
                <a:cubicBezTo>
                  <a:pt x="1146648" y="1940009"/>
                  <a:pt x="1126240" y="1925391"/>
                  <a:pt x="1170878" y="1951463"/>
                </a:cubicBezTo>
                <a:cubicBezTo>
                  <a:pt x="1180666" y="1963709"/>
                  <a:pt x="1187103" y="1977516"/>
                  <a:pt x="1193181" y="1984917"/>
                </a:cubicBezTo>
                <a:cubicBezTo>
                  <a:pt x="1211480" y="2008176"/>
                  <a:pt x="1238327" y="2020474"/>
                  <a:pt x="1248937" y="2040673"/>
                </a:cubicBezTo>
                <a:cubicBezTo>
                  <a:pt x="1253664" y="2052324"/>
                  <a:pt x="1261501" y="2065605"/>
                  <a:pt x="1271239" y="2074127"/>
                </a:cubicBezTo>
                <a:cubicBezTo>
                  <a:pt x="1282553" y="2080511"/>
                  <a:pt x="1294232" y="2088080"/>
                  <a:pt x="1304693" y="2096429"/>
                </a:cubicBezTo>
                <a:cubicBezTo>
                  <a:pt x="1316848" y="2108327"/>
                  <a:pt x="1327017" y="2118902"/>
                  <a:pt x="1338146" y="2129883"/>
                </a:cubicBezTo>
                <a:cubicBezTo>
                  <a:pt x="1348127" y="2139446"/>
                  <a:pt x="1362342" y="2144227"/>
                  <a:pt x="1371600" y="2152185"/>
                </a:cubicBezTo>
                <a:cubicBezTo>
                  <a:pt x="1379081" y="2157306"/>
                  <a:pt x="1386656" y="2167957"/>
                  <a:pt x="1393903" y="2174487"/>
                </a:cubicBezTo>
                <a:cubicBezTo>
                  <a:pt x="1417305" y="2183688"/>
                  <a:pt x="1440605" y="2197912"/>
                  <a:pt x="1460810" y="2219092"/>
                </a:cubicBezTo>
                <a:cubicBezTo>
                  <a:pt x="1491736" y="2246939"/>
                  <a:pt x="1474086" y="2240093"/>
                  <a:pt x="1516566" y="2252546"/>
                </a:cubicBezTo>
                <a:cubicBezTo>
                  <a:pt x="1523303" y="2266547"/>
                  <a:pt x="1527443" y="2276535"/>
                  <a:pt x="1538868" y="2286000"/>
                </a:cubicBezTo>
                <a:cubicBezTo>
                  <a:pt x="1550624" y="2307789"/>
                  <a:pt x="1570385" y="2318874"/>
                  <a:pt x="1583473" y="2330605"/>
                </a:cubicBezTo>
                <a:cubicBezTo>
                  <a:pt x="1616721" y="2363530"/>
                  <a:pt x="1637234" y="2382955"/>
                  <a:pt x="1672683" y="2397512"/>
                </a:cubicBezTo>
                <a:cubicBezTo>
                  <a:pt x="1690399" y="2399320"/>
                  <a:pt x="1691736" y="2406322"/>
                  <a:pt x="1706137" y="2408663"/>
                </a:cubicBezTo>
                <a:cubicBezTo>
                  <a:pt x="1713801" y="2416118"/>
                  <a:pt x="1717390" y="2426107"/>
                  <a:pt x="1728439" y="2430966"/>
                </a:cubicBezTo>
                <a:cubicBezTo>
                  <a:pt x="1749465" y="2441479"/>
                  <a:pt x="1795345" y="2453267"/>
                  <a:pt x="1795346" y="2453268"/>
                </a:cubicBezTo>
                <a:cubicBezTo>
                  <a:pt x="1819184" y="2473403"/>
                  <a:pt x="1832494" y="2493948"/>
                  <a:pt x="1862254" y="2520175"/>
                </a:cubicBezTo>
                <a:cubicBezTo>
                  <a:pt x="1870786" y="2526934"/>
                  <a:pt x="1872274" y="2534793"/>
                  <a:pt x="1884556" y="2542478"/>
                </a:cubicBezTo>
                <a:cubicBezTo>
                  <a:pt x="1886867" y="2553385"/>
                  <a:pt x="1888332" y="2565917"/>
                  <a:pt x="1895707" y="2575931"/>
                </a:cubicBezTo>
                <a:cubicBezTo>
                  <a:pt x="1904514" y="2585564"/>
                  <a:pt x="1921159" y="2587300"/>
                  <a:pt x="1929161" y="2598234"/>
                </a:cubicBezTo>
                <a:cubicBezTo>
                  <a:pt x="1974202" y="2632319"/>
                  <a:pt x="1935966" y="2604588"/>
                  <a:pt x="1984917" y="2631687"/>
                </a:cubicBezTo>
                <a:cubicBezTo>
                  <a:pt x="2024998" y="2677129"/>
                  <a:pt x="2001051" y="2647101"/>
                  <a:pt x="2074127" y="2676292"/>
                </a:cubicBezTo>
                <a:cubicBezTo>
                  <a:pt x="2088998" y="2678854"/>
                  <a:pt x="2093482" y="2684558"/>
                  <a:pt x="2107581" y="2687444"/>
                </a:cubicBezTo>
                <a:cubicBezTo>
                  <a:pt x="2125140" y="2679787"/>
                  <a:pt x="2241392" y="2685019"/>
                  <a:pt x="2274849" y="2665141"/>
                </a:cubicBezTo>
                <a:cubicBezTo>
                  <a:pt x="2298819" y="2653314"/>
                  <a:pt x="2319817" y="2635202"/>
                  <a:pt x="2341756" y="2620536"/>
                </a:cubicBezTo>
                <a:cubicBezTo>
                  <a:pt x="2356892" y="2591806"/>
                  <a:pt x="2403673" y="2568944"/>
                  <a:pt x="2442117" y="2520175"/>
                </a:cubicBezTo>
                <a:cubicBezTo>
                  <a:pt x="2457431" y="2504696"/>
                  <a:pt x="2479584" y="2490177"/>
                  <a:pt x="2486722" y="2475570"/>
                </a:cubicBezTo>
                <a:cubicBezTo>
                  <a:pt x="2493250" y="2468427"/>
                  <a:pt x="2500408" y="2458905"/>
                  <a:pt x="2509025" y="2453268"/>
                </a:cubicBezTo>
                <a:cubicBezTo>
                  <a:pt x="2517135" y="2447253"/>
                  <a:pt x="2528300" y="2440148"/>
                  <a:pt x="2542478" y="2430966"/>
                </a:cubicBezTo>
                <a:cubicBezTo>
                  <a:pt x="2580928" y="2386353"/>
                  <a:pt x="2520628" y="2429189"/>
                  <a:pt x="2587083" y="2375209"/>
                </a:cubicBezTo>
                <a:cubicBezTo>
                  <a:pt x="2593161" y="2365732"/>
                  <a:pt x="2609200" y="2361187"/>
                  <a:pt x="2620537" y="2352907"/>
                </a:cubicBezTo>
                <a:cubicBezTo>
                  <a:pt x="2628786" y="2344750"/>
                  <a:pt x="2630913" y="2328400"/>
                  <a:pt x="2642839" y="2319453"/>
                </a:cubicBezTo>
                <a:cubicBezTo>
                  <a:pt x="2656523" y="2303488"/>
                  <a:pt x="2687444" y="2274848"/>
                  <a:pt x="2687444" y="2274848"/>
                </a:cubicBezTo>
                <a:cubicBezTo>
                  <a:pt x="2716316" y="2195357"/>
                  <a:pt x="2696102" y="2230543"/>
                  <a:pt x="2732049" y="2174487"/>
                </a:cubicBezTo>
                <a:cubicBezTo>
                  <a:pt x="2743835" y="2130824"/>
                  <a:pt x="2771903" y="2075859"/>
                  <a:pt x="2776654" y="2040673"/>
                </a:cubicBezTo>
                <a:cubicBezTo>
                  <a:pt x="2782175" y="2023141"/>
                  <a:pt x="2789151" y="2005829"/>
                  <a:pt x="2798956" y="1973766"/>
                </a:cubicBezTo>
                <a:cubicBezTo>
                  <a:pt x="2801017" y="1963009"/>
                  <a:pt x="2804638" y="1952346"/>
                  <a:pt x="2810107" y="1940312"/>
                </a:cubicBezTo>
                <a:cubicBezTo>
                  <a:pt x="2818430" y="1922000"/>
                  <a:pt x="2824298" y="1923871"/>
                  <a:pt x="2832410" y="1906858"/>
                </a:cubicBezTo>
                <a:cubicBezTo>
                  <a:pt x="2864418" y="1824112"/>
                  <a:pt x="2839128" y="1858318"/>
                  <a:pt x="2877015" y="1806497"/>
                </a:cubicBezTo>
                <a:cubicBezTo>
                  <a:pt x="2882985" y="1773504"/>
                  <a:pt x="2903374" y="1736791"/>
                  <a:pt x="2921620" y="1672683"/>
                </a:cubicBezTo>
                <a:cubicBezTo>
                  <a:pt x="2926533" y="1655908"/>
                  <a:pt x="2932626" y="1649870"/>
                  <a:pt x="2932771" y="1639229"/>
                </a:cubicBezTo>
                <a:cubicBezTo>
                  <a:pt x="2939502" y="1628772"/>
                  <a:pt x="2935990" y="1616411"/>
                  <a:pt x="2943922" y="1605775"/>
                </a:cubicBezTo>
                <a:cubicBezTo>
                  <a:pt x="2951186" y="1592452"/>
                  <a:pt x="2961279" y="1579895"/>
                  <a:pt x="2966225" y="1572322"/>
                </a:cubicBezTo>
                <a:cubicBezTo>
                  <a:pt x="2976561" y="1548127"/>
                  <a:pt x="2979944" y="1523763"/>
                  <a:pt x="2988527" y="1505414"/>
                </a:cubicBezTo>
                <a:cubicBezTo>
                  <a:pt x="2998769" y="1492041"/>
                  <a:pt x="3005528" y="1484569"/>
                  <a:pt x="3010829" y="1471961"/>
                </a:cubicBezTo>
                <a:cubicBezTo>
                  <a:pt x="3014785" y="1458553"/>
                  <a:pt x="3017391" y="1451412"/>
                  <a:pt x="3021981" y="1438507"/>
                </a:cubicBezTo>
                <a:cubicBezTo>
                  <a:pt x="3028924" y="1425609"/>
                  <a:pt x="3039573" y="1416549"/>
                  <a:pt x="3044283" y="1405053"/>
                </a:cubicBezTo>
                <a:cubicBezTo>
                  <a:pt x="3055073" y="1383571"/>
                  <a:pt x="3061806" y="1358695"/>
                  <a:pt x="3066586" y="1338146"/>
                </a:cubicBezTo>
                <a:cubicBezTo>
                  <a:pt x="3068249" y="1322773"/>
                  <a:pt x="3076332" y="1322278"/>
                  <a:pt x="3077737" y="1304692"/>
                </a:cubicBezTo>
                <a:cubicBezTo>
                  <a:pt x="3082552" y="1296563"/>
                  <a:pt x="3088585" y="1281386"/>
                  <a:pt x="3088888" y="1271239"/>
                </a:cubicBezTo>
                <a:cubicBezTo>
                  <a:pt x="3092400" y="1258636"/>
                  <a:pt x="3097124" y="1243423"/>
                  <a:pt x="3100039" y="1226634"/>
                </a:cubicBezTo>
                <a:cubicBezTo>
                  <a:pt x="3110610" y="1200369"/>
                  <a:pt x="3112773" y="1182798"/>
                  <a:pt x="3122342" y="1159727"/>
                </a:cubicBezTo>
                <a:cubicBezTo>
                  <a:pt x="3127592" y="1148894"/>
                  <a:pt x="3129292" y="1137691"/>
                  <a:pt x="3133493" y="1126273"/>
                </a:cubicBezTo>
                <a:cubicBezTo>
                  <a:pt x="3143678" y="1112831"/>
                  <a:pt x="3151568" y="1107905"/>
                  <a:pt x="3155795" y="1092819"/>
                </a:cubicBezTo>
                <a:cubicBezTo>
                  <a:pt x="3156464" y="1092905"/>
                  <a:pt x="3185696" y="1010458"/>
                  <a:pt x="3189249" y="992458"/>
                </a:cubicBezTo>
                <a:cubicBezTo>
                  <a:pt x="3194120" y="980458"/>
                  <a:pt x="3193186" y="967258"/>
                  <a:pt x="3200400" y="959005"/>
                </a:cubicBezTo>
                <a:cubicBezTo>
                  <a:pt x="3209275" y="948692"/>
                  <a:pt x="3220061" y="943803"/>
                  <a:pt x="3222703" y="936702"/>
                </a:cubicBezTo>
                <a:cubicBezTo>
                  <a:pt x="3225438" y="926479"/>
                  <a:pt x="3229805" y="915849"/>
                  <a:pt x="3233854" y="903248"/>
                </a:cubicBezTo>
                <a:cubicBezTo>
                  <a:pt x="3246871" y="879818"/>
                  <a:pt x="3278459" y="836342"/>
                  <a:pt x="3278459" y="836341"/>
                </a:cubicBezTo>
                <a:cubicBezTo>
                  <a:pt x="3281202" y="824545"/>
                  <a:pt x="3282828" y="812497"/>
                  <a:pt x="3289610" y="802887"/>
                </a:cubicBezTo>
                <a:cubicBezTo>
                  <a:pt x="3324105" y="748937"/>
                  <a:pt x="3318295" y="783737"/>
                  <a:pt x="3345366" y="735980"/>
                </a:cubicBezTo>
                <a:cubicBezTo>
                  <a:pt x="3385216" y="604077"/>
                  <a:pt x="3319882" y="697368"/>
                  <a:pt x="3389971" y="635619"/>
                </a:cubicBezTo>
                <a:cubicBezTo>
                  <a:pt x="3401863" y="575519"/>
                  <a:pt x="3404070" y="570317"/>
                  <a:pt x="3412273" y="501805"/>
                </a:cubicBezTo>
                <a:cubicBezTo>
                  <a:pt x="3464974" y="299729"/>
                  <a:pt x="3402155" y="535535"/>
                  <a:pt x="3434576" y="312234"/>
                </a:cubicBezTo>
                <a:cubicBezTo>
                  <a:pt x="3412642" y="244872"/>
                  <a:pt x="3425606" y="161098"/>
                  <a:pt x="3423425" y="89209"/>
                </a:cubicBezTo>
                <a:cubicBezTo>
                  <a:pt x="3421691" y="66665"/>
                  <a:pt x="3412273" y="22301"/>
                  <a:pt x="3412273" y="22302"/>
                </a:cubicBezTo>
              </a:path>
            </a:pathLst>
          </a:custGeom>
          <a:noFill/>
          <a:ln w="38100">
            <a:solidFill>
              <a:srgbClr val="FF0000"/>
            </a:solidFill>
            <a:miter lim="800000"/>
            <a:tailEnd type="triangle"/>
            <a:extLst>
              <a:ext uri="{C807C97D-BFC1-408E-A445-0C87EB9F89A2}">
                <ask:lineSketchStyleProps xmlns:ask="http://schemas.microsoft.com/office/drawing/2018/sketchyshapes" sd="1219033472">
                  <a:custGeom>
                    <a:avLst/>
                    <a:gdLst>
                      <a:gd name="connsiteX0" fmla="*/ 0 w 3434576"/>
                      <a:gd name="connsiteY0" fmla="*/ 0 h 2687444"/>
                      <a:gd name="connsiteX1" fmla="*/ 66907 w 3434576"/>
                      <a:gd name="connsiteY1" fmla="*/ 78058 h 2687444"/>
                      <a:gd name="connsiteX2" fmla="*/ 89210 w 3434576"/>
                      <a:gd name="connsiteY2" fmla="*/ 100361 h 2687444"/>
                      <a:gd name="connsiteX3" fmla="*/ 133815 w 3434576"/>
                      <a:gd name="connsiteY3" fmla="*/ 167268 h 2687444"/>
                      <a:gd name="connsiteX4" fmla="*/ 211873 w 3434576"/>
                      <a:gd name="connsiteY4" fmla="*/ 267629 h 2687444"/>
                      <a:gd name="connsiteX5" fmla="*/ 278781 w 3434576"/>
                      <a:gd name="connsiteY5" fmla="*/ 367990 h 2687444"/>
                      <a:gd name="connsiteX6" fmla="*/ 301083 w 3434576"/>
                      <a:gd name="connsiteY6" fmla="*/ 401444 h 2687444"/>
                      <a:gd name="connsiteX7" fmla="*/ 312234 w 3434576"/>
                      <a:gd name="connsiteY7" fmla="*/ 434897 h 2687444"/>
                      <a:gd name="connsiteX8" fmla="*/ 334537 w 3434576"/>
                      <a:gd name="connsiteY8" fmla="*/ 457200 h 2687444"/>
                      <a:gd name="connsiteX9" fmla="*/ 379142 w 3434576"/>
                      <a:gd name="connsiteY9" fmla="*/ 512956 h 2687444"/>
                      <a:gd name="connsiteX10" fmla="*/ 423746 w 3434576"/>
                      <a:gd name="connsiteY10" fmla="*/ 602166 h 2687444"/>
                      <a:gd name="connsiteX11" fmla="*/ 457200 w 3434576"/>
                      <a:gd name="connsiteY11" fmla="*/ 713678 h 2687444"/>
                      <a:gd name="connsiteX12" fmla="*/ 468351 w 3434576"/>
                      <a:gd name="connsiteY12" fmla="*/ 747131 h 2687444"/>
                      <a:gd name="connsiteX13" fmla="*/ 479503 w 3434576"/>
                      <a:gd name="connsiteY13" fmla="*/ 791736 h 2687444"/>
                      <a:gd name="connsiteX14" fmla="*/ 501805 w 3434576"/>
                      <a:gd name="connsiteY14" fmla="*/ 858644 h 2687444"/>
                      <a:gd name="connsiteX15" fmla="*/ 557561 w 3434576"/>
                      <a:gd name="connsiteY15" fmla="*/ 914400 h 2687444"/>
                      <a:gd name="connsiteX16" fmla="*/ 579864 w 3434576"/>
                      <a:gd name="connsiteY16" fmla="*/ 936702 h 2687444"/>
                      <a:gd name="connsiteX17" fmla="*/ 602166 w 3434576"/>
                      <a:gd name="connsiteY17" fmla="*/ 1025912 h 2687444"/>
                      <a:gd name="connsiteX18" fmla="*/ 613317 w 3434576"/>
                      <a:gd name="connsiteY18" fmla="*/ 1059366 h 2687444"/>
                      <a:gd name="connsiteX19" fmla="*/ 635620 w 3434576"/>
                      <a:gd name="connsiteY19" fmla="*/ 1092819 h 2687444"/>
                      <a:gd name="connsiteX20" fmla="*/ 657922 w 3434576"/>
                      <a:gd name="connsiteY20" fmla="*/ 1170878 h 2687444"/>
                      <a:gd name="connsiteX21" fmla="*/ 669073 w 3434576"/>
                      <a:gd name="connsiteY21" fmla="*/ 1204331 h 2687444"/>
                      <a:gd name="connsiteX22" fmla="*/ 735981 w 3434576"/>
                      <a:gd name="connsiteY22" fmla="*/ 1304692 h 2687444"/>
                      <a:gd name="connsiteX23" fmla="*/ 758283 w 3434576"/>
                      <a:gd name="connsiteY23" fmla="*/ 1338146 h 2687444"/>
                      <a:gd name="connsiteX24" fmla="*/ 780586 w 3434576"/>
                      <a:gd name="connsiteY24" fmla="*/ 1360448 h 2687444"/>
                      <a:gd name="connsiteX25" fmla="*/ 825190 w 3434576"/>
                      <a:gd name="connsiteY25" fmla="*/ 1427356 h 2687444"/>
                      <a:gd name="connsiteX26" fmla="*/ 858644 w 3434576"/>
                      <a:gd name="connsiteY26" fmla="*/ 1483112 h 2687444"/>
                      <a:gd name="connsiteX27" fmla="*/ 869795 w 3434576"/>
                      <a:gd name="connsiteY27" fmla="*/ 1516566 h 2687444"/>
                      <a:gd name="connsiteX28" fmla="*/ 947854 w 3434576"/>
                      <a:gd name="connsiteY28" fmla="*/ 1594624 h 2687444"/>
                      <a:gd name="connsiteX29" fmla="*/ 970156 w 3434576"/>
                      <a:gd name="connsiteY29" fmla="*/ 1616927 h 2687444"/>
                      <a:gd name="connsiteX30" fmla="*/ 992459 w 3434576"/>
                      <a:gd name="connsiteY30" fmla="*/ 1639229 h 2687444"/>
                      <a:gd name="connsiteX31" fmla="*/ 1025912 w 3434576"/>
                      <a:gd name="connsiteY31" fmla="*/ 1806497 h 2687444"/>
                      <a:gd name="connsiteX32" fmla="*/ 1103971 w 3434576"/>
                      <a:gd name="connsiteY32" fmla="*/ 1895707 h 2687444"/>
                      <a:gd name="connsiteX33" fmla="*/ 1170878 w 3434576"/>
                      <a:gd name="connsiteY33" fmla="*/ 1951463 h 2687444"/>
                      <a:gd name="connsiteX34" fmla="*/ 1193181 w 3434576"/>
                      <a:gd name="connsiteY34" fmla="*/ 1984917 h 2687444"/>
                      <a:gd name="connsiteX35" fmla="*/ 1248937 w 3434576"/>
                      <a:gd name="connsiteY35" fmla="*/ 2040673 h 2687444"/>
                      <a:gd name="connsiteX36" fmla="*/ 1271239 w 3434576"/>
                      <a:gd name="connsiteY36" fmla="*/ 2074127 h 2687444"/>
                      <a:gd name="connsiteX37" fmla="*/ 1304693 w 3434576"/>
                      <a:gd name="connsiteY37" fmla="*/ 2096429 h 2687444"/>
                      <a:gd name="connsiteX38" fmla="*/ 1338146 w 3434576"/>
                      <a:gd name="connsiteY38" fmla="*/ 2129883 h 2687444"/>
                      <a:gd name="connsiteX39" fmla="*/ 1371600 w 3434576"/>
                      <a:gd name="connsiteY39" fmla="*/ 2152185 h 2687444"/>
                      <a:gd name="connsiteX40" fmla="*/ 1393903 w 3434576"/>
                      <a:gd name="connsiteY40" fmla="*/ 2174487 h 2687444"/>
                      <a:gd name="connsiteX41" fmla="*/ 1460810 w 3434576"/>
                      <a:gd name="connsiteY41" fmla="*/ 2219092 h 2687444"/>
                      <a:gd name="connsiteX42" fmla="*/ 1516566 w 3434576"/>
                      <a:gd name="connsiteY42" fmla="*/ 2252546 h 2687444"/>
                      <a:gd name="connsiteX43" fmla="*/ 1538868 w 3434576"/>
                      <a:gd name="connsiteY43" fmla="*/ 2286000 h 2687444"/>
                      <a:gd name="connsiteX44" fmla="*/ 1583473 w 3434576"/>
                      <a:gd name="connsiteY44" fmla="*/ 2330605 h 2687444"/>
                      <a:gd name="connsiteX45" fmla="*/ 1672683 w 3434576"/>
                      <a:gd name="connsiteY45" fmla="*/ 2397512 h 2687444"/>
                      <a:gd name="connsiteX46" fmla="*/ 1706137 w 3434576"/>
                      <a:gd name="connsiteY46" fmla="*/ 2408663 h 2687444"/>
                      <a:gd name="connsiteX47" fmla="*/ 1728439 w 3434576"/>
                      <a:gd name="connsiteY47" fmla="*/ 2430966 h 2687444"/>
                      <a:gd name="connsiteX48" fmla="*/ 1795346 w 3434576"/>
                      <a:gd name="connsiteY48" fmla="*/ 2453268 h 2687444"/>
                      <a:gd name="connsiteX49" fmla="*/ 1862254 w 3434576"/>
                      <a:gd name="connsiteY49" fmla="*/ 2520175 h 2687444"/>
                      <a:gd name="connsiteX50" fmla="*/ 1884556 w 3434576"/>
                      <a:gd name="connsiteY50" fmla="*/ 2542478 h 2687444"/>
                      <a:gd name="connsiteX51" fmla="*/ 1895707 w 3434576"/>
                      <a:gd name="connsiteY51" fmla="*/ 2575931 h 2687444"/>
                      <a:gd name="connsiteX52" fmla="*/ 1929161 w 3434576"/>
                      <a:gd name="connsiteY52" fmla="*/ 2598234 h 2687444"/>
                      <a:gd name="connsiteX53" fmla="*/ 1984917 w 3434576"/>
                      <a:gd name="connsiteY53" fmla="*/ 2631687 h 2687444"/>
                      <a:gd name="connsiteX54" fmla="*/ 2074127 w 3434576"/>
                      <a:gd name="connsiteY54" fmla="*/ 2676292 h 2687444"/>
                      <a:gd name="connsiteX55" fmla="*/ 2107581 w 3434576"/>
                      <a:gd name="connsiteY55" fmla="*/ 2687444 h 2687444"/>
                      <a:gd name="connsiteX56" fmla="*/ 2274849 w 3434576"/>
                      <a:gd name="connsiteY56" fmla="*/ 2665141 h 2687444"/>
                      <a:gd name="connsiteX57" fmla="*/ 2341756 w 3434576"/>
                      <a:gd name="connsiteY57" fmla="*/ 2620536 h 2687444"/>
                      <a:gd name="connsiteX58" fmla="*/ 2442117 w 3434576"/>
                      <a:gd name="connsiteY58" fmla="*/ 2520175 h 2687444"/>
                      <a:gd name="connsiteX59" fmla="*/ 2486722 w 3434576"/>
                      <a:gd name="connsiteY59" fmla="*/ 2475570 h 2687444"/>
                      <a:gd name="connsiteX60" fmla="*/ 2509025 w 3434576"/>
                      <a:gd name="connsiteY60" fmla="*/ 2453268 h 2687444"/>
                      <a:gd name="connsiteX61" fmla="*/ 2542478 w 3434576"/>
                      <a:gd name="connsiteY61" fmla="*/ 2430966 h 2687444"/>
                      <a:gd name="connsiteX62" fmla="*/ 2587083 w 3434576"/>
                      <a:gd name="connsiteY62" fmla="*/ 2375209 h 2687444"/>
                      <a:gd name="connsiteX63" fmla="*/ 2620537 w 3434576"/>
                      <a:gd name="connsiteY63" fmla="*/ 2352907 h 2687444"/>
                      <a:gd name="connsiteX64" fmla="*/ 2642839 w 3434576"/>
                      <a:gd name="connsiteY64" fmla="*/ 2319453 h 2687444"/>
                      <a:gd name="connsiteX65" fmla="*/ 2687444 w 3434576"/>
                      <a:gd name="connsiteY65" fmla="*/ 2274848 h 2687444"/>
                      <a:gd name="connsiteX66" fmla="*/ 2732049 w 3434576"/>
                      <a:gd name="connsiteY66" fmla="*/ 2174487 h 2687444"/>
                      <a:gd name="connsiteX67" fmla="*/ 2776654 w 3434576"/>
                      <a:gd name="connsiteY67" fmla="*/ 2040673 h 2687444"/>
                      <a:gd name="connsiteX68" fmla="*/ 2798956 w 3434576"/>
                      <a:gd name="connsiteY68" fmla="*/ 1973766 h 2687444"/>
                      <a:gd name="connsiteX69" fmla="*/ 2810107 w 3434576"/>
                      <a:gd name="connsiteY69" fmla="*/ 1940312 h 2687444"/>
                      <a:gd name="connsiteX70" fmla="*/ 2832410 w 3434576"/>
                      <a:gd name="connsiteY70" fmla="*/ 1906858 h 2687444"/>
                      <a:gd name="connsiteX71" fmla="*/ 2877015 w 3434576"/>
                      <a:gd name="connsiteY71" fmla="*/ 1806497 h 2687444"/>
                      <a:gd name="connsiteX72" fmla="*/ 2921620 w 3434576"/>
                      <a:gd name="connsiteY72" fmla="*/ 1672683 h 2687444"/>
                      <a:gd name="connsiteX73" fmla="*/ 2932771 w 3434576"/>
                      <a:gd name="connsiteY73" fmla="*/ 1639229 h 2687444"/>
                      <a:gd name="connsiteX74" fmla="*/ 2943922 w 3434576"/>
                      <a:gd name="connsiteY74" fmla="*/ 1605775 h 2687444"/>
                      <a:gd name="connsiteX75" fmla="*/ 2966225 w 3434576"/>
                      <a:gd name="connsiteY75" fmla="*/ 1572322 h 2687444"/>
                      <a:gd name="connsiteX76" fmla="*/ 2988527 w 3434576"/>
                      <a:gd name="connsiteY76" fmla="*/ 1505414 h 2687444"/>
                      <a:gd name="connsiteX77" fmla="*/ 3010829 w 3434576"/>
                      <a:gd name="connsiteY77" fmla="*/ 1471961 h 2687444"/>
                      <a:gd name="connsiteX78" fmla="*/ 3021981 w 3434576"/>
                      <a:gd name="connsiteY78" fmla="*/ 1438507 h 2687444"/>
                      <a:gd name="connsiteX79" fmla="*/ 3044283 w 3434576"/>
                      <a:gd name="connsiteY79" fmla="*/ 1405053 h 2687444"/>
                      <a:gd name="connsiteX80" fmla="*/ 3066586 w 3434576"/>
                      <a:gd name="connsiteY80" fmla="*/ 1338146 h 2687444"/>
                      <a:gd name="connsiteX81" fmla="*/ 3077737 w 3434576"/>
                      <a:gd name="connsiteY81" fmla="*/ 1304692 h 2687444"/>
                      <a:gd name="connsiteX82" fmla="*/ 3088888 w 3434576"/>
                      <a:gd name="connsiteY82" fmla="*/ 1271239 h 2687444"/>
                      <a:gd name="connsiteX83" fmla="*/ 3100039 w 3434576"/>
                      <a:gd name="connsiteY83" fmla="*/ 1226634 h 2687444"/>
                      <a:gd name="connsiteX84" fmla="*/ 3122342 w 3434576"/>
                      <a:gd name="connsiteY84" fmla="*/ 1159727 h 2687444"/>
                      <a:gd name="connsiteX85" fmla="*/ 3133493 w 3434576"/>
                      <a:gd name="connsiteY85" fmla="*/ 1126273 h 2687444"/>
                      <a:gd name="connsiteX86" fmla="*/ 3155795 w 3434576"/>
                      <a:gd name="connsiteY86" fmla="*/ 1092819 h 2687444"/>
                      <a:gd name="connsiteX87" fmla="*/ 3189249 w 3434576"/>
                      <a:gd name="connsiteY87" fmla="*/ 992458 h 2687444"/>
                      <a:gd name="connsiteX88" fmla="*/ 3200400 w 3434576"/>
                      <a:gd name="connsiteY88" fmla="*/ 959005 h 2687444"/>
                      <a:gd name="connsiteX89" fmla="*/ 3222703 w 3434576"/>
                      <a:gd name="connsiteY89" fmla="*/ 936702 h 2687444"/>
                      <a:gd name="connsiteX90" fmla="*/ 3233854 w 3434576"/>
                      <a:gd name="connsiteY90" fmla="*/ 903248 h 2687444"/>
                      <a:gd name="connsiteX91" fmla="*/ 3278459 w 3434576"/>
                      <a:gd name="connsiteY91" fmla="*/ 836341 h 2687444"/>
                      <a:gd name="connsiteX92" fmla="*/ 3289610 w 3434576"/>
                      <a:gd name="connsiteY92" fmla="*/ 802887 h 2687444"/>
                      <a:gd name="connsiteX93" fmla="*/ 3345366 w 3434576"/>
                      <a:gd name="connsiteY93" fmla="*/ 735980 h 2687444"/>
                      <a:gd name="connsiteX94" fmla="*/ 3389971 w 3434576"/>
                      <a:gd name="connsiteY94" fmla="*/ 635619 h 2687444"/>
                      <a:gd name="connsiteX95" fmla="*/ 3412273 w 3434576"/>
                      <a:gd name="connsiteY95" fmla="*/ 501805 h 2687444"/>
                      <a:gd name="connsiteX96" fmla="*/ 3434576 w 3434576"/>
                      <a:gd name="connsiteY96" fmla="*/ 312234 h 2687444"/>
                      <a:gd name="connsiteX97" fmla="*/ 3423425 w 3434576"/>
                      <a:gd name="connsiteY97" fmla="*/ 89209 h 2687444"/>
                      <a:gd name="connsiteX98" fmla="*/ 3412273 w 3434576"/>
                      <a:gd name="connsiteY98" fmla="*/ 22302 h 268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3434576" h="2687444">
                        <a:moveTo>
                          <a:pt x="0" y="0"/>
                        </a:moveTo>
                        <a:cubicBezTo>
                          <a:pt x="22302" y="26019"/>
                          <a:pt x="44140" y="52445"/>
                          <a:pt x="66907" y="78058"/>
                        </a:cubicBezTo>
                        <a:cubicBezTo>
                          <a:pt x="73892" y="85916"/>
                          <a:pt x="82902" y="91950"/>
                          <a:pt x="89210" y="100361"/>
                        </a:cubicBezTo>
                        <a:cubicBezTo>
                          <a:pt x="105293" y="121804"/>
                          <a:pt x="114862" y="148314"/>
                          <a:pt x="133815" y="167268"/>
                        </a:cubicBezTo>
                        <a:cubicBezTo>
                          <a:pt x="186221" y="219676"/>
                          <a:pt x="158520" y="187600"/>
                          <a:pt x="211873" y="267629"/>
                        </a:cubicBezTo>
                        <a:lnTo>
                          <a:pt x="278781" y="367990"/>
                        </a:lnTo>
                        <a:cubicBezTo>
                          <a:pt x="286215" y="379141"/>
                          <a:pt x="296845" y="388730"/>
                          <a:pt x="301083" y="401444"/>
                        </a:cubicBezTo>
                        <a:cubicBezTo>
                          <a:pt x="304800" y="412595"/>
                          <a:pt x="306186" y="424818"/>
                          <a:pt x="312234" y="434897"/>
                        </a:cubicBezTo>
                        <a:cubicBezTo>
                          <a:pt x="317643" y="443912"/>
                          <a:pt x="327969" y="448990"/>
                          <a:pt x="334537" y="457200"/>
                        </a:cubicBezTo>
                        <a:cubicBezTo>
                          <a:pt x="390806" y="527536"/>
                          <a:pt x="325290" y="459104"/>
                          <a:pt x="379142" y="512956"/>
                        </a:cubicBezTo>
                        <a:cubicBezTo>
                          <a:pt x="404769" y="589837"/>
                          <a:pt x="384821" y="563239"/>
                          <a:pt x="423746" y="602166"/>
                        </a:cubicBezTo>
                        <a:cubicBezTo>
                          <a:pt x="476742" y="761148"/>
                          <a:pt x="423498" y="595719"/>
                          <a:pt x="457200" y="713678"/>
                        </a:cubicBezTo>
                        <a:cubicBezTo>
                          <a:pt x="460429" y="724980"/>
                          <a:pt x="465122" y="735829"/>
                          <a:pt x="468351" y="747131"/>
                        </a:cubicBezTo>
                        <a:cubicBezTo>
                          <a:pt x="472561" y="761867"/>
                          <a:pt x="475099" y="777056"/>
                          <a:pt x="479503" y="791736"/>
                        </a:cubicBezTo>
                        <a:cubicBezTo>
                          <a:pt x="486258" y="814254"/>
                          <a:pt x="485182" y="842021"/>
                          <a:pt x="501805" y="858644"/>
                        </a:cubicBezTo>
                        <a:lnTo>
                          <a:pt x="557561" y="914400"/>
                        </a:lnTo>
                        <a:lnTo>
                          <a:pt x="579864" y="936702"/>
                        </a:lnTo>
                        <a:cubicBezTo>
                          <a:pt x="587298" y="966439"/>
                          <a:pt x="592473" y="996833"/>
                          <a:pt x="602166" y="1025912"/>
                        </a:cubicBezTo>
                        <a:cubicBezTo>
                          <a:pt x="605883" y="1037063"/>
                          <a:pt x="608060" y="1048852"/>
                          <a:pt x="613317" y="1059366"/>
                        </a:cubicBezTo>
                        <a:cubicBezTo>
                          <a:pt x="619311" y="1071353"/>
                          <a:pt x="628186" y="1081668"/>
                          <a:pt x="635620" y="1092819"/>
                        </a:cubicBezTo>
                        <a:cubicBezTo>
                          <a:pt x="662358" y="1173036"/>
                          <a:pt x="629916" y="1072855"/>
                          <a:pt x="657922" y="1170878"/>
                        </a:cubicBezTo>
                        <a:cubicBezTo>
                          <a:pt x="661151" y="1182180"/>
                          <a:pt x="663365" y="1194056"/>
                          <a:pt x="669073" y="1204331"/>
                        </a:cubicBezTo>
                        <a:cubicBezTo>
                          <a:pt x="669091" y="1204363"/>
                          <a:pt x="724819" y="1287950"/>
                          <a:pt x="735981" y="1304692"/>
                        </a:cubicBezTo>
                        <a:cubicBezTo>
                          <a:pt x="743415" y="1315843"/>
                          <a:pt x="748806" y="1328669"/>
                          <a:pt x="758283" y="1338146"/>
                        </a:cubicBezTo>
                        <a:cubicBezTo>
                          <a:pt x="765717" y="1345580"/>
                          <a:pt x="774278" y="1352037"/>
                          <a:pt x="780586" y="1360448"/>
                        </a:cubicBezTo>
                        <a:cubicBezTo>
                          <a:pt x="796668" y="1381891"/>
                          <a:pt x="816713" y="1401928"/>
                          <a:pt x="825190" y="1427356"/>
                        </a:cubicBezTo>
                        <a:cubicBezTo>
                          <a:pt x="839667" y="1470783"/>
                          <a:pt x="828031" y="1452497"/>
                          <a:pt x="858644" y="1483112"/>
                        </a:cubicBezTo>
                        <a:cubicBezTo>
                          <a:pt x="862361" y="1494263"/>
                          <a:pt x="862742" y="1507162"/>
                          <a:pt x="869795" y="1516566"/>
                        </a:cubicBezTo>
                        <a:cubicBezTo>
                          <a:pt x="869809" y="1516584"/>
                          <a:pt x="932236" y="1579006"/>
                          <a:pt x="947854" y="1594624"/>
                        </a:cubicBezTo>
                        <a:lnTo>
                          <a:pt x="970156" y="1616927"/>
                        </a:lnTo>
                        <a:lnTo>
                          <a:pt x="992459" y="1639229"/>
                        </a:lnTo>
                        <a:cubicBezTo>
                          <a:pt x="996767" y="1669388"/>
                          <a:pt x="1010271" y="1783035"/>
                          <a:pt x="1025912" y="1806497"/>
                        </a:cubicBezTo>
                        <a:cubicBezTo>
                          <a:pt x="1062795" y="1861820"/>
                          <a:pt x="1038738" y="1830474"/>
                          <a:pt x="1103971" y="1895707"/>
                        </a:cubicBezTo>
                        <a:cubicBezTo>
                          <a:pt x="1146902" y="1938638"/>
                          <a:pt x="1124303" y="1920413"/>
                          <a:pt x="1170878" y="1951463"/>
                        </a:cubicBezTo>
                        <a:cubicBezTo>
                          <a:pt x="1178312" y="1962614"/>
                          <a:pt x="1184356" y="1974831"/>
                          <a:pt x="1193181" y="1984917"/>
                        </a:cubicBezTo>
                        <a:cubicBezTo>
                          <a:pt x="1210489" y="2004697"/>
                          <a:pt x="1234358" y="2018803"/>
                          <a:pt x="1248937" y="2040673"/>
                        </a:cubicBezTo>
                        <a:cubicBezTo>
                          <a:pt x="1256371" y="2051824"/>
                          <a:pt x="1261762" y="2064650"/>
                          <a:pt x="1271239" y="2074127"/>
                        </a:cubicBezTo>
                        <a:cubicBezTo>
                          <a:pt x="1280716" y="2083604"/>
                          <a:pt x="1294397" y="2087849"/>
                          <a:pt x="1304693" y="2096429"/>
                        </a:cubicBezTo>
                        <a:cubicBezTo>
                          <a:pt x="1316808" y="2106525"/>
                          <a:pt x="1326031" y="2119787"/>
                          <a:pt x="1338146" y="2129883"/>
                        </a:cubicBezTo>
                        <a:cubicBezTo>
                          <a:pt x="1348442" y="2138463"/>
                          <a:pt x="1361135" y="2143813"/>
                          <a:pt x="1371600" y="2152185"/>
                        </a:cubicBezTo>
                        <a:cubicBezTo>
                          <a:pt x="1379810" y="2158753"/>
                          <a:pt x="1385492" y="2168179"/>
                          <a:pt x="1393903" y="2174487"/>
                        </a:cubicBezTo>
                        <a:cubicBezTo>
                          <a:pt x="1415346" y="2190569"/>
                          <a:pt x="1441857" y="2200138"/>
                          <a:pt x="1460810" y="2219092"/>
                        </a:cubicBezTo>
                        <a:cubicBezTo>
                          <a:pt x="1491424" y="2249707"/>
                          <a:pt x="1473138" y="2238070"/>
                          <a:pt x="1516566" y="2252546"/>
                        </a:cubicBezTo>
                        <a:cubicBezTo>
                          <a:pt x="1524000" y="2263697"/>
                          <a:pt x="1530146" y="2275824"/>
                          <a:pt x="1538868" y="2286000"/>
                        </a:cubicBezTo>
                        <a:cubicBezTo>
                          <a:pt x="1552552" y="2301965"/>
                          <a:pt x="1568605" y="2315737"/>
                          <a:pt x="1583473" y="2330605"/>
                        </a:cubicBezTo>
                        <a:cubicBezTo>
                          <a:pt x="1609890" y="2357022"/>
                          <a:pt x="1634862" y="2384905"/>
                          <a:pt x="1672683" y="2397512"/>
                        </a:cubicBezTo>
                        <a:lnTo>
                          <a:pt x="1706137" y="2408663"/>
                        </a:lnTo>
                        <a:cubicBezTo>
                          <a:pt x="1713571" y="2416097"/>
                          <a:pt x="1719035" y="2426264"/>
                          <a:pt x="1728439" y="2430966"/>
                        </a:cubicBezTo>
                        <a:cubicBezTo>
                          <a:pt x="1749466" y="2441479"/>
                          <a:pt x="1795346" y="2453268"/>
                          <a:pt x="1795346" y="2453268"/>
                        </a:cubicBezTo>
                        <a:lnTo>
                          <a:pt x="1862254" y="2520175"/>
                        </a:lnTo>
                        <a:lnTo>
                          <a:pt x="1884556" y="2542478"/>
                        </a:lnTo>
                        <a:cubicBezTo>
                          <a:pt x="1888273" y="2553629"/>
                          <a:pt x="1888364" y="2566753"/>
                          <a:pt x="1895707" y="2575931"/>
                        </a:cubicBezTo>
                        <a:cubicBezTo>
                          <a:pt x="1904079" y="2586396"/>
                          <a:pt x="1918696" y="2589862"/>
                          <a:pt x="1929161" y="2598234"/>
                        </a:cubicBezTo>
                        <a:cubicBezTo>
                          <a:pt x="1972894" y="2633220"/>
                          <a:pt x="1926823" y="2612322"/>
                          <a:pt x="1984917" y="2631687"/>
                        </a:cubicBezTo>
                        <a:cubicBezTo>
                          <a:pt x="2023844" y="2670614"/>
                          <a:pt x="1997245" y="2650664"/>
                          <a:pt x="2074127" y="2676292"/>
                        </a:cubicBezTo>
                        <a:lnTo>
                          <a:pt x="2107581" y="2687444"/>
                        </a:lnTo>
                        <a:cubicBezTo>
                          <a:pt x="2117065" y="2686654"/>
                          <a:pt x="2234660" y="2687468"/>
                          <a:pt x="2274849" y="2665141"/>
                        </a:cubicBezTo>
                        <a:cubicBezTo>
                          <a:pt x="2298280" y="2652124"/>
                          <a:pt x="2322803" y="2639489"/>
                          <a:pt x="2341756" y="2620536"/>
                        </a:cubicBezTo>
                        <a:lnTo>
                          <a:pt x="2442117" y="2520175"/>
                        </a:lnTo>
                        <a:lnTo>
                          <a:pt x="2486722" y="2475570"/>
                        </a:lnTo>
                        <a:cubicBezTo>
                          <a:pt x="2494156" y="2468136"/>
                          <a:pt x="2500277" y="2459100"/>
                          <a:pt x="2509025" y="2453268"/>
                        </a:cubicBezTo>
                        <a:cubicBezTo>
                          <a:pt x="2520176" y="2445834"/>
                          <a:pt x="2532013" y="2439338"/>
                          <a:pt x="2542478" y="2430966"/>
                        </a:cubicBezTo>
                        <a:cubicBezTo>
                          <a:pt x="2597660" y="2386820"/>
                          <a:pt x="2529117" y="2433175"/>
                          <a:pt x="2587083" y="2375209"/>
                        </a:cubicBezTo>
                        <a:cubicBezTo>
                          <a:pt x="2596560" y="2365732"/>
                          <a:pt x="2609386" y="2360341"/>
                          <a:pt x="2620537" y="2352907"/>
                        </a:cubicBezTo>
                        <a:cubicBezTo>
                          <a:pt x="2627971" y="2341756"/>
                          <a:pt x="2634117" y="2329629"/>
                          <a:pt x="2642839" y="2319453"/>
                        </a:cubicBezTo>
                        <a:cubicBezTo>
                          <a:pt x="2656523" y="2303488"/>
                          <a:pt x="2687444" y="2274848"/>
                          <a:pt x="2687444" y="2274848"/>
                        </a:cubicBezTo>
                        <a:cubicBezTo>
                          <a:pt x="2713984" y="2195226"/>
                          <a:pt x="2696706" y="2227501"/>
                          <a:pt x="2732049" y="2174487"/>
                        </a:cubicBezTo>
                        <a:lnTo>
                          <a:pt x="2776654" y="2040673"/>
                        </a:lnTo>
                        <a:lnTo>
                          <a:pt x="2798956" y="1973766"/>
                        </a:lnTo>
                        <a:cubicBezTo>
                          <a:pt x="2802673" y="1962615"/>
                          <a:pt x="2803587" y="1950092"/>
                          <a:pt x="2810107" y="1940312"/>
                        </a:cubicBezTo>
                        <a:lnTo>
                          <a:pt x="2832410" y="1906858"/>
                        </a:lnTo>
                        <a:cubicBezTo>
                          <a:pt x="2858950" y="1827236"/>
                          <a:pt x="2841672" y="1859511"/>
                          <a:pt x="2877015" y="1806497"/>
                        </a:cubicBezTo>
                        <a:lnTo>
                          <a:pt x="2921620" y="1672683"/>
                        </a:lnTo>
                        <a:lnTo>
                          <a:pt x="2932771" y="1639229"/>
                        </a:lnTo>
                        <a:cubicBezTo>
                          <a:pt x="2936488" y="1628078"/>
                          <a:pt x="2937402" y="1615555"/>
                          <a:pt x="2943922" y="1605775"/>
                        </a:cubicBezTo>
                        <a:lnTo>
                          <a:pt x="2966225" y="1572322"/>
                        </a:lnTo>
                        <a:cubicBezTo>
                          <a:pt x="2973659" y="1550019"/>
                          <a:pt x="2975487" y="1524975"/>
                          <a:pt x="2988527" y="1505414"/>
                        </a:cubicBezTo>
                        <a:cubicBezTo>
                          <a:pt x="2995961" y="1494263"/>
                          <a:pt x="3004835" y="1483948"/>
                          <a:pt x="3010829" y="1471961"/>
                        </a:cubicBezTo>
                        <a:cubicBezTo>
                          <a:pt x="3016086" y="1461447"/>
                          <a:pt x="3016724" y="1449021"/>
                          <a:pt x="3021981" y="1438507"/>
                        </a:cubicBezTo>
                        <a:cubicBezTo>
                          <a:pt x="3027975" y="1426520"/>
                          <a:pt x="3038840" y="1417300"/>
                          <a:pt x="3044283" y="1405053"/>
                        </a:cubicBezTo>
                        <a:cubicBezTo>
                          <a:pt x="3053831" y="1383570"/>
                          <a:pt x="3059152" y="1360448"/>
                          <a:pt x="3066586" y="1338146"/>
                        </a:cubicBezTo>
                        <a:lnTo>
                          <a:pt x="3077737" y="1304692"/>
                        </a:lnTo>
                        <a:cubicBezTo>
                          <a:pt x="3081454" y="1293541"/>
                          <a:pt x="3086037" y="1282642"/>
                          <a:pt x="3088888" y="1271239"/>
                        </a:cubicBezTo>
                        <a:cubicBezTo>
                          <a:pt x="3092605" y="1256371"/>
                          <a:pt x="3095635" y="1241314"/>
                          <a:pt x="3100039" y="1226634"/>
                        </a:cubicBezTo>
                        <a:cubicBezTo>
                          <a:pt x="3106794" y="1204117"/>
                          <a:pt x="3114908" y="1182029"/>
                          <a:pt x="3122342" y="1159727"/>
                        </a:cubicBezTo>
                        <a:cubicBezTo>
                          <a:pt x="3126059" y="1148576"/>
                          <a:pt x="3126973" y="1136053"/>
                          <a:pt x="3133493" y="1126273"/>
                        </a:cubicBezTo>
                        <a:cubicBezTo>
                          <a:pt x="3140927" y="1115122"/>
                          <a:pt x="3150352" y="1105066"/>
                          <a:pt x="3155795" y="1092819"/>
                        </a:cubicBezTo>
                        <a:cubicBezTo>
                          <a:pt x="3155802" y="1092804"/>
                          <a:pt x="3183671" y="1009193"/>
                          <a:pt x="3189249" y="992458"/>
                        </a:cubicBezTo>
                        <a:cubicBezTo>
                          <a:pt x="3192966" y="981307"/>
                          <a:pt x="3192089" y="967316"/>
                          <a:pt x="3200400" y="959005"/>
                        </a:cubicBezTo>
                        <a:lnTo>
                          <a:pt x="3222703" y="936702"/>
                        </a:lnTo>
                        <a:cubicBezTo>
                          <a:pt x="3226420" y="925551"/>
                          <a:pt x="3228146" y="913523"/>
                          <a:pt x="3233854" y="903248"/>
                        </a:cubicBezTo>
                        <a:cubicBezTo>
                          <a:pt x="3246871" y="879817"/>
                          <a:pt x="3278459" y="836341"/>
                          <a:pt x="3278459" y="836341"/>
                        </a:cubicBezTo>
                        <a:cubicBezTo>
                          <a:pt x="3282176" y="825190"/>
                          <a:pt x="3283090" y="812667"/>
                          <a:pt x="3289610" y="802887"/>
                        </a:cubicBezTo>
                        <a:cubicBezTo>
                          <a:pt x="3324627" y="750361"/>
                          <a:pt x="3321042" y="790711"/>
                          <a:pt x="3345366" y="735980"/>
                        </a:cubicBezTo>
                        <a:cubicBezTo>
                          <a:pt x="3398444" y="616552"/>
                          <a:pt x="3339498" y="711327"/>
                          <a:pt x="3389971" y="635619"/>
                        </a:cubicBezTo>
                        <a:cubicBezTo>
                          <a:pt x="3402002" y="575461"/>
                          <a:pt x="3404369" y="568990"/>
                          <a:pt x="3412273" y="501805"/>
                        </a:cubicBezTo>
                        <a:cubicBezTo>
                          <a:pt x="3439807" y="267774"/>
                          <a:pt x="3408456" y="495074"/>
                          <a:pt x="3434576" y="312234"/>
                        </a:cubicBezTo>
                        <a:cubicBezTo>
                          <a:pt x="3430859" y="237892"/>
                          <a:pt x="3429134" y="163424"/>
                          <a:pt x="3423425" y="89209"/>
                        </a:cubicBezTo>
                        <a:cubicBezTo>
                          <a:pt x="3421691" y="66666"/>
                          <a:pt x="3412273" y="22302"/>
                          <a:pt x="3412273" y="2230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Freeform 19">
            <a:extLst>
              <a:ext uri="{FF2B5EF4-FFF2-40B4-BE49-F238E27FC236}">
                <a16:creationId xmlns:a16="http://schemas.microsoft.com/office/drawing/2014/main" id="{2B69B724-0874-83D6-EA3A-98B640396A95}"/>
              </a:ext>
            </a:extLst>
          </p:cNvPr>
          <p:cNvSpPr/>
          <p:nvPr/>
        </p:nvSpPr>
        <p:spPr>
          <a:xfrm>
            <a:off x="312234" y="2782486"/>
            <a:ext cx="847492" cy="33453"/>
          </a:xfrm>
          <a:custGeom>
            <a:avLst/>
            <a:gdLst>
              <a:gd name="connsiteX0" fmla="*/ 0 w 847492"/>
              <a:gd name="connsiteY0" fmla="*/ 0 h 33453"/>
              <a:gd name="connsiteX1" fmla="*/ 758282 w 847492"/>
              <a:gd name="connsiteY1" fmla="*/ 22302 h 33453"/>
              <a:gd name="connsiteX2" fmla="*/ 847492 w 847492"/>
              <a:gd name="connsiteY2" fmla="*/ 33453 h 33453"/>
            </a:gdLst>
            <a:ahLst/>
            <a:cxnLst>
              <a:cxn ang="0">
                <a:pos x="connsiteX0" y="connsiteY0"/>
              </a:cxn>
              <a:cxn ang="0">
                <a:pos x="connsiteX1" y="connsiteY1"/>
              </a:cxn>
              <a:cxn ang="0">
                <a:pos x="connsiteX2" y="connsiteY2"/>
              </a:cxn>
            </a:cxnLst>
            <a:rect l="l" t="t" r="r" b="b"/>
            <a:pathLst>
              <a:path w="847492" h="33453" extrusionOk="0">
                <a:moveTo>
                  <a:pt x="0" y="0"/>
                </a:moveTo>
                <a:cubicBezTo>
                  <a:pt x="302172" y="27496"/>
                  <a:pt x="-120571" y="31508"/>
                  <a:pt x="758282" y="22302"/>
                </a:cubicBezTo>
                <a:cubicBezTo>
                  <a:pt x="788238" y="23183"/>
                  <a:pt x="847491" y="33453"/>
                  <a:pt x="847492" y="33453"/>
                </a:cubicBezTo>
              </a:path>
            </a:pathLst>
          </a:custGeom>
          <a:noFill/>
          <a:ln w="38100">
            <a:solidFill>
              <a:srgbClr val="FF0000"/>
            </a:solidFill>
            <a:miter lim="800000"/>
            <a:extLst>
              <a:ext uri="{C807C97D-BFC1-408E-A445-0C87EB9F89A2}">
                <ask:lineSketchStyleProps xmlns:ask="http://schemas.microsoft.com/office/drawing/2018/sketchyshapes" sd="1219033472">
                  <a:custGeom>
                    <a:avLst/>
                    <a:gdLst>
                      <a:gd name="connsiteX0" fmla="*/ 0 w 847492"/>
                      <a:gd name="connsiteY0" fmla="*/ 0 h 33453"/>
                      <a:gd name="connsiteX1" fmla="*/ 758282 w 847492"/>
                      <a:gd name="connsiteY1" fmla="*/ 22302 h 33453"/>
                      <a:gd name="connsiteX2" fmla="*/ 847492 w 847492"/>
                      <a:gd name="connsiteY2" fmla="*/ 33453 h 33453"/>
                    </a:gdLst>
                    <a:ahLst/>
                    <a:cxnLst>
                      <a:cxn ang="0">
                        <a:pos x="connsiteX0" y="connsiteY0"/>
                      </a:cxn>
                      <a:cxn ang="0">
                        <a:pos x="connsiteX1" y="connsiteY1"/>
                      </a:cxn>
                      <a:cxn ang="0">
                        <a:pos x="connsiteX2" y="connsiteY2"/>
                      </a:cxn>
                    </a:cxnLst>
                    <a:rect l="l" t="t" r="r" b="b"/>
                    <a:pathLst>
                      <a:path w="847492" h="33453">
                        <a:moveTo>
                          <a:pt x="0" y="0"/>
                        </a:moveTo>
                        <a:cubicBezTo>
                          <a:pt x="323064" y="40383"/>
                          <a:pt x="-33958" y="-999"/>
                          <a:pt x="758282" y="22302"/>
                        </a:cubicBezTo>
                        <a:cubicBezTo>
                          <a:pt x="788237" y="23183"/>
                          <a:pt x="847492" y="33453"/>
                          <a:pt x="847492" y="33453"/>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EA8F99FF-D247-EFED-6782-5E0837ACCE28}"/>
              </a:ext>
            </a:extLst>
          </p:cNvPr>
          <p:cNvSpPr txBox="1"/>
          <p:nvPr/>
        </p:nvSpPr>
        <p:spPr>
          <a:xfrm>
            <a:off x="1340396" y="2639370"/>
            <a:ext cx="977062" cy="286232"/>
          </a:xfrm>
          <a:prstGeom prst="rect">
            <a:avLst/>
          </a:prstGeom>
          <a:noFill/>
        </p:spPr>
        <p:txBody>
          <a:bodyPr wrap="none" rtlCol="0">
            <a:spAutoFit/>
          </a:bodyPr>
          <a:lstStyle/>
          <a:p>
            <a:pPr>
              <a:lnSpc>
                <a:spcPct val="90000"/>
              </a:lnSpc>
            </a:pPr>
            <a:r>
              <a:rPr lang="en-GB" sz="1400" dirty="0">
                <a:solidFill>
                  <a:srgbClr val="FF0000"/>
                </a:solidFill>
                <a:latin typeface="Chalkboard" panose="03050602040202020205" pitchFamily="66" charset="77"/>
              </a:rPr>
              <a:t>Total Cost</a:t>
            </a:r>
          </a:p>
        </p:txBody>
      </p:sp>
      <p:sp>
        <p:nvSpPr>
          <p:cNvPr id="22" name="TextBox 21">
            <a:extLst>
              <a:ext uri="{FF2B5EF4-FFF2-40B4-BE49-F238E27FC236}">
                <a16:creationId xmlns:a16="http://schemas.microsoft.com/office/drawing/2014/main" id="{0BC62BFD-8465-1B97-F195-86F48AB1011B}"/>
              </a:ext>
            </a:extLst>
          </p:cNvPr>
          <p:cNvSpPr txBox="1"/>
          <p:nvPr/>
        </p:nvSpPr>
        <p:spPr>
          <a:xfrm>
            <a:off x="8902724" y="908719"/>
            <a:ext cx="2160240" cy="674031"/>
          </a:xfrm>
          <a:prstGeom prst="rect">
            <a:avLst/>
          </a:prstGeom>
          <a:noFill/>
        </p:spPr>
        <p:txBody>
          <a:bodyPr wrap="square" rtlCol="0">
            <a:spAutoFit/>
          </a:bodyPr>
          <a:lstStyle/>
          <a:p>
            <a:pPr>
              <a:lnSpc>
                <a:spcPct val="90000"/>
              </a:lnSpc>
            </a:pPr>
            <a:r>
              <a:rPr lang="en-GB" sz="1400" dirty="0">
                <a:latin typeface="Chalkboard" panose="03050602040202020205" pitchFamily="66" charset="77"/>
              </a:rPr>
              <a:t>Intermodule effects grow as the number of components increases</a:t>
            </a:r>
          </a:p>
        </p:txBody>
      </p:sp>
      <p:sp>
        <p:nvSpPr>
          <p:cNvPr id="23" name="TextBox 22">
            <a:extLst>
              <a:ext uri="{FF2B5EF4-FFF2-40B4-BE49-F238E27FC236}">
                <a16:creationId xmlns:a16="http://schemas.microsoft.com/office/drawing/2014/main" id="{EF2FFB49-997C-AEE5-AF87-A13AA392D453}"/>
              </a:ext>
            </a:extLst>
          </p:cNvPr>
          <p:cNvSpPr txBox="1"/>
          <p:nvPr/>
        </p:nvSpPr>
        <p:spPr>
          <a:xfrm>
            <a:off x="9217295" y="4005064"/>
            <a:ext cx="2160240" cy="867930"/>
          </a:xfrm>
          <a:prstGeom prst="rect">
            <a:avLst/>
          </a:prstGeom>
          <a:noFill/>
        </p:spPr>
        <p:txBody>
          <a:bodyPr wrap="square" rtlCol="0">
            <a:spAutoFit/>
          </a:bodyPr>
          <a:lstStyle/>
          <a:p>
            <a:pPr>
              <a:lnSpc>
                <a:spcPct val="90000"/>
              </a:lnSpc>
            </a:pPr>
            <a:r>
              <a:rPr lang="en-GB" sz="1400" dirty="0">
                <a:latin typeface="Chalkboard" panose="03050602040202020205" pitchFamily="66" charset="77"/>
              </a:rPr>
              <a:t>Intramodule effects decrease as the number of components increases and module size lowers</a:t>
            </a:r>
          </a:p>
        </p:txBody>
      </p:sp>
      <p:sp>
        <p:nvSpPr>
          <p:cNvPr id="24" name="TextBox 23">
            <a:extLst>
              <a:ext uri="{FF2B5EF4-FFF2-40B4-BE49-F238E27FC236}">
                <a16:creationId xmlns:a16="http://schemas.microsoft.com/office/drawing/2014/main" id="{E0C6926E-72C6-A9BF-E206-1D9A642B8659}"/>
              </a:ext>
            </a:extLst>
          </p:cNvPr>
          <p:cNvSpPr txBox="1"/>
          <p:nvPr/>
        </p:nvSpPr>
        <p:spPr>
          <a:xfrm>
            <a:off x="273143" y="4239725"/>
            <a:ext cx="3228961" cy="757130"/>
          </a:xfrm>
          <a:prstGeom prst="rect">
            <a:avLst/>
          </a:prstGeom>
          <a:noFill/>
          <a:ln w="25400">
            <a:solidFill>
              <a:schemeClr val="tx1"/>
            </a:solidFill>
          </a:ln>
        </p:spPr>
        <p:txBody>
          <a:bodyPr wrap="square" rtlCol="0">
            <a:spAutoFit/>
          </a:bodyPr>
          <a:lstStyle/>
          <a:p>
            <a:pPr>
              <a:lnSpc>
                <a:spcPct val="90000"/>
              </a:lnSpc>
            </a:pPr>
            <a:r>
              <a:rPr lang="en-GB" sz="1600" dirty="0">
                <a:latin typeface="Chalkboard" panose="03050602040202020205" pitchFamily="66" charset="77"/>
              </a:rPr>
              <a:t>Edward Yourdon, Larry Constantine,  Structured Design 1975</a:t>
            </a:r>
          </a:p>
        </p:txBody>
      </p:sp>
      <p:sp>
        <p:nvSpPr>
          <p:cNvPr id="4" name="Slide Number Placeholder 3">
            <a:extLst>
              <a:ext uri="{FF2B5EF4-FFF2-40B4-BE49-F238E27FC236}">
                <a16:creationId xmlns:a16="http://schemas.microsoft.com/office/drawing/2014/main" id="{4856593E-F5B2-7AC0-861B-907F0F2F9919}"/>
              </a:ext>
            </a:extLst>
          </p:cNvPr>
          <p:cNvSpPr>
            <a:spLocks noGrp="1"/>
          </p:cNvSpPr>
          <p:nvPr>
            <p:ph type="sldNum" sz="quarter" idx="12"/>
          </p:nvPr>
        </p:nvSpPr>
        <p:spPr/>
        <p:txBody>
          <a:bodyPr/>
          <a:lstStyle/>
          <a:p>
            <a:pPr rtl="0"/>
            <a:fld id="{25BA54BD-C84D-46CE-8B72-31BFB26ABA43}" type="slidenum">
              <a:rPr lang="en-GB" noProof="0" smtClean="0"/>
              <a:t>22</a:t>
            </a:fld>
            <a:endParaRPr lang="en-GB" noProof="0" dirty="0"/>
          </a:p>
        </p:txBody>
      </p:sp>
    </p:spTree>
    <p:extLst>
      <p:ext uri="{BB962C8B-B14F-4D97-AF65-F5344CB8AC3E}">
        <p14:creationId xmlns:p14="http://schemas.microsoft.com/office/powerpoint/2010/main" val="3504786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E89AF-C28C-B473-25E4-2AE8F2ADE5FC}"/>
              </a:ext>
            </a:extLst>
          </p:cNvPr>
          <p:cNvSpPr>
            <a:spLocks noGrp="1"/>
          </p:cNvSpPr>
          <p:nvPr>
            <p:ph type="title"/>
          </p:nvPr>
        </p:nvSpPr>
        <p:spPr/>
        <p:txBody>
          <a:bodyPr/>
          <a:lstStyle/>
          <a:p>
            <a:r>
              <a:rPr lang="en-GB" dirty="0">
                <a:latin typeface="Chalkboard" panose="03050602040202020205" pitchFamily="66" charset="77"/>
              </a:rPr>
              <a:t>Cost of Ownership</a:t>
            </a:r>
          </a:p>
        </p:txBody>
      </p:sp>
      <p:sp>
        <p:nvSpPr>
          <p:cNvPr id="3" name="TextBox 2">
            <a:extLst>
              <a:ext uri="{FF2B5EF4-FFF2-40B4-BE49-F238E27FC236}">
                <a16:creationId xmlns:a16="http://schemas.microsoft.com/office/drawing/2014/main" id="{BE04C26F-D3BD-3956-2A5C-2C0A30279399}"/>
              </a:ext>
            </a:extLst>
          </p:cNvPr>
          <p:cNvSpPr txBox="1"/>
          <p:nvPr/>
        </p:nvSpPr>
        <p:spPr>
          <a:xfrm>
            <a:off x="1522415" y="1916832"/>
            <a:ext cx="9612558" cy="1421928"/>
          </a:xfrm>
          <a:prstGeom prst="rect">
            <a:avLst/>
          </a:prstGeom>
          <a:noFill/>
        </p:spPr>
        <p:txBody>
          <a:bodyPr wrap="square" rtlCol="0">
            <a:spAutoFit/>
          </a:bodyPr>
          <a:lstStyle/>
          <a:p>
            <a:pPr>
              <a:lnSpc>
                <a:spcPct val="90000"/>
              </a:lnSpc>
            </a:pPr>
            <a:r>
              <a:rPr lang="en-GB" sz="2400" dirty="0">
                <a:latin typeface="Chalkboard" panose="03050602040202020205" pitchFamily="66" charset="77"/>
              </a:rPr>
              <a:t>The cost of ownership of software exceeds the cost of authorship (proof: assume a two-pizza team takes 3 months to write software but 36 months owning it, the cost of ownership is an order of magnitude greater).</a:t>
            </a:r>
          </a:p>
        </p:txBody>
      </p:sp>
      <p:sp>
        <p:nvSpPr>
          <p:cNvPr id="6" name="TextBox 5">
            <a:extLst>
              <a:ext uri="{FF2B5EF4-FFF2-40B4-BE49-F238E27FC236}">
                <a16:creationId xmlns:a16="http://schemas.microsoft.com/office/drawing/2014/main" id="{F248CB2B-9941-5A78-9EF0-8D858121A7A7}"/>
              </a:ext>
            </a:extLst>
          </p:cNvPr>
          <p:cNvSpPr txBox="1"/>
          <p:nvPr/>
        </p:nvSpPr>
        <p:spPr>
          <a:xfrm>
            <a:off x="1516202" y="3703211"/>
            <a:ext cx="9612558" cy="1089529"/>
          </a:xfrm>
          <a:prstGeom prst="rect">
            <a:avLst/>
          </a:prstGeom>
          <a:noFill/>
        </p:spPr>
        <p:txBody>
          <a:bodyPr wrap="square" rtlCol="0">
            <a:spAutoFit/>
          </a:bodyPr>
          <a:lstStyle/>
          <a:p>
            <a:pPr>
              <a:lnSpc>
                <a:spcPct val="90000"/>
              </a:lnSpc>
            </a:pPr>
            <a:r>
              <a:rPr lang="en-GB" sz="2400" dirty="0">
                <a:solidFill>
                  <a:srgbClr val="FFC000"/>
                </a:solidFill>
                <a:latin typeface="Chalkboard" panose="03050602040202020205" pitchFamily="66" charset="77"/>
              </a:rPr>
              <a:t>Reducing the cost of authorship improves the time to market. In a context where speed of feature release wins we risk prioritizing  fracture plane: team availability.</a:t>
            </a:r>
          </a:p>
        </p:txBody>
      </p:sp>
      <p:sp>
        <p:nvSpPr>
          <p:cNvPr id="7" name="TextBox 6">
            <a:extLst>
              <a:ext uri="{FF2B5EF4-FFF2-40B4-BE49-F238E27FC236}">
                <a16:creationId xmlns:a16="http://schemas.microsoft.com/office/drawing/2014/main" id="{E022A075-2266-BC9D-10E0-2FE203B90B8D}"/>
              </a:ext>
            </a:extLst>
          </p:cNvPr>
          <p:cNvSpPr txBox="1"/>
          <p:nvPr/>
        </p:nvSpPr>
        <p:spPr>
          <a:xfrm>
            <a:off x="1516202" y="5157192"/>
            <a:ext cx="9612558" cy="757130"/>
          </a:xfrm>
          <a:prstGeom prst="rect">
            <a:avLst/>
          </a:prstGeom>
          <a:noFill/>
        </p:spPr>
        <p:txBody>
          <a:bodyPr wrap="square" rtlCol="0">
            <a:spAutoFit/>
          </a:bodyPr>
          <a:lstStyle/>
          <a:p>
            <a:pPr>
              <a:lnSpc>
                <a:spcPct val="90000"/>
              </a:lnSpc>
            </a:pPr>
            <a:r>
              <a:rPr lang="en-GB" sz="2400" dirty="0">
                <a:solidFill>
                  <a:srgbClr val="00B050"/>
                </a:solidFill>
                <a:latin typeface="Chalkboard" panose="03050602040202020205" pitchFamily="66" charset="77"/>
              </a:rPr>
              <a:t>But over time a growing number of components will bankrupt us as ownership costs rise-and rise.</a:t>
            </a:r>
          </a:p>
        </p:txBody>
      </p:sp>
      <p:sp>
        <p:nvSpPr>
          <p:cNvPr id="8" name="Slide Number Placeholder 7">
            <a:extLst>
              <a:ext uri="{FF2B5EF4-FFF2-40B4-BE49-F238E27FC236}">
                <a16:creationId xmlns:a16="http://schemas.microsoft.com/office/drawing/2014/main" id="{7AB68B6F-10CB-C1CF-71BF-9E8B5E5BE184}"/>
              </a:ext>
            </a:extLst>
          </p:cNvPr>
          <p:cNvSpPr>
            <a:spLocks noGrp="1"/>
          </p:cNvSpPr>
          <p:nvPr>
            <p:ph type="sldNum" sz="quarter" idx="12"/>
          </p:nvPr>
        </p:nvSpPr>
        <p:spPr/>
        <p:txBody>
          <a:bodyPr/>
          <a:lstStyle/>
          <a:p>
            <a:pPr rtl="0"/>
            <a:fld id="{25BA54BD-C84D-46CE-8B72-31BFB26ABA43}" type="slidenum">
              <a:rPr lang="en-GB" noProof="0" smtClean="0"/>
              <a:t>23</a:t>
            </a:fld>
            <a:endParaRPr lang="en-GB" noProof="0" dirty="0"/>
          </a:p>
        </p:txBody>
      </p:sp>
    </p:spTree>
    <p:extLst>
      <p:ext uri="{BB962C8B-B14F-4D97-AF65-F5344CB8AC3E}">
        <p14:creationId xmlns:p14="http://schemas.microsoft.com/office/powerpoint/2010/main" val="1749033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5F4F6C-D5FC-2609-70C8-E532EA35D587}"/>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5BD68785-88E4-DEEF-50AE-6B0B40060FF3}"/>
              </a:ext>
            </a:extLst>
          </p:cNvPr>
          <p:cNvPicPr>
            <a:picLocks noChangeAspect="1"/>
          </p:cNvPicPr>
          <p:nvPr/>
        </p:nvPicPr>
        <p:blipFill>
          <a:blip r:embed="rId3"/>
          <a:stretch>
            <a:fillRect/>
          </a:stretch>
        </p:blipFill>
        <p:spPr>
          <a:xfrm>
            <a:off x="2854052" y="188640"/>
            <a:ext cx="6336704" cy="6336704"/>
          </a:xfrm>
          <a:prstGeom prst="rect">
            <a:avLst/>
          </a:prstGeom>
        </p:spPr>
      </p:pic>
      <p:sp>
        <p:nvSpPr>
          <p:cNvPr id="7" name="Slide Number Placeholder 6">
            <a:extLst>
              <a:ext uri="{FF2B5EF4-FFF2-40B4-BE49-F238E27FC236}">
                <a16:creationId xmlns:a16="http://schemas.microsoft.com/office/drawing/2014/main" id="{9A08DBF9-58C3-5767-89EF-5AF6DA55ECD2}"/>
              </a:ext>
            </a:extLst>
          </p:cNvPr>
          <p:cNvSpPr>
            <a:spLocks noGrp="1"/>
          </p:cNvSpPr>
          <p:nvPr>
            <p:ph type="sldNum" sz="quarter" idx="12"/>
          </p:nvPr>
        </p:nvSpPr>
        <p:spPr/>
        <p:txBody>
          <a:bodyPr/>
          <a:lstStyle/>
          <a:p>
            <a:pPr rtl="0"/>
            <a:fld id="{25BA54BD-C84D-46CE-8B72-31BFB26ABA43}" type="slidenum">
              <a:rPr lang="en-GB" noProof="0" smtClean="0"/>
              <a:t>24</a:t>
            </a:fld>
            <a:endParaRPr lang="en-GB" noProof="0" dirty="0"/>
          </a:p>
        </p:txBody>
      </p:sp>
    </p:spTree>
    <p:extLst>
      <p:ext uri="{BB962C8B-B14F-4D97-AF65-F5344CB8AC3E}">
        <p14:creationId xmlns:p14="http://schemas.microsoft.com/office/powerpoint/2010/main" val="1864534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46D6FD-10FB-DA20-B20A-589256D164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713D6E-7AF6-E929-720D-7816FA2DA9F1}"/>
              </a:ext>
            </a:extLst>
          </p:cNvPr>
          <p:cNvSpPr>
            <a:spLocks noGrp="1"/>
          </p:cNvSpPr>
          <p:nvPr>
            <p:ph type="title"/>
          </p:nvPr>
        </p:nvSpPr>
        <p:spPr/>
        <p:txBody>
          <a:bodyPr rtlCol="0"/>
          <a:lstStyle/>
          <a:p>
            <a:pPr rtl="0"/>
            <a:r>
              <a:rPr lang="en-GB" dirty="0">
                <a:latin typeface="Chalkboard" panose="03050602040202020205" pitchFamily="66" charset="77"/>
              </a:rPr>
              <a:t>Advice</a:t>
            </a:r>
          </a:p>
        </p:txBody>
      </p:sp>
      <p:sp>
        <p:nvSpPr>
          <p:cNvPr id="3" name="Text Placeholder 2">
            <a:extLst>
              <a:ext uri="{FF2B5EF4-FFF2-40B4-BE49-F238E27FC236}">
                <a16:creationId xmlns:a16="http://schemas.microsoft.com/office/drawing/2014/main" id="{41A7B9A2-DCD8-154E-06AF-F35718917CDE}"/>
              </a:ext>
            </a:extLst>
          </p:cNvPr>
          <p:cNvSpPr>
            <a:spLocks noGrp="1"/>
          </p:cNvSpPr>
          <p:nvPr>
            <p:ph type="body" idx="1"/>
          </p:nvPr>
        </p:nvSpPr>
        <p:spPr>
          <a:xfrm>
            <a:off x="1522413" y="5102525"/>
            <a:ext cx="9143999" cy="846755"/>
          </a:xfrm>
        </p:spPr>
        <p:txBody>
          <a:bodyPr rtlCol="0">
            <a:noAutofit/>
          </a:bodyPr>
          <a:lstStyle/>
          <a:p>
            <a:r>
              <a:rPr lang="en-GB" sz="1400" dirty="0">
                <a:latin typeface="Chalkboard" panose="03050602040202020205" pitchFamily="66" charset="77"/>
              </a:rPr>
              <a:t>Why is it that a child sometimes does the opposite of what he is told? Why would a person sometimes dislike receiving a </a:t>
            </a:r>
            <a:r>
              <a:rPr lang="en-GB" sz="1400" dirty="0" err="1">
                <a:latin typeface="Chalkboard" panose="03050602040202020205" pitchFamily="66" charset="77"/>
              </a:rPr>
              <a:t>favor</a:t>
            </a:r>
            <a:r>
              <a:rPr lang="en-GB" sz="1400" dirty="0">
                <a:latin typeface="Chalkboard" panose="03050602040202020205" pitchFamily="66" charset="77"/>
              </a:rPr>
              <a:t>? Why is propaganda frequently ineffective in persuading people? And why would the grass in the adjacent pasture ever appear greener?.                                                                   </a:t>
            </a:r>
          </a:p>
        </p:txBody>
      </p:sp>
      <p:sp>
        <p:nvSpPr>
          <p:cNvPr id="5" name="TextBox 4">
            <a:extLst>
              <a:ext uri="{FF2B5EF4-FFF2-40B4-BE49-F238E27FC236}">
                <a16:creationId xmlns:a16="http://schemas.microsoft.com/office/drawing/2014/main" id="{4F66052F-BE24-42FA-AEBB-5C32E0E606F6}"/>
              </a:ext>
            </a:extLst>
          </p:cNvPr>
          <p:cNvSpPr txBox="1"/>
          <p:nvPr/>
        </p:nvSpPr>
        <p:spPr>
          <a:xfrm>
            <a:off x="5518348" y="5949280"/>
            <a:ext cx="5148064" cy="307777"/>
          </a:xfrm>
          <a:prstGeom prst="rect">
            <a:avLst/>
          </a:prstGeom>
          <a:noFill/>
        </p:spPr>
        <p:txBody>
          <a:bodyPr wrap="square">
            <a:spAutoFit/>
          </a:bodyPr>
          <a:lstStyle/>
          <a:p>
            <a:pPr algn="r"/>
            <a:r>
              <a:rPr lang="en-GB" sz="1400" dirty="0">
                <a:latin typeface="Chalkboard" panose="03050602040202020205" pitchFamily="66" charset="77"/>
              </a:rPr>
              <a:t> ― Jack Brehm, 1966 </a:t>
            </a:r>
            <a:endParaRPr lang="en-GB" sz="1400" dirty="0"/>
          </a:p>
        </p:txBody>
      </p:sp>
      <p:sp>
        <p:nvSpPr>
          <p:cNvPr id="9" name="Slide Number Placeholder 8">
            <a:extLst>
              <a:ext uri="{FF2B5EF4-FFF2-40B4-BE49-F238E27FC236}">
                <a16:creationId xmlns:a16="http://schemas.microsoft.com/office/drawing/2014/main" id="{8F9B08AF-6E41-3233-3957-14E9EE6A6606}"/>
              </a:ext>
            </a:extLst>
          </p:cNvPr>
          <p:cNvSpPr>
            <a:spLocks noGrp="1"/>
          </p:cNvSpPr>
          <p:nvPr>
            <p:ph type="sldNum" sz="quarter" idx="12"/>
          </p:nvPr>
        </p:nvSpPr>
        <p:spPr/>
        <p:txBody>
          <a:bodyPr/>
          <a:lstStyle/>
          <a:p>
            <a:pPr rtl="0"/>
            <a:fld id="{25BA54BD-C84D-46CE-8B72-31BFB26ABA43}" type="slidenum">
              <a:rPr lang="en-GB" noProof="0" smtClean="0"/>
              <a:t>25</a:t>
            </a:fld>
            <a:endParaRPr lang="en-GB" noProof="0" dirty="0"/>
          </a:p>
        </p:txBody>
      </p:sp>
      <p:sp>
        <p:nvSpPr>
          <p:cNvPr id="4" name="TextBox 3">
            <a:extLst>
              <a:ext uri="{FF2B5EF4-FFF2-40B4-BE49-F238E27FC236}">
                <a16:creationId xmlns:a16="http://schemas.microsoft.com/office/drawing/2014/main" id="{987D10ED-D4A5-D24F-564E-4503A37C2AE0}"/>
              </a:ext>
            </a:extLst>
          </p:cNvPr>
          <p:cNvSpPr txBox="1"/>
          <p:nvPr/>
        </p:nvSpPr>
        <p:spPr>
          <a:xfrm>
            <a:off x="10918948" y="332656"/>
            <a:ext cx="731290" cy="424732"/>
          </a:xfrm>
          <a:prstGeom prst="rect">
            <a:avLst/>
          </a:prstGeom>
          <a:noFill/>
        </p:spPr>
        <p:txBody>
          <a:bodyPr wrap="none" rtlCol="0">
            <a:spAutoFit/>
          </a:bodyPr>
          <a:lstStyle/>
          <a:p>
            <a:pPr>
              <a:lnSpc>
                <a:spcPct val="90000"/>
              </a:lnSpc>
            </a:pPr>
            <a:r>
              <a:rPr lang="en-GB" sz="2400" dirty="0"/>
              <a:t>t: 18</a:t>
            </a:r>
          </a:p>
        </p:txBody>
      </p:sp>
    </p:spTree>
    <p:extLst>
      <p:ext uri="{BB962C8B-B14F-4D97-AF65-F5344CB8AC3E}">
        <p14:creationId xmlns:p14="http://schemas.microsoft.com/office/powerpoint/2010/main" val="2061570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3BC5FDC-59D0-460A-CC60-284205F6E3BC}"/>
              </a:ext>
            </a:extLst>
          </p:cNvPr>
          <p:cNvSpPr/>
          <p:nvPr/>
        </p:nvSpPr>
        <p:spPr>
          <a:xfrm>
            <a:off x="1197867" y="1472911"/>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Logical</a:t>
            </a:r>
          </a:p>
        </p:txBody>
      </p:sp>
      <p:sp>
        <p:nvSpPr>
          <p:cNvPr id="6" name="Rectangle 5">
            <a:extLst>
              <a:ext uri="{FF2B5EF4-FFF2-40B4-BE49-F238E27FC236}">
                <a16:creationId xmlns:a16="http://schemas.microsoft.com/office/drawing/2014/main" id="{C0B54B04-3E54-A947-F1CB-D10D1AEB80A4}"/>
              </a:ext>
            </a:extLst>
          </p:cNvPr>
          <p:cNvSpPr/>
          <p:nvPr/>
        </p:nvSpPr>
        <p:spPr>
          <a:xfrm>
            <a:off x="1177755" y="4142184"/>
            <a:ext cx="3672408"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Process</a:t>
            </a:r>
          </a:p>
        </p:txBody>
      </p:sp>
      <p:sp>
        <p:nvSpPr>
          <p:cNvPr id="8" name="Rectangle 7">
            <a:extLst>
              <a:ext uri="{FF2B5EF4-FFF2-40B4-BE49-F238E27FC236}">
                <a16:creationId xmlns:a16="http://schemas.microsoft.com/office/drawing/2014/main" id="{B40E528A-8C86-95F1-505E-82814F02ABDC}"/>
              </a:ext>
            </a:extLst>
          </p:cNvPr>
          <p:cNvSpPr/>
          <p:nvPr/>
        </p:nvSpPr>
        <p:spPr>
          <a:xfrm>
            <a:off x="7030516" y="1484784"/>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Development</a:t>
            </a:r>
            <a:endParaRPr lang="en-GB" sz="3200" dirty="0"/>
          </a:p>
        </p:txBody>
      </p:sp>
      <p:sp>
        <p:nvSpPr>
          <p:cNvPr id="9" name="Rectangle 8">
            <a:extLst>
              <a:ext uri="{FF2B5EF4-FFF2-40B4-BE49-F238E27FC236}">
                <a16:creationId xmlns:a16="http://schemas.microsoft.com/office/drawing/2014/main" id="{6C041492-9C12-D1E5-82C5-9C43A248E798}"/>
              </a:ext>
            </a:extLst>
          </p:cNvPr>
          <p:cNvSpPr/>
          <p:nvPr/>
        </p:nvSpPr>
        <p:spPr>
          <a:xfrm>
            <a:off x="7030516" y="4091301"/>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Physical</a:t>
            </a:r>
          </a:p>
        </p:txBody>
      </p:sp>
      <p:sp>
        <p:nvSpPr>
          <p:cNvPr id="10" name="Oval 9">
            <a:extLst>
              <a:ext uri="{FF2B5EF4-FFF2-40B4-BE49-F238E27FC236}">
                <a16:creationId xmlns:a16="http://schemas.microsoft.com/office/drawing/2014/main" id="{6540D72E-0AB9-3C76-5859-07F60C1C085B}"/>
              </a:ext>
            </a:extLst>
          </p:cNvPr>
          <p:cNvSpPr/>
          <p:nvPr/>
        </p:nvSpPr>
        <p:spPr>
          <a:xfrm>
            <a:off x="4078188" y="2702024"/>
            <a:ext cx="3816424" cy="2088232"/>
          </a:xfrm>
          <a:prstGeom prst="ellipse">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Scenarios</a:t>
            </a:r>
          </a:p>
        </p:txBody>
      </p:sp>
      <p:sp>
        <p:nvSpPr>
          <p:cNvPr id="11" name="Freeform 10">
            <a:extLst>
              <a:ext uri="{FF2B5EF4-FFF2-40B4-BE49-F238E27FC236}">
                <a16:creationId xmlns:a16="http://schemas.microsoft.com/office/drawing/2014/main" id="{35389426-1279-1B40-89C6-5751F8B63B5C}"/>
              </a:ext>
            </a:extLst>
          </p:cNvPr>
          <p:cNvSpPr/>
          <p:nvPr/>
        </p:nvSpPr>
        <p:spPr>
          <a:xfrm>
            <a:off x="4883284" y="2202347"/>
            <a:ext cx="2074127" cy="78058"/>
          </a:xfrm>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extrusionOk="0">
                <a:moveTo>
                  <a:pt x="0" y="11151"/>
                </a:moveTo>
                <a:cubicBezTo>
                  <a:pt x="268140" y="34387"/>
                  <a:pt x="73043" y="28122"/>
                  <a:pt x="702527" y="11151"/>
                </a:cubicBezTo>
                <a:cubicBezTo>
                  <a:pt x="843269" y="4291"/>
                  <a:pt x="974317" y="4177"/>
                  <a:pt x="1059366" y="0"/>
                </a:cubicBezTo>
                <a:cubicBezTo>
                  <a:pt x="1099449" y="-5377"/>
                  <a:pt x="1160784" y="14127"/>
                  <a:pt x="1215483" y="11151"/>
                </a:cubicBezTo>
                <a:cubicBezTo>
                  <a:pt x="1330824" y="29159"/>
                  <a:pt x="1439276" y="-5940"/>
                  <a:pt x="1561171" y="22302"/>
                </a:cubicBezTo>
                <a:cubicBezTo>
                  <a:pt x="1580626" y="21388"/>
                  <a:pt x="1596851" y="28309"/>
                  <a:pt x="1616927" y="33453"/>
                </a:cubicBezTo>
                <a:cubicBezTo>
                  <a:pt x="1795417" y="37629"/>
                  <a:pt x="1480912" y="33391"/>
                  <a:pt x="1728439" y="66907"/>
                </a:cubicBezTo>
                <a:cubicBezTo>
                  <a:pt x="1741923" y="69997"/>
                  <a:pt x="1754198" y="76983"/>
                  <a:pt x="1773044" y="78058"/>
                </a:cubicBezTo>
                <a:cubicBezTo>
                  <a:pt x="1822118" y="76309"/>
                  <a:pt x="1843954" y="70916"/>
                  <a:pt x="1895708" y="66907"/>
                </a:cubicBezTo>
                <a:cubicBezTo>
                  <a:pt x="1908673" y="66332"/>
                  <a:pt x="1918581" y="58203"/>
                  <a:pt x="1929161" y="55756"/>
                </a:cubicBezTo>
                <a:cubicBezTo>
                  <a:pt x="1978679" y="66100"/>
                  <a:pt x="2031219" y="64095"/>
                  <a:pt x="2074127" y="557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Freeform 11">
            <a:extLst>
              <a:ext uri="{FF2B5EF4-FFF2-40B4-BE49-F238E27FC236}">
                <a16:creationId xmlns:a16="http://schemas.microsoft.com/office/drawing/2014/main" id="{95B27516-3842-3EAB-2E84-8CAA473B851E}"/>
              </a:ext>
            </a:extLst>
          </p:cNvPr>
          <p:cNvSpPr/>
          <p:nvPr/>
        </p:nvSpPr>
        <p:spPr>
          <a:xfrm>
            <a:off x="4897473" y="5262284"/>
            <a:ext cx="2074127" cy="78058"/>
          </a:xfrm>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extrusionOk="0">
                <a:moveTo>
                  <a:pt x="0" y="11151"/>
                </a:moveTo>
                <a:cubicBezTo>
                  <a:pt x="268140" y="34387"/>
                  <a:pt x="73043" y="28122"/>
                  <a:pt x="702527" y="11151"/>
                </a:cubicBezTo>
                <a:cubicBezTo>
                  <a:pt x="843269" y="4291"/>
                  <a:pt x="974317" y="4177"/>
                  <a:pt x="1059366" y="0"/>
                </a:cubicBezTo>
                <a:cubicBezTo>
                  <a:pt x="1099449" y="-5377"/>
                  <a:pt x="1160784" y="14127"/>
                  <a:pt x="1215483" y="11151"/>
                </a:cubicBezTo>
                <a:cubicBezTo>
                  <a:pt x="1330824" y="29159"/>
                  <a:pt x="1439276" y="-5940"/>
                  <a:pt x="1561171" y="22302"/>
                </a:cubicBezTo>
                <a:cubicBezTo>
                  <a:pt x="1580626" y="21388"/>
                  <a:pt x="1596851" y="28309"/>
                  <a:pt x="1616927" y="33453"/>
                </a:cubicBezTo>
                <a:cubicBezTo>
                  <a:pt x="1795417" y="37629"/>
                  <a:pt x="1480912" y="33391"/>
                  <a:pt x="1728439" y="66907"/>
                </a:cubicBezTo>
                <a:cubicBezTo>
                  <a:pt x="1741923" y="69997"/>
                  <a:pt x="1754198" y="76983"/>
                  <a:pt x="1773044" y="78058"/>
                </a:cubicBezTo>
                <a:cubicBezTo>
                  <a:pt x="1822118" y="76309"/>
                  <a:pt x="1843954" y="70916"/>
                  <a:pt x="1895708" y="66907"/>
                </a:cubicBezTo>
                <a:cubicBezTo>
                  <a:pt x="1908673" y="66332"/>
                  <a:pt x="1918581" y="58203"/>
                  <a:pt x="1929161" y="55756"/>
                </a:cubicBezTo>
                <a:cubicBezTo>
                  <a:pt x="1978679" y="66100"/>
                  <a:pt x="2031219" y="64095"/>
                  <a:pt x="2074127" y="557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Freeform 12">
            <a:extLst>
              <a:ext uri="{FF2B5EF4-FFF2-40B4-BE49-F238E27FC236}">
                <a16:creationId xmlns:a16="http://schemas.microsoft.com/office/drawing/2014/main" id="{C414D21E-D509-C4E2-65C7-724DF558451A}"/>
              </a:ext>
            </a:extLst>
          </p:cNvPr>
          <p:cNvSpPr/>
          <p:nvPr/>
        </p:nvSpPr>
        <p:spPr>
          <a:xfrm rot="5400000" flipV="1">
            <a:off x="2537709" y="3729239"/>
            <a:ext cx="678405" cy="45719"/>
          </a:xfrm>
          <a:custGeom>
            <a:avLst/>
            <a:gdLst>
              <a:gd name="connsiteX0" fmla="*/ 0 w 678405"/>
              <a:gd name="connsiteY0" fmla="*/ 6531 h 45719"/>
              <a:gd name="connsiteX1" fmla="*/ 229782 w 678405"/>
              <a:gd name="connsiteY1" fmla="*/ 6531 h 45719"/>
              <a:gd name="connsiteX2" fmla="*/ 346497 w 678405"/>
              <a:gd name="connsiteY2" fmla="*/ 0 h 45719"/>
              <a:gd name="connsiteX3" fmla="*/ 397559 w 678405"/>
              <a:gd name="connsiteY3" fmla="*/ 6531 h 45719"/>
              <a:gd name="connsiteX4" fmla="*/ 510627 w 678405"/>
              <a:gd name="connsiteY4" fmla="*/ 13062 h 45719"/>
              <a:gd name="connsiteX5" fmla="*/ 528864 w 678405"/>
              <a:gd name="connsiteY5" fmla="*/ 19593 h 45719"/>
              <a:gd name="connsiteX6" fmla="*/ 565337 w 678405"/>
              <a:gd name="connsiteY6" fmla="*/ 39187 h 45719"/>
              <a:gd name="connsiteX7" fmla="*/ 579926 w 678405"/>
              <a:gd name="connsiteY7" fmla="*/ 45719 h 45719"/>
              <a:gd name="connsiteX8" fmla="*/ 620047 w 678405"/>
              <a:gd name="connsiteY8" fmla="*/ 39187 h 45719"/>
              <a:gd name="connsiteX9" fmla="*/ 630989 w 678405"/>
              <a:gd name="connsiteY9" fmla="*/ 32656 h 45719"/>
              <a:gd name="connsiteX10" fmla="*/ 678405 w 678405"/>
              <a:gd name="connsiteY10" fmla="*/ 32656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8405" h="45719" extrusionOk="0">
                <a:moveTo>
                  <a:pt x="0" y="6531"/>
                </a:moveTo>
                <a:cubicBezTo>
                  <a:pt x="86789" y="22911"/>
                  <a:pt x="14363" y="19357"/>
                  <a:pt x="229782" y="6531"/>
                </a:cubicBezTo>
                <a:cubicBezTo>
                  <a:pt x="256151" y="-2359"/>
                  <a:pt x="290210" y="8758"/>
                  <a:pt x="346497" y="0"/>
                </a:cubicBezTo>
                <a:cubicBezTo>
                  <a:pt x="362211" y="1183"/>
                  <a:pt x="379996" y="6233"/>
                  <a:pt x="397559" y="6531"/>
                </a:cubicBezTo>
                <a:cubicBezTo>
                  <a:pt x="435374" y="20734"/>
                  <a:pt x="469831" y="-813"/>
                  <a:pt x="510627" y="13062"/>
                </a:cubicBezTo>
                <a:cubicBezTo>
                  <a:pt x="516872" y="13475"/>
                  <a:pt x="522535" y="17004"/>
                  <a:pt x="528864" y="19593"/>
                </a:cubicBezTo>
                <a:cubicBezTo>
                  <a:pt x="584181" y="35099"/>
                  <a:pt x="487796" y="10840"/>
                  <a:pt x="565337" y="39187"/>
                </a:cubicBezTo>
                <a:cubicBezTo>
                  <a:pt x="571348" y="39976"/>
                  <a:pt x="574861" y="44335"/>
                  <a:pt x="579926" y="45719"/>
                </a:cubicBezTo>
                <a:cubicBezTo>
                  <a:pt x="596055" y="44203"/>
                  <a:pt x="604133" y="42164"/>
                  <a:pt x="620047" y="39187"/>
                </a:cubicBezTo>
                <a:cubicBezTo>
                  <a:pt x="623946" y="38290"/>
                  <a:pt x="627663" y="33846"/>
                  <a:pt x="630989" y="32656"/>
                </a:cubicBezTo>
                <a:cubicBezTo>
                  <a:pt x="646840" y="31686"/>
                  <a:pt x="662882" y="33092"/>
                  <a:pt x="678405" y="326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Freeform 14">
            <a:extLst>
              <a:ext uri="{FF2B5EF4-FFF2-40B4-BE49-F238E27FC236}">
                <a16:creationId xmlns:a16="http://schemas.microsoft.com/office/drawing/2014/main" id="{A6AA840F-235A-B723-87E7-2644C6061DA8}"/>
              </a:ext>
            </a:extLst>
          </p:cNvPr>
          <p:cNvSpPr/>
          <p:nvPr/>
        </p:nvSpPr>
        <p:spPr>
          <a:xfrm rot="5400000" flipV="1">
            <a:off x="8950302" y="3692335"/>
            <a:ext cx="678405" cy="45719"/>
          </a:xfrm>
          <a:custGeom>
            <a:avLst/>
            <a:gdLst>
              <a:gd name="connsiteX0" fmla="*/ 0 w 678405"/>
              <a:gd name="connsiteY0" fmla="*/ 6531 h 45719"/>
              <a:gd name="connsiteX1" fmla="*/ 229782 w 678405"/>
              <a:gd name="connsiteY1" fmla="*/ 6531 h 45719"/>
              <a:gd name="connsiteX2" fmla="*/ 346497 w 678405"/>
              <a:gd name="connsiteY2" fmla="*/ 0 h 45719"/>
              <a:gd name="connsiteX3" fmla="*/ 397559 w 678405"/>
              <a:gd name="connsiteY3" fmla="*/ 6531 h 45719"/>
              <a:gd name="connsiteX4" fmla="*/ 510627 w 678405"/>
              <a:gd name="connsiteY4" fmla="*/ 13062 h 45719"/>
              <a:gd name="connsiteX5" fmla="*/ 528864 w 678405"/>
              <a:gd name="connsiteY5" fmla="*/ 19593 h 45719"/>
              <a:gd name="connsiteX6" fmla="*/ 565337 w 678405"/>
              <a:gd name="connsiteY6" fmla="*/ 39187 h 45719"/>
              <a:gd name="connsiteX7" fmla="*/ 579926 w 678405"/>
              <a:gd name="connsiteY7" fmla="*/ 45719 h 45719"/>
              <a:gd name="connsiteX8" fmla="*/ 620047 w 678405"/>
              <a:gd name="connsiteY8" fmla="*/ 39187 h 45719"/>
              <a:gd name="connsiteX9" fmla="*/ 630989 w 678405"/>
              <a:gd name="connsiteY9" fmla="*/ 32656 h 45719"/>
              <a:gd name="connsiteX10" fmla="*/ 678405 w 678405"/>
              <a:gd name="connsiteY10" fmla="*/ 32656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8405" h="45719" extrusionOk="0">
                <a:moveTo>
                  <a:pt x="0" y="6531"/>
                </a:moveTo>
                <a:cubicBezTo>
                  <a:pt x="86789" y="22911"/>
                  <a:pt x="14363" y="19357"/>
                  <a:pt x="229782" y="6531"/>
                </a:cubicBezTo>
                <a:cubicBezTo>
                  <a:pt x="256151" y="-2359"/>
                  <a:pt x="290210" y="8758"/>
                  <a:pt x="346497" y="0"/>
                </a:cubicBezTo>
                <a:cubicBezTo>
                  <a:pt x="362211" y="1183"/>
                  <a:pt x="379996" y="6233"/>
                  <a:pt x="397559" y="6531"/>
                </a:cubicBezTo>
                <a:cubicBezTo>
                  <a:pt x="435374" y="20734"/>
                  <a:pt x="469831" y="-813"/>
                  <a:pt x="510627" y="13062"/>
                </a:cubicBezTo>
                <a:cubicBezTo>
                  <a:pt x="516872" y="13475"/>
                  <a:pt x="522535" y="17004"/>
                  <a:pt x="528864" y="19593"/>
                </a:cubicBezTo>
                <a:cubicBezTo>
                  <a:pt x="584181" y="35099"/>
                  <a:pt x="487796" y="10840"/>
                  <a:pt x="565337" y="39187"/>
                </a:cubicBezTo>
                <a:cubicBezTo>
                  <a:pt x="571348" y="39976"/>
                  <a:pt x="574861" y="44335"/>
                  <a:pt x="579926" y="45719"/>
                </a:cubicBezTo>
                <a:cubicBezTo>
                  <a:pt x="596055" y="44203"/>
                  <a:pt x="604133" y="42164"/>
                  <a:pt x="620047" y="39187"/>
                </a:cubicBezTo>
                <a:cubicBezTo>
                  <a:pt x="623946" y="38290"/>
                  <a:pt x="627663" y="33846"/>
                  <a:pt x="630989" y="32656"/>
                </a:cubicBezTo>
                <a:cubicBezTo>
                  <a:pt x="646840" y="31686"/>
                  <a:pt x="662882" y="33092"/>
                  <a:pt x="678405" y="326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005E7A1A-F7FC-42BC-2907-C37EAD087BB1}"/>
              </a:ext>
            </a:extLst>
          </p:cNvPr>
          <p:cNvSpPr txBox="1"/>
          <p:nvPr/>
        </p:nvSpPr>
        <p:spPr>
          <a:xfrm>
            <a:off x="2638028" y="458641"/>
            <a:ext cx="6480720" cy="424732"/>
          </a:xfrm>
          <a:prstGeom prst="rect">
            <a:avLst/>
          </a:prstGeom>
          <a:noFill/>
        </p:spPr>
        <p:txBody>
          <a:bodyPr wrap="square" rtlCol="0">
            <a:spAutoFit/>
          </a:bodyPr>
          <a:lstStyle/>
          <a:p>
            <a:pPr>
              <a:lnSpc>
                <a:spcPct val="90000"/>
              </a:lnSpc>
            </a:pPr>
            <a:r>
              <a:rPr lang="en-GB" sz="2400" dirty="0">
                <a:latin typeface="Chalkboard" panose="03050602040202020205" pitchFamily="66" charset="77"/>
              </a:rPr>
              <a:t>The “4 +1 “ View Model -  Philippe Kruchten</a:t>
            </a:r>
          </a:p>
        </p:txBody>
      </p:sp>
      <p:sp>
        <p:nvSpPr>
          <p:cNvPr id="18" name="Freeform 17">
            <a:extLst>
              <a:ext uri="{FF2B5EF4-FFF2-40B4-BE49-F238E27FC236}">
                <a16:creationId xmlns:a16="http://schemas.microsoft.com/office/drawing/2014/main" id="{467025BD-2B8B-66ED-10E9-E3FB8B05AB74}"/>
              </a:ext>
            </a:extLst>
          </p:cNvPr>
          <p:cNvSpPr/>
          <p:nvPr/>
        </p:nvSpPr>
        <p:spPr>
          <a:xfrm>
            <a:off x="2778350" y="863075"/>
            <a:ext cx="5932448" cy="139040"/>
          </a:xfrm>
          <a:custGeom>
            <a:avLst/>
            <a:gdLst>
              <a:gd name="connsiteX0" fmla="*/ 0 w 5932448"/>
              <a:gd name="connsiteY0" fmla="*/ 100361 h 139040"/>
              <a:gd name="connsiteX1" fmla="*/ 1494263 w 5932448"/>
              <a:gd name="connsiteY1" fmla="*/ 100361 h 139040"/>
              <a:gd name="connsiteX2" fmla="*/ 1873405 w 5932448"/>
              <a:gd name="connsiteY2" fmla="*/ 89210 h 139040"/>
              <a:gd name="connsiteX3" fmla="*/ 2375209 w 5932448"/>
              <a:gd name="connsiteY3" fmla="*/ 78059 h 139040"/>
              <a:gd name="connsiteX4" fmla="*/ 3389970 w 5932448"/>
              <a:gd name="connsiteY4" fmla="*/ 66907 h 139040"/>
              <a:gd name="connsiteX5" fmla="*/ 3612995 w 5932448"/>
              <a:gd name="connsiteY5" fmla="*/ 78059 h 139040"/>
              <a:gd name="connsiteX6" fmla="*/ 3735658 w 5932448"/>
              <a:gd name="connsiteY6" fmla="*/ 55756 h 139040"/>
              <a:gd name="connsiteX7" fmla="*/ 3813717 w 5932448"/>
              <a:gd name="connsiteY7" fmla="*/ 44605 h 139040"/>
              <a:gd name="connsiteX8" fmla="*/ 3947531 w 5932448"/>
              <a:gd name="connsiteY8" fmla="*/ 22302 h 139040"/>
              <a:gd name="connsiteX9" fmla="*/ 4014439 w 5932448"/>
              <a:gd name="connsiteY9" fmla="*/ 11151 h 139040"/>
              <a:gd name="connsiteX10" fmla="*/ 4159405 w 5932448"/>
              <a:gd name="connsiteY10" fmla="*/ 0 h 139040"/>
              <a:gd name="connsiteX11" fmla="*/ 4939990 w 5932448"/>
              <a:gd name="connsiteY11" fmla="*/ 11151 h 139040"/>
              <a:gd name="connsiteX12" fmla="*/ 5051502 w 5932448"/>
              <a:gd name="connsiteY12" fmla="*/ 22302 h 139040"/>
              <a:gd name="connsiteX13" fmla="*/ 5274527 w 5932448"/>
              <a:gd name="connsiteY13" fmla="*/ 33454 h 139040"/>
              <a:gd name="connsiteX14" fmla="*/ 5776331 w 5932448"/>
              <a:gd name="connsiteY14" fmla="*/ 44605 h 139040"/>
              <a:gd name="connsiteX15" fmla="*/ 5910146 w 5932448"/>
              <a:gd name="connsiteY15" fmla="*/ 66907 h 139040"/>
              <a:gd name="connsiteX16" fmla="*/ 5932448 w 5932448"/>
              <a:gd name="connsiteY16" fmla="*/ 66907 h 13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32448" h="139040">
                <a:moveTo>
                  <a:pt x="0" y="100361"/>
                </a:moveTo>
                <a:cubicBezTo>
                  <a:pt x="543044" y="177938"/>
                  <a:pt x="94027" y="117755"/>
                  <a:pt x="1494263" y="100361"/>
                </a:cubicBezTo>
                <a:cubicBezTo>
                  <a:pt x="1620689" y="98791"/>
                  <a:pt x="1747010" y="92410"/>
                  <a:pt x="1873405" y="89210"/>
                </a:cubicBezTo>
                <a:lnTo>
                  <a:pt x="2375209" y="78059"/>
                </a:lnTo>
                <a:cubicBezTo>
                  <a:pt x="2860862" y="29493"/>
                  <a:pt x="2523529" y="54704"/>
                  <a:pt x="3389970" y="66907"/>
                </a:cubicBezTo>
                <a:cubicBezTo>
                  <a:pt x="3464312" y="70624"/>
                  <a:pt x="3538560" y="78059"/>
                  <a:pt x="3612995" y="78059"/>
                </a:cubicBezTo>
                <a:cubicBezTo>
                  <a:pt x="3678051" y="78059"/>
                  <a:pt x="3681983" y="65515"/>
                  <a:pt x="3735658" y="55756"/>
                </a:cubicBezTo>
                <a:cubicBezTo>
                  <a:pt x="3761518" y="51054"/>
                  <a:pt x="3787755" y="48704"/>
                  <a:pt x="3813717" y="44605"/>
                </a:cubicBezTo>
                <a:lnTo>
                  <a:pt x="3947531" y="22302"/>
                </a:lnTo>
                <a:cubicBezTo>
                  <a:pt x="3969834" y="18585"/>
                  <a:pt x="3991895" y="12885"/>
                  <a:pt x="4014439" y="11151"/>
                </a:cubicBezTo>
                <a:lnTo>
                  <a:pt x="4159405" y="0"/>
                </a:lnTo>
                <a:lnTo>
                  <a:pt x="4939990" y="11151"/>
                </a:lnTo>
                <a:cubicBezTo>
                  <a:pt x="4977334" y="12085"/>
                  <a:pt x="5014229" y="19817"/>
                  <a:pt x="5051502" y="22302"/>
                </a:cubicBezTo>
                <a:cubicBezTo>
                  <a:pt x="5125772" y="27253"/>
                  <a:pt x="5200128" y="31165"/>
                  <a:pt x="5274527" y="33454"/>
                </a:cubicBezTo>
                <a:lnTo>
                  <a:pt x="5776331" y="44605"/>
                </a:lnTo>
                <a:cubicBezTo>
                  <a:pt x="5832926" y="55924"/>
                  <a:pt x="5847902" y="59991"/>
                  <a:pt x="5910146" y="66907"/>
                </a:cubicBezTo>
                <a:cubicBezTo>
                  <a:pt x="5917535" y="67728"/>
                  <a:pt x="5925014" y="66907"/>
                  <a:pt x="5932448" y="66907"/>
                </a:cubicBezTo>
              </a:path>
            </a:pathLst>
          </a:custGeom>
          <a:noFill/>
          <a:ln w="635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B4481462-2075-01F5-656A-DD1EE212A2CA}"/>
              </a:ext>
            </a:extLst>
          </p:cNvPr>
          <p:cNvSpPr txBox="1"/>
          <p:nvPr/>
        </p:nvSpPr>
        <p:spPr>
          <a:xfrm>
            <a:off x="3718148" y="6245470"/>
            <a:ext cx="7272808" cy="307777"/>
          </a:xfrm>
          <a:prstGeom prst="rect">
            <a:avLst/>
          </a:prstGeom>
          <a:noFill/>
        </p:spPr>
        <p:txBody>
          <a:bodyPr wrap="square">
            <a:spAutoFit/>
          </a:bodyPr>
          <a:lstStyle/>
          <a:p>
            <a:r>
              <a:rPr lang="en-GB" sz="1400" dirty="0"/>
              <a:t>- See Chris Simon, </a:t>
            </a:r>
            <a:r>
              <a:rPr lang="en-GB" sz="1400" dirty="0">
                <a:hlinkClick r:id="rId3"/>
              </a:rPr>
              <a:t>Experiences scaling a modular monolith to microservices using the 4+1 views</a:t>
            </a:r>
            <a:endParaRPr lang="en-GB" sz="1400" dirty="0"/>
          </a:p>
        </p:txBody>
      </p:sp>
      <p:sp>
        <p:nvSpPr>
          <p:cNvPr id="3" name="Slide Number Placeholder 2">
            <a:extLst>
              <a:ext uri="{FF2B5EF4-FFF2-40B4-BE49-F238E27FC236}">
                <a16:creationId xmlns:a16="http://schemas.microsoft.com/office/drawing/2014/main" id="{C875873A-2EED-881A-039E-6CF32BF32CEB}"/>
              </a:ext>
            </a:extLst>
          </p:cNvPr>
          <p:cNvSpPr>
            <a:spLocks noGrp="1"/>
          </p:cNvSpPr>
          <p:nvPr>
            <p:ph type="sldNum" sz="quarter" idx="12"/>
          </p:nvPr>
        </p:nvSpPr>
        <p:spPr/>
        <p:txBody>
          <a:bodyPr/>
          <a:lstStyle/>
          <a:p>
            <a:pPr rtl="0"/>
            <a:fld id="{25BA54BD-C84D-46CE-8B72-31BFB26ABA43}" type="slidenum">
              <a:rPr lang="en-GB" noProof="0" smtClean="0"/>
              <a:t>26</a:t>
            </a:fld>
            <a:endParaRPr lang="en-GB" noProof="0" dirty="0"/>
          </a:p>
        </p:txBody>
      </p:sp>
      <p:sp>
        <p:nvSpPr>
          <p:cNvPr id="2" name="TextBox 1">
            <a:extLst>
              <a:ext uri="{FF2B5EF4-FFF2-40B4-BE49-F238E27FC236}">
                <a16:creationId xmlns:a16="http://schemas.microsoft.com/office/drawing/2014/main" id="{6EAD51B4-A766-1BDC-F5EB-EAB30DF89846}"/>
              </a:ext>
            </a:extLst>
          </p:cNvPr>
          <p:cNvSpPr txBox="1"/>
          <p:nvPr/>
        </p:nvSpPr>
        <p:spPr>
          <a:xfrm>
            <a:off x="10918948" y="332656"/>
            <a:ext cx="731290" cy="424732"/>
          </a:xfrm>
          <a:prstGeom prst="rect">
            <a:avLst/>
          </a:prstGeom>
          <a:noFill/>
        </p:spPr>
        <p:txBody>
          <a:bodyPr wrap="none" rtlCol="0">
            <a:spAutoFit/>
          </a:bodyPr>
          <a:lstStyle/>
          <a:p>
            <a:pPr>
              <a:lnSpc>
                <a:spcPct val="90000"/>
              </a:lnSpc>
            </a:pPr>
            <a:r>
              <a:rPr lang="en-GB" sz="2400" dirty="0"/>
              <a:t>t: 18</a:t>
            </a:r>
          </a:p>
        </p:txBody>
      </p:sp>
    </p:spTree>
    <p:extLst>
      <p:ext uri="{BB962C8B-B14F-4D97-AF65-F5344CB8AC3E}">
        <p14:creationId xmlns:p14="http://schemas.microsoft.com/office/powerpoint/2010/main" val="1610562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90DF2-8153-B94C-6F9C-FA0D6C6BFE3F}"/>
              </a:ext>
            </a:extLst>
          </p:cNvPr>
          <p:cNvSpPr>
            <a:spLocks noGrp="1"/>
          </p:cNvSpPr>
          <p:nvPr>
            <p:ph type="title"/>
          </p:nvPr>
        </p:nvSpPr>
        <p:spPr/>
        <p:txBody>
          <a:bodyPr/>
          <a:lstStyle/>
          <a:p>
            <a:r>
              <a:rPr lang="en-GB" dirty="0">
                <a:latin typeface="Chalkboard" panose="03050602040202020205" pitchFamily="66" charset="77"/>
              </a:rPr>
              <a:t>Scenarios</a:t>
            </a:r>
          </a:p>
        </p:txBody>
      </p:sp>
      <p:sp>
        <p:nvSpPr>
          <p:cNvPr id="10" name="Rectangle 9">
            <a:extLst>
              <a:ext uri="{FF2B5EF4-FFF2-40B4-BE49-F238E27FC236}">
                <a16:creationId xmlns:a16="http://schemas.microsoft.com/office/drawing/2014/main" id="{034E9CDF-F5DD-ED84-6D6B-C367349D806C}"/>
              </a:ext>
            </a:extLst>
          </p:cNvPr>
          <p:cNvSpPr/>
          <p:nvPr/>
        </p:nvSpPr>
        <p:spPr>
          <a:xfrm>
            <a:off x="477788" y="2376065"/>
            <a:ext cx="1728192" cy="1440160"/>
          </a:xfrm>
          <a:prstGeom prst="rect">
            <a:avLst/>
          </a:prstGeom>
          <a:solidFill>
            <a:schemeClr val="tx1"/>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7" name="Picture 16">
            <a:extLst>
              <a:ext uri="{FF2B5EF4-FFF2-40B4-BE49-F238E27FC236}">
                <a16:creationId xmlns:a16="http://schemas.microsoft.com/office/drawing/2014/main" id="{0C36C7D7-0B41-CCE9-6C21-9AAC27AD87F4}"/>
              </a:ext>
            </a:extLst>
          </p:cNvPr>
          <p:cNvPicPr>
            <a:picLocks noChangeAspect="1"/>
          </p:cNvPicPr>
          <p:nvPr/>
        </p:nvPicPr>
        <p:blipFill>
          <a:blip r:embed="rId3"/>
          <a:stretch>
            <a:fillRect/>
          </a:stretch>
        </p:blipFill>
        <p:spPr>
          <a:xfrm>
            <a:off x="735596" y="2492895"/>
            <a:ext cx="1206500" cy="1206500"/>
          </a:xfrm>
          <a:prstGeom prst="rect">
            <a:avLst/>
          </a:prstGeom>
        </p:spPr>
      </p:pic>
      <p:sp>
        <p:nvSpPr>
          <p:cNvPr id="18" name="TextBox 17">
            <a:extLst>
              <a:ext uri="{FF2B5EF4-FFF2-40B4-BE49-F238E27FC236}">
                <a16:creationId xmlns:a16="http://schemas.microsoft.com/office/drawing/2014/main" id="{5EDB86C0-57A5-C12A-63A8-FA9EFDA252AD}"/>
              </a:ext>
            </a:extLst>
          </p:cNvPr>
          <p:cNvSpPr txBox="1"/>
          <p:nvPr/>
        </p:nvSpPr>
        <p:spPr>
          <a:xfrm>
            <a:off x="2422004" y="2682682"/>
            <a:ext cx="3913251" cy="590931"/>
          </a:xfrm>
          <a:prstGeom prst="rect">
            <a:avLst/>
          </a:prstGeom>
          <a:noFill/>
        </p:spPr>
        <p:txBody>
          <a:bodyPr wrap="none" rtlCol="0">
            <a:spAutoFit/>
          </a:bodyPr>
          <a:lstStyle/>
          <a:p>
            <a:pPr>
              <a:lnSpc>
                <a:spcPct val="90000"/>
              </a:lnSpc>
            </a:pPr>
            <a:r>
              <a:rPr lang="en-GB" b="1" dirty="0">
                <a:latin typeface="Chalkboard" panose="03050602040202020205" pitchFamily="66" charset="77"/>
              </a:rPr>
              <a:t>Actors</a:t>
            </a:r>
            <a:r>
              <a:rPr lang="en-GB" dirty="0">
                <a:latin typeface="Chalkboard" panose="03050602040202020205" pitchFamily="66" charset="77"/>
              </a:rPr>
              <a:t>: systems or people the story</a:t>
            </a:r>
          </a:p>
          <a:p>
            <a:pPr>
              <a:lnSpc>
                <a:spcPct val="90000"/>
              </a:lnSpc>
            </a:pPr>
            <a:r>
              <a:rPr lang="en-GB" dirty="0">
                <a:latin typeface="Chalkboard" panose="03050602040202020205" pitchFamily="66" charset="77"/>
              </a:rPr>
              <a:t>is about</a:t>
            </a:r>
          </a:p>
        </p:txBody>
      </p:sp>
      <p:sp>
        <p:nvSpPr>
          <p:cNvPr id="19" name="Rectangle 18">
            <a:extLst>
              <a:ext uri="{FF2B5EF4-FFF2-40B4-BE49-F238E27FC236}">
                <a16:creationId xmlns:a16="http://schemas.microsoft.com/office/drawing/2014/main" id="{12B33DEF-7036-7F02-ED54-4A23AA583218}"/>
              </a:ext>
            </a:extLst>
          </p:cNvPr>
          <p:cNvSpPr/>
          <p:nvPr/>
        </p:nvSpPr>
        <p:spPr>
          <a:xfrm>
            <a:off x="477788" y="4077072"/>
            <a:ext cx="1728192" cy="1440160"/>
          </a:xfrm>
          <a:prstGeom prst="rect">
            <a:avLst/>
          </a:prstGeom>
          <a:solidFill>
            <a:schemeClr val="tx1"/>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5" name="Picture 24">
            <a:extLst>
              <a:ext uri="{FF2B5EF4-FFF2-40B4-BE49-F238E27FC236}">
                <a16:creationId xmlns:a16="http://schemas.microsoft.com/office/drawing/2014/main" id="{CD7ECD97-47B1-5A9C-E161-CEE646A6FB4F}"/>
              </a:ext>
            </a:extLst>
          </p:cNvPr>
          <p:cNvPicPr>
            <a:picLocks noChangeAspect="1"/>
          </p:cNvPicPr>
          <p:nvPr/>
        </p:nvPicPr>
        <p:blipFill>
          <a:blip r:embed="rId4"/>
          <a:stretch>
            <a:fillRect/>
          </a:stretch>
        </p:blipFill>
        <p:spPr>
          <a:xfrm>
            <a:off x="621804" y="4221088"/>
            <a:ext cx="1434084" cy="1104776"/>
          </a:xfrm>
          <a:prstGeom prst="rect">
            <a:avLst/>
          </a:prstGeom>
        </p:spPr>
      </p:pic>
      <p:sp>
        <p:nvSpPr>
          <p:cNvPr id="26" name="TextBox 25">
            <a:extLst>
              <a:ext uri="{FF2B5EF4-FFF2-40B4-BE49-F238E27FC236}">
                <a16:creationId xmlns:a16="http://schemas.microsoft.com/office/drawing/2014/main" id="{B7993F93-C0E8-7B1C-7362-C33AC30B1234}"/>
              </a:ext>
            </a:extLst>
          </p:cNvPr>
          <p:cNvSpPr txBox="1"/>
          <p:nvPr/>
        </p:nvSpPr>
        <p:spPr>
          <a:xfrm>
            <a:off x="2381241" y="4365104"/>
            <a:ext cx="3816424" cy="1089529"/>
          </a:xfrm>
          <a:prstGeom prst="rect">
            <a:avLst/>
          </a:prstGeom>
          <a:noFill/>
        </p:spPr>
        <p:txBody>
          <a:bodyPr wrap="square" rtlCol="0">
            <a:spAutoFit/>
          </a:bodyPr>
          <a:lstStyle/>
          <a:p>
            <a:pPr>
              <a:lnSpc>
                <a:spcPct val="90000"/>
              </a:lnSpc>
            </a:pPr>
            <a:r>
              <a:rPr lang="en-GB" b="1" dirty="0">
                <a:latin typeface="Chalkboard" panose="03050602040202020205" pitchFamily="66" charset="77"/>
              </a:rPr>
              <a:t>Work Objects</a:t>
            </a:r>
            <a:r>
              <a:rPr lang="en-GB" dirty="0">
                <a:latin typeface="Chalkboard" panose="03050602040202020205" pitchFamily="66" charset="77"/>
              </a:rPr>
              <a:t>: actors work with or exchange information about work objects: resources in the domain</a:t>
            </a:r>
          </a:p>
        </p:txBody>
      </p:sp>
      <p:sp>
        <p:nvSpPr>
          <p:cNvPr id="28" name="TextBox 27">
            <a:extLst>
              <a:ext uri="{FF2B5EF4-FFF2-40B4-BE49-F238E27FC236}">
                <a16:creationId xmlns:a16="http://schemas.microsoft.com/office/drawing/2014/main" id="{4533A3B5-8503-5853-BD43-90E040AE6FAB}"/>
              </a:ext>
            </a:extLst>
          </p:cNvPr>
          <p:cNvSpPr txBox="1"/>
          <p:nvPr/>
        </p:nvSpPr>
        <p:spPr>
          <a:xfrm>
            <a:off x="8372401" y="2376065"/>
            <a:ext cx="3410643" cy="1089529"/>
          </a:xfrm>
          <a:prstGeom prst="rect">
            <a:avLst/>
          </a:prstGeom>
          <a:noFill/>
        </p:spPr>
        <p:txBody>
          <a:bodyPr wrap="square" rtlCol="0">
            <a:spAutoFit/>
          </a:bodyPr>
          <a:lstStyle/>
          <a:p>
            <a:pPr>
              <a:lnSpc>
                <a:spcPct val="90000"/>
              </a:lnSpc>
            </a:pPr>
            <a:r>
              <a:rPr lang="en-GB" b="1" dirty="0">
                <a:latin typeface="Chalkboard" panose="03050602040202020205" pitchFamily="66" charset="77"/>
              </a:rPr>
              <a:t>Activities</a:t>
            </a:r>
            <a:r>
              <a:rPr lang="en-GB" dirty="0">
                <a:latin typeface="Chalkboard" panose="03050602040202020205" pitchFamily="66" charset="77"/>
              </a:rPr>
              <a:t>: An activity describes the relationship of the actor to the work object – what do they do to it?</a:t>
            </a:r>
          </a:p>
        </p:txBody>
      </p:sp>
      <p:sp>
        <p:nvSpPr>
          <p:cNvPr id="29" name="Rectangle 28">
            <a:extLst>
              <a:ext uri="{FF2B5EF4-FFF2-40B4-BE49-F238E27FC236}">
                <a16:creationId xmlns:a16="http://schemas.microsoft.com/office/drawing/2014/main" id="{78FD1293-5755-EED4-4F1E-131818784BFF}"/>
              </a:ext>
            </a:extLst>
          </p:cNvPr>
          <p:cNvSpPr/>
          <p:nvPr/>
        </p:nvSpPr>
        <p:spPr>
          <a:xfrm>
            <a:off x="6454452" y="2376065"/>
            <a:ext cx="1917949" cy="1440160"/>
          </a:xfrm>
          <a:prstGeom prst="rect">
            <a:avLst/>
          </a:prstGeom>
          <a:noFill/>
          <a:ln w="254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Freeform 29">
            <a:extLst>
              <a:ext uri="{FF2B5EF4-FFF2-40B4-BE49-F238E27FC236}">
                <a16:creationId xmlns:a16="http://schemas.microsoft.com/office/drawing/2014/main" id="{75DEF6A9-620D-1DD8-DC27-87BE894B5462}"/>
              </a:ext>
            </a:extLst>
          </p:cNvPr>
          <p:cNvSpPr/>
          <p:nvPr/>
        </p:nvSpPr>
        <p:spPr>
          <a:xfrm>
            <a:off x="6668429" y="2743200"/>
            <a:ext cx="1293542" cy="23769"/>
          </a:xfrm>
          <a:custGeom>
            <a:avLst/>
            <a:gdLst>
              <a:gd name="connsiteX0" fmla="*/ 0 w 1293542"/>
              <a:gd name="connsiteY0" fmla="*/ 11151 h 23769"/>
              <a:gd name="connsiteX1" fmla="*/ 568712 w 1293542"/>
              <a:gd name="connsiteY1" fmla="*/ 22302 h 23769"/>
              <a:gd name="connsiteX2" fmla="*/ 914400 w 1293542"/>
              <a:gd name="connsiteY2" fmla="*/ 0 h 23769"/>
              <a:gd name="connsiteX3" fmla="*/ 992459 w 1293542"/>
              <a:gd name="connsiteY3" fmla="*/ 11151 h 23769"/>
              <a:gd name="connsiteX4" fmla="*/ 1025912 w 1293542"/>
              <a:gd name="connsiteY4" fmla="*/ 22302 h 23769"/>
              <a:gd name="connsiteX5" fmla="*/ 1293542 w 1293542"/>
              <a:gd name="connsiteY5" fmla="*/ 22302 h 2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3542" h="23769" extrusionOk="0">
                <a:moveTo>
                  <a:pt x="0" y="11151"/>
                </a:moveTo>
                <a:cubicBezTo>
                  <a:pt x="164919" y="-338"/>
                  <a:pt x="363155" y="30605"/>
                  <a:pt x="568712" y="22302"/>
                </a:cubicBezTo>
                <a:cubicBezTo>
                  <a:pt x="684173" y="20894"/>
                  <a:pt x="914399" y="0"/>
                  <a:pt x="914400" y="0"/>
                </a:cubicBezTo>
                <a:cubicBezTo>
                  <a:pt x="936721" y="7329"/>
                  <a:pt x="965716" y="11355"/>
                  <a:pt x="992459" y="11151"/>
                </a:cubicBezTo>
                <a:cubicBezTo>
                  <a:pt x="1001480" y="12085"/>
                  <a:pt x="1017252" y="23342"/>
                  <a:pt x="1025912" y="22302"/>
                </a:cubicBezTo>
                <a:cubicBezTo>
                  <a:pt x="1140522" y="28624"/>
                  <a:pt x="1206322" y="18207"/>
                  <a:pt x="1293542" y="22302"/>
                </a:cubicBezTo>
              </a:path>
            </a:pathLst>
          </a:custGeom>
          <a:noFill/>
          <a:ln w="2540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1293542"/>
                      <a:gd name="connsiteY0" fmla="*/ 11151 h 23769"/>
                      <a:gd name="connsiteX1" fmla="*/ 568712 w 1293542"/>
                      <a:gd name="connsiteY1" fmla="*/ 22302 h 23769"/>
                      <a:gd name="connsiteX2" fmla="*/ 914400 w 1293542"/>
                      <a:gd name="connsiteY2" fmla="*/ 0 h 23769"/>
                      <a:gd name="connsiteX3" fmla="*/ 992459 w 1293542"/>
                      <a:gd name="connsiteY3" fmla="*/ 11151 h 23769"/>
                      <a:gd name="connsiteX4" fmla="*/ 1025912 w 1293542"/>
                      <a:gd name="connsiteY4" fmla="*/ 22302 h 23769"/>
                      <a:gd name="connsiteX5" fmla="*/ 1293542 w 1293542"/>
                      <a:gd name="connsiteY5" fmla="*/ 22302 h 2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3542" h="23769">
                        <a:moveTo>
                          <a:pt x="0" y="11151"/>
                        </a:moveTo>
                        <a:cubicBezTo>
                          <a:pt x="189571" y="14868"/>
                          <a:pt x="379119" y="24614"/>
                          <a:pt x="568712" y="22302"/>
                        </a:cubicBezTo>
                        <a:cubicBezTo>
                          <a:pt x="684172" y="20894"/>
                          <a:pt x="914400" y="0"/>
                          <a:pt x="914400" y="0"/>
                        </a:cubicBezTo>
                        <a:cubicBezTo>
                          <a:pt x="940420" y="3717"/>
                          <a:pt x="966686" y="5996"/>
                          <a:pt x="992459" y="11151"/>
                        </a:cubicBezTo>
                        <a:cubicBezTo>
                          <a:pt x="1003985" y="13456"/>
                          <a:pt x="1014166" y="21867"/>
                          <a:pt x="1025912" y="22302"/>
                        </a:cubicBezTo>
                        <a:cubicBezTo>
                          <a:pt x="1115061" y="25604"/>
                          <a:pt x="1204332" y="22302"/>
                          <a:pt x="1293542" y="2230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Freeform 30">
            <a:extLst>
              <a:ext uri="{FF2B5EF4-FFF2-40B4-BE49-F238E27FC236}">
                <a16:creationId xmlns:a16="http://schemas.microsoft.com/office/drawing/2014/main" id="{EF5BC7E6-2891-C0AD-D062-0D4ADB5D8B17}"/>
              </a:ext>
            </a:extLst>
          </p:cNvPr>
          <p:cNvSpPr/>
          <p:nvPr/>
        </p:nvSpPr>
        <p:spPr>
          <a:xfrm rot="10800000">
            <a:off x="6699749" y="3287059"/>
            <a:ext cx="1293542" cy="23769"/>
          </a:xfrm>
          <a:custGeom>
            <a:avLst/>
            <a:gdLst>
              <a:gd name="connsiteX0" fmla="*/ 0 w 1293542"/>
              <a:gd name="connsiteY0" fmla="*/ 11151 h 23769"/>
              <a:gd name="connsiteX1" fmla="*/ 568712 w 1293542"/>
              <a:gd name="connsiteY1" fmla="*/ 22302 h 23769"/>
              <a:gd name="connsiteX2" fmla="*/ 914400 w 1293542"/>
              <a:gd name="connsiteY2" fmla="*/ 0 h 23769"/>
              <a:gd name="connsiteX3" fmla="*/ 992459 w 1293542"/>
              <a:gd name="connsiteY3" fmla="*/ 11151 h 23769"/>
              <a:gd name="connsiteX4" fmla="*/ 1025912 w 1293542"/>
              <a:gd name="connsiteY4" fmla="*/ 22302 h 23769"/>
              <a:gd name="connsiteX5" fmla="*/ 1293542 w 1293542"/>
              <a:gd name="connsiteY5" fmla="*/ 22302 h 2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3542" h="23769" extrusionOk="0">
                <a:moveTo>
                  <a:pt x="0" y="11151"/>
                </a:moveTo>
                <a:cubicBezTo>
                  <a:pt x="164919" y="-338"/>
                  <a:pt x="363155" y="30605"/>
                  <a:pt x="568712" y="22302"/>
                </a:cubicBezTo>
                <a:cubicBezTo>
                  <a:pt x="684173" y="20894"/>
                  <a:pt x="914399" y="0"/>
                  <a:pt x="914400" y="0"/>
                </a:cubicBezTo>
                <a:cubicBezTo>
                  <a:pt x="936721" y="7329"/>
                  <a:pt x="965716" y="11355"/>
                  <a:pt x="992459" y="11151"/>
                </a:cubicBezTo>
                <a:cubicBezTo>
                  <a:pt x="1001480" y="12085"/>
                  <a:pt x="1017252" y="23342"/>
                  <a:pt x="1025912" y="22302"/>
                </a:cubicBezTo>
                <a:cubicBezTo>
                  <a:pt x="1140522" y="28624"/>
                  <a:pt x="1206322" y="18207"/>
                  <a:pt x="1293542" y="22302"/>
                </a:cubicBezTo>
              </a:path>
            </a:pathLst>
          </a:custGeom>
          <a:noFill/>
          <a:ln w="2540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1293542"/>
                      <a:gd name="connsiteY0" fmla="*/ 11151 h 23769"/>
                      <a:gd name="connsiteX1" fmla="*/ 568712 w 1293542"/>
                      <a:gd name="connsiteY1" fmla="*/ 22302 h 23769"/>
                      <a:gd name="connsiteX2" fmla="*/ 914400 w 1293542"/>
                      <a:gd name="connsiteY2" fmla="*/ 0 h 23769"/>
                      <a:gd name="connsiteX3" fmla="*/ 992459 w 1293542"/>
                      <a:gd name="connsiteY3" fmla="*/ 11151 h 23769"/>
                      <a:gd name="connsiteX4" fmla="*/ 1025912 w 1293542"/>
                      <a:gd name="connsiteY4" fmla="*/ 22302 h 23769"/>
                      <a:gd name="connsiteX5" fmla="*/ 1293542 w 1293542"/>
                      <a:gd name="connsiteY5" fmla="*/ 22302 h 2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3542" h="23769">
                        <a:moveTo>
                          <a:pt x="0" y="11151"/>
                        </a:moveTo>
                        <a:cubicBezTo>
                          <a:pt x="189571" y="14868"/>
                          <a:pt x="379119" y="24614"/>
                          <a:pt x="568712" y="22302"/>
                        </a:cubicBezTo>
                        <a:cubicBezTo>
                          <a:pt x="684172" y="20894"/>
                          <a:pt x="914400" y="0"/>
                          <a:pt x="914400" y="0"/>
                        </a:cubicBezTo>
                        <a:cubicBezTo>
                          <a:pt x="940420" y="3717"/>
                          <a:pt x="966686" y="5996"/>
                          <a:pt x="992459" y="11151"/>
                        </a:cubicBezTo>
                        <a:cubicBezTo>
                          <a:pt x="1003985" y="13456"/>
                          <a:pt x="1014166" y="21867"/>
                          <a:pt x="1025912" y="22302"/>
                        </a:cubicBezTo>
                        <a:cubicBezTo>
                          <a:pt x="1115061" y="25604"/>
                          <a:pt x="1204332" y="22302"/>
                          <a:pt x="1293542" y="2230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TextBox 31">
            <a:extLst>
              <a:ext uri="{FF2B5EF4-FFF2-40B4-BE49-F238E27FC236}">
                <a16:creationId xmlns:a16="http://schemas.microsoft.com/office/drawing/2014/main" id="{9BFD4848-C7F8-0161-7518-FFFCED6C8F27}"/>
              </a:ext>
            </a:extLst>
          </p:cNvPr>
          <p:cNvSpPr txBox="1"/>
          <p:nvPr/>
        </p:nvSpPr>
        <p:spPr>
          <a:xfrm>
            <a:off x="7112222" y="2897748"/>
            <a:ext cx="602409" cy="258532"/>
          </a:xfrm>
          <a:prstGeom prst="rect">
            <a:avLst/>
          </a:prstGeom>
          <a:noFill/>
        </p:spPr>
        <p:txBody>
          <a:bodyPr wrap="none" rtlCol="0">
            <a:spAutoFit/>
          </a:bodyPr>
          <a:lstStyle/>
          <a:p>
            <a:pPr>
              <a:lnSpc>
                <a:spcPct val="90000"/>
              </a:lnSpc>
            </a:pPr>
            <a:r>
              <a:rPr lang="en-GB" sz="1200" dirty="0">
                <a:latin typeface="Chalkboard" panose="03050602040202020205" pitchFamily="66" charset="77"/>
              </a:rPr>
              <a:t>offers</a:t>
            </a:r>
          </a:p>
        </p:txBody>
      </p:sp>
      <p:sp>
        <p:nvSpPr>
          <p:cNvPr id="33" name="TextBox 32">
            <a:extLst>
              <a:ext uri="{FF2B5EF4-FFF2-40B4-BE49-F238E27FC236}">
                <a16:creationId xmlns:a16="http://schemas.microsoft.com/office/drawing/2014/main" id="{821C1196-A016-6D23-798F-3D295AF5A396}"/>
              </a:ext>
            </a:extLst>
          </p:cNvPr>
          <p:cNvSpPr txBox="1"/>
          <p:nvPr/>
        </p:nvSpPr>
        <p:spPr>
          <a:xfrm>
            <a:off x="7112222" y="3460748"/>
            <a:ext cx="500650" cy="258532"/>
          </a:xfrm>
          <a:prstGeom prst="rect">
            <a:avLst/>
          </a:prstGeom>
          <a:noFill/>
        </p:spPr>
        <p:txBody>
          <a:bodyPr wrap="none" rtlCol="0">
            <a:spAutoFit/>
          </a:bodyPr>
          <a:lstStyle/>
          <a:p>
            <a:pPr>
              <a:lnSpc>
                <a:spcPct val="90000"/>
              </a:lnSpc>
            </a:pPr>
            <a:r>
              <a:rPr lang="en-GB" sz="1200" dirty="0">
                <a:latin typeface="Chalkboard" panose="03050602040202020205" pitchFamily="66" charset="77"/>
              </a:rPr>
              <a:t>buys</a:t>
            </a:r>
          </a:p>
        </p:txBody>
      </p:sp>
      <p:sp>
        <p:nvSpPr>
          <p:cNvPr id="34" name="TextBox 33">
            <a:extLst>
              <a:ext uri="{FF2B5EF4-FFF2-40B4-BE49-F238E27FC236}">
                <a16:creationId xmlns:a16="http://schemas.microsoft.com/office/drawing/2014/main" id="{FD90379B-FF17-4B98-A690-50927375BDA0}"/>
              </a:ext>
            </a:extLst>
          </p:cNvPr>
          <p:cNvSpPr txBox="1"/>
          <p:nvPr/>
        </p:nvSpPr>
        <p:spPr>
          <a:xfrm>
            <a:off x="8110636" y="5013176"/>
            <a:ext cx="2915222"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hlinkClick r:id="rId5"/>
              </a:rPr>
              <a:t>Domain Storytelling</a:t>
            </a:r>
            <a:endParaRPr lang="en-GB" sz="2400" dirty="0">
              <a:latin typeface="Chalkboard" panose="03050602040202020205" pitchFamily="66" charset="77"/>
            </a:endParaRPr>
          </a:p>
        </p:txBody>
      </p:sp>
      <p:sp>
        <p:nvSpPr>
          <p:cNvPr id="5" name="Slide Number Placeholder 4">
            <a:extLst>
              <a:ext uri="{FF2B5EF4-FFF2-40B4-BE49-F238E27FC236}">
                <a16:creationId xmlns:a16="http://schemas.microsoft.com/office/drawing/2014/main" id="{05E2F473-9493-1FDA-0728-2149C8F13812}"/>
              </a:ext>
            </a:extLst>
          </p:cNvPr>
          <p:cNvSpPr>
            <a:spLocks noGrp="1"/>
          </p:cNvSpPr>
          <p:nvPr>
            <p:ph type="sldNum" sz="quarter" idx="12"/>
          </p:nvPr>
        </p:nvSpPr>
        <p:spPr/>
        <p:txBody>
          <a:bodyPr/>
          <a:lstStyle/>
          <a:p>
            <a:pPr rtl="0"/>
            <a:fld id="{25BA54BD-C84D-46CE-8B72-31BFB26ABA43}" type="slidenum">
              <a:rPr lang="en-GB" noProof="0" smtClean="0"/>
              <a:t>27</a:t>
            </a:fld>
            <a:endParaRPr lang="en-GB" noProof="0" dirty="0"/>
          </a:p>
        </p:txBody>
      </p:sp>
    </p:spTree>
    <p:extLst>
      <p:ext uri="{BB962C8B-B14F-4D97-AF65-F5344CB8AC3E}">
        <p14:creationId xmlns:p14="http://schemas.microsoft.com/office/powerpoint/2010/main" val="1958626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3122D2-6052-B8D7-D6BD-B617E0945D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4CF0C1-DA67-B5E3-8C9A-0F95B838A526}"/>
              </a:ext>
            </a:extLst>
          </p:cNvPr>
          <p:cNvSpPr>
            <a:spLocks noGrp="1"/>
          </p:cNvSpPr>
          <p:nvPr>
            <p:ph type="title"/>
          </p:nvPr>
        </p:nvSpPr>
        <p:spPr/>
        <p:txBody>
          <a:bodyPr/>
          <a:lstStyle/>
          <a:p>
            <a:r>
              <a:rPr lang="en-GB" dirty="0">
                <a:latin typeface="Chalkboard" panose="03050602040202020205" pitchFamily="66" charset="77"/>
              </a:rPr>
              <a:t>Scenarios</a:t>
            </a:r>
          </a:p>
        </p:txBody>
      </p:sp>
      <p:sp>
        <p:nvSpPr>
          <p:cNvPr id="3" name="TextBox 2">
            <a:extLst>
              <a:ext uri="{FF2B5EF4-FFF2-40B4-BE49-F238E27FC236}">
                <a16:creationId xmlns:a16="http://schemas.microsoft.com/office/drawing/2014/main" id="{F7D1AFE3-CA05-1676-A913-3B08D6E3FD2D}"/>
              </a:ext>
            </a:extLst>
          </p:cNvPr>
          <p:cNvSpPr txBox="1"/>
          <p:nvPr/>
        </p:nvSpPr>
        <p:spPr>
          <a:xfrm>
            <a:off x="8110636" y="5013176"/>
            <a:ext cx="3478966"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hlinkClick r:id="rId3"/>
              </a:rPr>
              <a:t>Attribute Driven Design</a:t>
            </a:r>
            <a:endParaRPr lang="en-GB" sz="2400" dirty="0">
              <a:latin typeface="Chalkboard" panose="03050602040202020205" pitchFamily="66" charset="77"/>
            </a:endParaRPr>
          </a:p>
        </p:txBody>
      </p:sp>
      <p:pic>
        <p:nvPicPr>
          <p:cNvPr id="5" name="Picture 4" descr="A screenshot of a graph&#10;&#10;Description automatically generated">
            <a:extLst>
              <a:ext uri="{FF2B5EF4-FFF2-40B4-BE49-F238E27FC236}">
                <a16:creationId xmlns:a16="http://schemas.microsoft.com/office/drawing/2014/main" id="{3370486E-CFA2-4D6E-A87D-05D5F9FA33D4}"/>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674032" y="1852651"/>
            <a:ext cx="6840760" cy="3058962"/>
          </a:xfrm>
          <a:prstGeom prst="rect">
            <a:avLst/>
          </a:prstGeom>
        </p:spPr>
      </p:pic>
      <p:sp>
        <p:nvSpPr>
          <p:cNvPr id="7" name="Slide Number Placeholder 6">
            <a:extLst>
              <a:ext uri="{FF2B5EF4-FFF2-40B4-BE49-F238E27FC236}">
                <a16:creationId xmlns:a16="http://schemas.microsoft.com/office/drawing/2014/main" id="{BA6DB0B5-09B4-B066-754B-D90855F65648}"/>
              </a:ext>
            </a:extLst>
          </p:cNvPr>
          <p:cNvSpPr>
            <a:spLocks noGrp="1"/>
          </p:cNvSpPr>
          <p:nvPr>
            <p:ph type="sldNum" sz="quarter" idx="12"/>
          </p:nvPr>
        </p:nvSpPr>
        <p:spPr/>
        <p:txBody>
          <a:bodyPr/>
          <a:lstStyle/>
          <a:p>
            <a:pPr rtl="0"/>
            <a:fld id="{25BA54BD-C84D-46CE-8B72-31BFB26ABA43}" type="slidenum">
              <a:rPr lang="en-GB" noProof="0" smtClean="0"/>
              <a:t>28</a:t>
            </a:fld>
            <a:endParaRPr lang="en-GB" noProof="0" dirty="0"/>
          </a:p>
        </p:txBody>
      </p:sp>
    </p:spTree>
    <p:extLst>
      <p:ext uri="{BB962C8B-B14F-4D97-AF65-F5344CB8AC3E}">
        <p14:creationId xmlns:p14="http://schemas.microsoft.com/office/powerpoint/2010/main" val="1767413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20079C-9C15-0FCB-984F-FC7B9C768521}"/>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C87C4529-FE41-09B9-515E-07DB4AFC6D6B}"/>
              </a:ext>
            </a:extLst>
          </p:cNvPr>
          <p:cNvSpPr/>
          <p:nvPr/>
        </p:nvSpPr>
        <p:spPr>
          <a:xfrm>
            <a:off x="1197867" y="1472911"/>
            <a:ext cx="3672407" cy="1877185"/>
          </a:xfrm>
          <a:prstGeom prst="rect">
            <a:avLst/>
          </a:prstGeom>
          <a:solidFill>
            <a:schemeClr val="accent2"/>
          </a:solidFill>
          <a:ln w="165100">
            <a:solidFill>
              <a:srgbClr val="FF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Logical</a:t>
            </a:r>
          </a:p>
        </p:txBody>
      </p:sp>
      <p:sp>
        <p:nvSpPr>
          <p:cNvPr id="6" name="Rectangle 5">
            <a:extLst>
              <a:ext uri="{FF2B5EF4-FFF2-40B4-BE49-F238E27FC236}">
                <a16:creationId xmlns:a16="http://schemas.microsoft.com/office/drawing/2014/main" id="{2EF9DBAE-B9C4-ADDB-C7F5-E8B2C773399A}"/>
              </a:ext>
            </a:extLst>
          </p:cNvPr>
          <p:cNvSpPr/>
          <p:nvPr/>
        </p:nvSpPr>
        <p:spPr>
          <a:xfrm>
            <a:off x="1177755" y="4142184"/>
            <a:ext cx="3672408"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Process</a:t>
            </a:r>
          </a:p>
        </p:txBody>
      </p:sp>
      <p:sp>
        <p:nvSpPr>
          <p:cNvPr id="8" name="Rectangle 7">
            <a:extLst>
              <a:ext uri="{FF2B5EF4-FFF2-40B4-BE49-F238E27FC236}">
                <a16:creationId xmlns:a16="http://schemas.microsoft.com/office/drawing/2014/main" id="{DA212D27-EF4C-9F13-254A-9A72F26DAB81}"/>
              </a:ext>
            </a:extLst>
          </p:cNvPr>
          <p:cNvSpPr/>
          <p:nvPr/>
        </p:nvSpPr>
        <p:spPr>
          <a:xfrm>
            <a:off x="7030516" y="1484784"/>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Development</a:t>
            </a:r>
            <a:endParaRPr lang="en-GB" sz="3200" dirty="0"/>
          </a:p>
        </p:txBody>
      </p:sp>
      <p:sp>
        <p:nvSpPr>
          <p:cNvPr id="9" name="Rectangle 8">
            <a:extLst>
              <a:ext uri="{FF2B5EF4-FFF2-40B4-BE49-F238E27FC236}">
                <a16:creationId xmlns:a16="http://schemas.microsoft.com/office/drawing/2014/main" id="{7710B54B-F7A4-46F7-2852-5ADC0BA2B403}"/>
              </a:ext>
            </a:extLst>
          </p:cNvPr>
          <p:cNvSpPr/>
          <p:nvPr/>
        </p:nvSpPr>
        <p:spPr>
          <a:xfrm>
            <a:off x="7030516" y="4091301"/>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Physical</a:t>
            </a:r>
          </a:p>
        </p:txBody>
      </p:sp>
      <p:sp>
        <p:nvSpPr>
          <p:cNvPr id="10" name="Oval 9">
            <a:extLst>
              <a:ext uri="{FF2B5EF4-FFF2-40B4-BE49-F238E27FC236}">
                <a16:creationId xmlns:a16="http://schemas.microsoft.com/office/drawing/2014/main" id="{4381CFCA-71C2-A3D4-A56C-21A442998E69}"/>
              </a:ext>
            </a:extLst>
          </p:cNvPr>
          <p:cNvSpPr/>
          <p:nvPr/>
        </p:nvSpPr>
        <p:spPr>
          <a:xfrm>
            <a:off x="4078188" y="2702024"/>
            <a:ext cx="3816424" cy="2088232"/>
          </a:xfrm>
          <a:prstGeom prst="ellipse">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Scenarios</a:t>
            </a:r>
          </a:p>
        </p:txBody>
      </p:sp>
      <p:sp>
        <p:nvSpPr>
          <p:cNvPr id="11" name="Freeform 10">
            <a:extLst>
              <a:ext uri="{FF2B5EF4-FFF2-40B4-BE49-F238E27FC236}">
                <a16:creationId xmlns:a16="http://schemas.microsoft.com/office/drawing/2014/main" id="{E9DFDDB0-DDE0-06DD-1E18-6EF26C98FA53}"/>
              </a:ext>
            </a:extLst>
          </p:cNvPr>
          <p:cNvSpPr/>
          <p:nvPr/>
        </p:nvSpPr>
        <p:spPr>
          <a:xfrm>
            <a:off x="4883284" y="2202347"/>
            <a:ext cx="2074127" cy="78058"/>
          </a:xfrm>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extrusionOk="0">
                <a:moveTo>
                  <a:pt x="0" y="11151"/>
                </a:moveTo>
                <a:cubicBezTo>
                  <a:pt x="268140" y="34387"/>
                  <a:pt x="73043" y="28122"/>
                  <a:pt x="702527" y="11151"/>
                </a:cubicBezTo>
                <a:cubicBezTo>
                  <a:pt x="843269" y="4291"/>
                  <a:pt x="974317" y="4177"/>
                  <a:pt x="1059366" y="0"/>
                </a:cubicBezTo>
                <a:cubicBezTo>
                  <a:pt x="1099449" y="-5377"/>
                  <a:pt x="1160784" y="14127"/>
                  <a:pt x="1215483" y="11151"/>
                </a:cubicBezTo>
                <a:cubicBezTo>
                  <a:pt x="1330824" y="29159"/>
                  <a:pt x="1439276" y="-5940"/>
                  <a:pt x="1561171" y="22302"/>
                </a:cubicBezTo>
                <a:cubicBezTo>
                  <a:pt x="1580626" y="21388"/>
                  <a:pt x="1596851" y="28309"/>
                  <a:pt x="1616927" y="33453"/>
                </a:cubicBezTo>
                <a:cubicBezTo>
                  <a:pt x="1795417" y="37629"/>
                  <a:pt x="1480912" y="33391"/>
                  <a:pt x="1728439" y="66907"/>
                </a:cubicBezTo>
                <a:cubicBezTo>
                  <a:pt x="1741923" y="69997"/>
                  <a:pt x="1754198" y="76983"/>
                  <a:pt x="1773044" y="78058"/>
                </a:cubicBezTo>
                <a:cubicBezTo>
                  <a:pt x="1822118" y="76309"/>
                  <a:pt x="1843954" y="70916"/>
                  <a:pt x="1895708" y="66907"/>
                </a:cubicBezTo>
                <a:cubicBezTo>
                  <a:pt x="1908673" y="66332"/>
                  <a:pt x="1918581" y="58203"/>
                  <a:pt x="1929161" y="55756"/>
                </a:cubicBezTo>
                <a:cubicBezTo>
                  <a:pt x="1978679" y="66100"/>
                  <a:pt x="2031219" y="64095"/>
                  <a:pt x="2074127" y="557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Freeform 11">
            <a:extLst>
              <a:ext uri="{FF2B5EF4-FFF2-40B4-BE49-F238E27FC236}">
                <a16:creationId xmlns:a16="http://schemas.microsoft.com/office/drawing/2014/main" id="{25270189-C160-1765-5674-FA1ABA66749D}"/>
              </a:ext>
            </a:extLst>
          </p:cNvPr>
          <p:cNvSpPr/>
          <p:nvPr/>
        </p:nvSpPr>
        <p:spPr>
          <a:xfrm>
            <a:off x="4897473" y="5262284"/>
            <a:ext cx="2074127" cy="78058"/>
          </a:xfrm>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extrusionOk="0">
                <a:moveTo>
                  <a:pt x="0" y="11151"/>
                </a:moveTo>
                <a:cubicBezTo>
                  <a:pt x="268140" y="34387"/>
                  <a:pt x="73043" y="28122"/>
                  <a:pt x="702527" y="11151"/>
                </a:cubicBezTo>
                <a:cubicBezTo>
                  <a:pt x="843269" y="4291"/>
                  <a:pt x="974317" y="4177"/>
                  <a:pt x="1059366" y="0"/>
                </a:cubicBezTo>
                <a:cubicBezTo>
                  <a:pt x="1099449" y="-5377"/>
                  <a:pt x="1160784" y="14127"/>
                  <a:pt x="1215483" y="11151"/>
                </a:cubicBezTo>
                <a:cubicBezTo>
                  <a:pt x="1330824" y="29159"/>
                  <a:pt x="1439276" y="-5940"/>
                  <a:pt x="1561171" y="22302"/>
                </a:cubicBezTo>
                <a:cubicBezTo>
                  <a:pt x="1580626" y="21388"/>
                  <a:pt x="1596851" y="28309"/>
                  <a:pt x="1616927" y="33453"/>
                </a:cubicBezTo>
                <a:cubicBezTo>
                  <a:pt x="1795417" y="37629"/>
                  <a:pt x="1480912" y="33391"/>
                  <a:pt x="1728439" y="66907"/>
                </a:cubicBezTo>
                <a:cubicBezTo>
                  <a:pt x="1741923" y="69997"/>
                  <a:pt x="1754198" y="76983"/>
                  <a:pt x="1773044" y="78058"/>
                </a:cubicBezTo>
                <a:cubicBezTo>
                  <a:pt x="1822118" y="76309"/>
                  <a:pt x="1843954" y="70916"/>
                  <a:pt x="1895708" y="66907"/>
                </a:cubicBezTo>
                <a:cubicBezTo>
                  <a:pt x="1908673" y="66332"/>
                  <a:pt x="1918581" y="58203"/>
                  <a:pt x="1929161" y="55756"/>
                </a:cubicBezTo>
                <a:cubicBezTo>
                  <a:pt x="1978679" y="66100"/>
                  <a:pt x="2031219" y="64095"/>
                  <a:pt x="2074127" y="557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Freeform 12">
            <a:extLst>
              <a:ext uri="{FF2B5EF4-FFF2-40B4-BE49-F238E27FC236}">
                <a16:creationId xmlns:a16="http://schemas.microsoft.com/office/drawing/2014/main" id="{3A816977-3BBF-6BED-3A21-A8EAC9883ADD}"/>
              </a:ext>
            </a:extLst>
          </p:cNvPr>
          <p:cNvSpPr/>
          <p:nvPr/>
        </p:nvSpPr>
        <p:spPr>
          <a:xfrm rot="5400000" flipV="1">
            <a:off x="2537709" y="3729239"/>
            <a:ext cx="678405" cy="45719"/>
          </a:xfrm>
          <a:custGeom>
            <a:avLst/>
            <a:gdLst>
              <a:gd name="connsiteX0" fmla="*/ 0 w 678405"/>
              <a:gd name="connsiteY0" fmla="*/ 6531 h 45719"/>
              <a:gd name="connsiteX1" fmla="*/ 229782 w 678405"/>
              <a:gd name="connsiteY1" fmla="*/ 6531 h 45719"/>
              <a:gd name="connsiteX2" fmla="*/ 346497 w 678405"/>
              <a:gd name="connsiteY2" fmla="*/ 0 h 45719"/>
              <a:gd name="connsiteX3" fmla="*/ 397559 w 678405"/>
              <a:gd name="connsiteY3" fmla="*/ 6531 h 45719"/>
              <a:gd name="connsiteX4" fmla="*/ 510627 w 678405"/>
              <a:gd name="connsiteY4" fmla="*/ 13062 h 45719"/>
              <a:gd name="connsiteX5" fmla="*/ 528864 w 678405"/>
              <a:gd name="connsiteY5" fmla="*/ 19593 h 45719"/>
              <a:gd name="connsiteX6" fmla="*/ 565337 w 678405"/>
              <a:gd name="connsiteY6" fmla="*/ 39187 h 45719"/>
              <a:gd name="connsiteX7" fmla="*/ 579926 w 678405"/>
              <a:gd name="connsiteY7" fmla="*/ 45719 h 45719"/>
              <a:gd name="connsiteX8" fmla="*/ 620047 w 678405"/>
              <a:gd name="connsiteY8" fmla="*/ 39187 h 45719"/>
              <a:gd name="connsiteX9" fmla="*/ 630989 w 678405"/>
              <a:gd name="connsiteY9" fmla="*/ 32656 h 45719"/>
              <a:gd name="connsiteX10" fmla="*/ 678405 w 678405"/>
              <a:gd name="connsiteY10" fmla="*/ 32656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8405" h="45719" extrusionOk="0">
                <a:moveTo>
                  <a:pt x="0" y="6531"/>
                </a:moveTo>
                <a:cubicBezTo>
                  <a:pt x="86789" y="22911"/>
                  <a:pt x="14363" y="19357"/>
                  <a:pt x="229782" y="6531"/>
                </a:cubicBezTo>
                <a:cubicBezTo>
                  <a:pt x="256151" y="-2359"/>
                  <a:pt x="290210" y="8758"/>
                  <a:pt x="346497" y="0"/>
                </a:cubicBezTo>
                <a:cubicBezTo>
                  <a:pt x="362211" y="1183"/>
                  <a:pt x="379996" y="6233"/>
                  <a:pt x="397559" y="6531"/>
                </a:cubicBezTo>
                <a:cubicBezTo>
                  <a:pt x="435374" y="20734"/>
                  <a:pt x="469831" y="-813"/>
                  <a:pt x="510627" y="13062"/>
                </a:cubicBezTo>
                <a:cubicBezTo>
                  <a:pt x="516872" y="13475"/>
                  <a:pt x="522535" y="17004"/>
                  <a:pt x="528864" y="19593"/>
                </a:cubicBezTo>
                <a:cubicBezTo>
                  <a:pt x="584181" y="35099"/>
                  <a:pt x="487796" y="10840"/>
                  <a:pt x="565337" y="39187"/>
                </a:cubicBezTo>
                <a:cubicBezTo>
                  <a:pt x="571348" y="39976"/>
                  <a:pt x="574861" y="44335"/>
                  <a:pt x="579926" y="45719"/>
                </a:cubicBezTo>
                <a:cubicBezTo>
                  <a:pt x="596055" y="44203"/>
                  <a:pt x="604133" y="42164"/>
                  <a:pt x="620047" y="39187"/>
                </a:cubicBezTo>
                <a:cubicBezTo>
                  <a:pt x="623946" y="38290"/>
                  <a:pt x="627663" y="33846"/>
                  <a:pt x="630989" y="32656"/>
                </a:cubicBezTo>
                <a:cubicBezTo>
                  <a:pt x="646840" y="31686"/>
                  <a:pt x="662882" y="33092"/>
                  <a:pt x="678405" y="326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Freeform 14">
            <a:extLst>
              <a:ext uri="{FF2B5EF4-FFF2-40B4-BE49-F238E27FC236}">
                <a16:creationId xmlns:a16="http://schemas.microsoft.com/office/drawing/2014/main" id="{375A38A6-2FB2-B803-18C9-D57FC2A1A519}"/>
              </a:ext>
            </a:extLst>
          </p:cNvPr>
          <p:cNvSpPr/>
          <p:nvPr/>
        </p:nvSpPr>
        <p:spPr>
          <a:xfrm rot="5400000" flipV="1">
            <a:off x="8950302" y="3692335"/>
            <a:ext cx="678405" cy="45719"/>
          </a:xfrm>
          <a:custGeom>
            <a:avLst/>
            <a:gdLst>
              <a:gd name="connsiteX0" fmla="*/ 0 w 678405"/>
              <a:gd name="connsiteY0" fmla="*/ 6531 h 45719"/>
              <a:gd name="connsiteX1" fmla="*/ 229782 w 678405"/>
              <a:gd name="connsiteY1" fmla="*/ 6531 h 45719"/>
              <a:gd name="connsiteX2" fmla="*/ 346497 w 678405"/>
              <a:gd name="connsiteY2" fmla="*/ 0 h 45719"/>
              <a:gd name="connsiteX3" fmla="*/ 397559 w 678405"/>
              <a:gd name="connsiteY3" fmla="*/ 6531 h 45719"/>
              <a:gd name="connsiteX4" fmla="*/ 510627 w 678405"/>
              <a:gd name="connsiteY4" fmla="*/ 13062 h 45719"/>
              <a:gd name="connsiteX5" fmla="*/ 528864 w 678405"/>
              <a:gd name="connsiteY5" fmla="*/ 19593 h 45719"/>
              <a:gd name="connsiteX6" fmla="*/ 565337 w 678405"/>
              <a:gd name="connsiteY6" fmla="*/ 39187 h 45719"/>
              <a:gd name="connsiteX7" fmla="*/ 579926 w 678405"/>
              <a:gd name="connsiteY7" fmla="*/ 45719 h 45719"/>
              <a:gd name="connsiteX8" fmla="*/ 620047 w 678405"/>
              <a:gd name="connsiteY8" fmla="*/ 39187 h 45719"/>
              <a:gd name="connsiteX9" fmla="*/ 630989 w 678405"/>
              <a:gd name="connsiteY9" fmla="*/ 32656 h 45719"/>
              <a:gd name="connsiteX10" fmla="*/ 678405 w 678405"/>
              <a:gd name="connsiteY10" fmla="*/ 32656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8405" h="45719" extrusionOk="0">
                <a:moveTo>
                  <a:pt x="0" y="6531"/>
                </a:moveTo>
                <a:cubicBezTo>
                  <a:pt x="86789" y="22911"/>
                  <a:pt x="14363" y="19357"/>
                  <a:pt x="229782" y="6531"/>
                </a:cubicBezTo>
                <a:cubicBezTo>
                  <a:pt x="256151" y="-2359"/>
                  <a:pt x="290210" y="8758"/>
                  <a:pt x="346497" y="0"/>
                </a:cubicBezTo>
                <a:cubicBezTo>
                  <a:pt x="362211" y="1183"/>
                  <a:pt x="379996" y="6233"/>
                  <a:pt x="397559" y="6531"/>
                </a:cubicBezTo>
                <a:cubicBezTo>
                  <a:pt x="435374" y="20734"/>
                  <a:pt x="469831" y="-813"/>
                  <a:pt x="510627" y="13062"/>
                </a:cubicBezTo>
                <a:cubicBezTo>
                  <a:pt x="516872" y="13475"/>
                  <a:pt x="522535" y="17004"/>
                  <a:pt x="528864" y="19593"/>
                </a:cubicBezTo>
                <a:cubicBezTo>
                  <a:pt x="584181" y="35099"/>
                  <a:pt x="487796" y="10840"/>
                  <a:pt x="565337" y="39187"/>
                </a:cubicBezTo>
                <a:cubicBezTo>
                  <a:pt x="571348" y="39976"/>
                  <a:pt x="574861" y="44335"/>
                  <a:pt x="579926" y="45719"/>
                </a:cubicBezTo>
                <a:cubicBezTo>
                  <a:pt x="596055" y="44203"/>
                  <a:pt x="604133" y="42164"/>
                  <a:pt x="620047" y="39187"/>
                </a:cubicBezTo>
                <a:cubicBezTo>
                  <a:pt x="623946" y="38290"/>
                  <a:pt x="627663" y="33846"/>
                  <a:pt x="630989" y="32656"/>
                </a:cubicBezTo>
                <a:cubicBezTo>
                  <a:pt x="646840" y="31686"/>
                  <a:pt x="662882" y="33092"/>
                  <a:pt x="678405" y="326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A9CC6FE0-28E5-4CB8-84A1-F3535B38DBBB}"/>
              </a:ext>
            </a:extLst>
          </p:cNvPr>
          <p:cNvSpPr txBox="1"/>
          <p:nvPr/>
        </p:nvSpPr>
        <p:spPr>
          <a:xfrm>
            <a:off x="2638028" y="458641"/>
            <a:ext cx="6480720" cy="424732"/>
          </a:xfrm>
          <a:prstGeom prst="rect">
            <a:avLst/>
          </a:prstGeom>
          <a:noFill/>
        </p:spPr>
        <p:txBody>
          <a:bodyPr wrap="square" rtlCol="0">
            <a:spAutoFit/>
          </a:bodyPr>
          <a:lstStyle/>
          <a:p>
            <a:pPr>
              <a:lnSpc>
                <a:spcPct val="90000"/>
              </a:lnSpc>
            </a:pPr>
            <a:r>
              <a:rPr lang="en-GB" sz="2400" dirty="0">
                <a:latin typeface="Chalkboard" panose="03050602040202020205" pitchFamily="66" charset="77"/>
              </a:rPr>
              <a:t>The “4 +1 “ View Model -  Philippe Kruchten</a:t>
            </a:r>
          </a:p>
        </p:txBody>
      </p:sp>
      <p:sp>
        <p:nvSpPr>
          <p:cNvPr id="18" name="Freeform 17">
            <a:extLst>
              <a:ext uri="{FF2B5EF4-FFF2-40B4-BE49-F238E27FC236}">
                <a16:creationId xmlns:a16="http://schemas.microsoft.com/office/drawing/2014/main" id="{FFDEF0EA-71E5-E421-8A07-71C06AC3BC2E}"/>
              </a:ext>
            </a:extLst>
          </p:cNvPr>
          <p:cNvSpPr/>
          <p:nvPr/>
        </p:nvSpPr>
        <p:spPr>
          <a:xfrm>
            <a:off x="2778350" y="863075"/>
            <a:ext cx="5932448" cy="139040"/>
          </a:xfrm>
          <a:custGeom>
            <a:avLst/>
            <a:gdLst>
              <a:gd name="connsiteX0" fmla="*/ 0 w 5932448"/>
              <a:gd name="connsiteY0" fmla="*/ 100361 h 139040"/>
              <a:gd name="connsiteX1" fmla="*/ 1494263 w 5932448"/>
              <a:gd name="connsiteY1" fmla="*/ 100361 h 139040"/>
              <a:gd name="connsiteX2" fmla="*/ 1873405 w 5932448"/>
              <a:gd name="connsiteY2" fmla="*/ 89210 h 139040"/>
              <a:gd name="connsiteX3" fmla="*/ 2375209 w 5932448"/>
              <a:gd name="connsiteY3" fmla="*/ 78059 h 139040"/>
              <a:gd name="connsiteX4" fmla="*/ 3389970 w 5932448"/>
              <a:gd name="connsiteY4" fmla="*/ 66907 h 139040"/>
              <a:gd name="connsiteX5" fmla="*/ 3612995 w 5932448"/>
              <a:gd name="connsiteY5" fmla="*/ 78059 h 139040"/>
              <a:gd name="connsiteX6" fmla="*/ 3735658 w 5932448"/>
              <a:gd name="connsiteY6" fmla="*/ 55756 h 139040"/>
              <a:gd name="connsiteX7" fmla="*/ 3813717 w 5932448"/>
              <a:gd name="connsiteY7" fmla="*/ 44605 h 139040"/>
              <a:gd name="connsiteX8" fmla="*/ 3947531 w 5932448"/>
              <a:gd name="connsiteY8" fmla="*/ 22302 h 139040"/>
              <a:gd name="connsiteX9" fmla="*/ 4014439 w 5932448"/>
              <a:gd name="connsiteY9" fmla="*/ 11151 h 139040"/>
              <a:gd name="connsiteX10" fmla="*/ 4159405 w 5932448"/>
              <a:gd name="connsiteY10" fmla="*/ 0 h 139040"/>
              <a:gd name="connsiteX11" fmla="*/ 4939990 w 5932448"/>
              <a:gd name="connsiteY11" fmla="*/ 11151 h 139040"/>
              <a:gd name="connsiteX12" fmla="*/ 5051502 w 5932448"/>
              <a:gd name="connsiteY12" fmla="*/ 22302 h 139040"/>
              <a:gd name="connsiteX13" fmla="*/ 5274527 w 5932448"/>
              <a:gd name="connsiteY13" fmla="*/ 33454 h 139040"/>
              <a:gd name="connsiteX14" fmla="*/ 5776331 w 5932448"/>
              <a:gd name="connsiteY14" fmla="*/ 44605 h 139040"/>
              <a:gd name="connsiteX15" fmla="*/ 5910146 w 5932448"/>
              <a:gd name="connsiteY15" fmla="*/ 66907 h 139040"/>
              <a:gd name="connsiteX16" fmla="*/ 5932448 w 5932448"/>
              <a:gd name="connsiteY16" fmla="*/ 66907 h 13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32448" h="139040">
                <a:moveTo>
                  <a:pt x="0" y="100361"/>
                </a:moveTo>
                <a:cubicBezTo>
                  <a:pt x="543044" y="177938"/>
                  <a:pt x="94027" y="117755"/>
                  <a:pt x="1494263" y="100361"/>
                </a:cubicBezTo>
                <a:cubicBezTo>
                  <a:pt x="1620689" y="98791"/>
                  <a:pt x="1747010" y="92410"/>
                  <a:pt x="1873405" y="89210"/>
                </a:cubicBezTo>
                <a:lnTo>
                  <a:pt x="2375209" y="78059"/>
                </a:lnTo>
                <a:cubicBezTo>
                  <a:pt x="2860862" y="29493"/>
                  <a:pt x="2523529" y="54704"/>
                  <a:pt x="3389970" y="66907"/>
                </a:cubicBezTo>
                <a:cubicBezTo>
                  <a:pt x="3464312" y="70624"/>
                  <a:pt x="3538560" y="78059"/>
                  <a:pt x="3612995" y="78059"/>
                </a:cubicBezTo>
                <a:cubicBezTo>
                  <a:pt x="3678051" y="78059"/>
                  <a:pt x="3681983" y="65515"/>
                  <a:pt x="3735658" y="55756"/>
                </a:cubicBezTo>
                <a:cubicBezTo>
                  <a:pt x="3761518" y="51054"/>
                  <a:pt x="3787755" y="48704"/>
                  <a:pt x="3813717" y="44605"/>
                </a:cubicBezTo>
                <a:lnTo>
                  <a:pt x="3947531" y="22302"/>
                </a:lnTo>
                <a:cubicBezTo>
                  <a:pt x="3969834" y="18585"/>
                  <a:pt x="3991895" y="12885"/>
                  <a:pt x="4014439" y="11151"/>
                </a:cubicBezTo>
                <a:lnTo>
                  <a:pt x="4159405" y="0"/>
                </a:lnTo>
                <a:lnTo>
                  <a:pt x="4939990" y="11151"/>
                </a:lnTo>
                <a:cubicBezTo>
                  <a:pt x="4977334" y="12085"/>
                  <a:pt x="5014229" y="19817"/>
                  <a:pt x="5051502" y="22302"/>
                </a:cubicBezTo>
                <a:cubicBezTo>
                  <a:pt x="5125772" y="27253"/>
                  <a:pt x="5200128" y="31165"/>
                  <a:pt x="5274527" y="33454"/>
                </a:cubicBezTo>
                <a:lnTo>
                  <a:pt x="5776331" y="44605"/>
                </a:lnTo>
                <a:cubicBezTo>
                  <a:pt x="5832926" y="55924"/>
                  <a:pt x="5847902" y="59991"/>
                  <a:pt x="5910146" y="66907"/>
                </a:cubicBezTo>
                <a:cubicBezTo>
                  <a:pt x="5917535" y="67728"/>
                  <a:pt x="5925014" y="66907"/>
                  <a:pt x="5932448" y="66907"/>
                </a:cubicBezTo>
              </a:path>
            </a:pathLst>
          </a:custGeom>
          <a:noFill/>
          <a:ln w="635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459C59EC-829F-630A-823C-124485077135}"/>
              </a:ext>
            </a:extLst>
          </p:cNvPr>
          <p:cNvSpPr txBox="1"/>
          <p:nvPr/>
        </p:nvSpPr>
        <p:spPr>
          <a:xfrm>
            <a:off x="3718148" y="6132737"/>
            <a:ext cx="7272808" cy="307777"/>
          </a:xfrm>
          <a:prstGeom prst="rect">
            <a:avLst/>
          </a:prstGeom>
          <a:noFill/>
        </p:spPr>
        <p:txBody>
          <a:bodyPr wrap="square">
            <a:spAutoFit/>
          </a:bodyPr>
          <a:lstStyle/>
          <a:p>
            <a:r>
              <a:rPr lang="en-GB" sz="1400" dirty="0"/>
              <a:t>- See Chris Simon, </a:t>
            </a:r>
            <a:r>
              <a:rPr lang="en-GB" sz="1400" dirty="0">
                <a:hlinkClick r:id="rId3"/>
              </a:rPr>
              <a:t>Experiences scaling a modular monolith to microservices using the 4+1 views</a:t>
            </a:r>
            <a:endParaRPr lang="en-GB" sz="1400" dirty="0"/>
          </a:p>
        </p:txBody>
      </p:sp>
      <p:sp>
        <p:nvSpPr>
          <p:cNvPr id="3" name="Slide Number Placeholder 2">
            <a:extLst>
              <a:ext uri="{FF2B5EF4-FFF2-40B4-BE49-F238E27FC236}">
                <a16:creationId xmlns:a16="http://schemas.microsoft.com/office/drawing/2014/main" id="{0FBCAD8F-42DB-80B6-16D5-920A8AEEAFEA}"/>
              </a:ext>
            </a:extLst>
          </p:cNvPr>
          <p:cNvSpPr>
            <a:spLocks noGrp="1"/>
          </p:cNvSpPr>
          <p:nvPr>
            <p:ph type="sldNum" sz="quarter" idx="12"/>
          </p:nvPr>
        </p:nvSpPr>
        <p:spPr/>
        <p:txBody>
          <a:bodyPr/>
          <a:lstStyle/>
          <a:p>
            <a:pPr rtl="0"/>
            <a:fld id="{25BA54BD-C84D-46CE-8B72-31BFB26ABA43}" type="slidenum">
              <a:rPr lang="en-GB" noProof="0" smtClean="0"/>
              <a:t>29</a:t>
            </a:fld>
            <a:endParaRPr lang="en-GB" noProof="0" dirty="0"/>
          </a:p>
        </p:txBody>
      </p:sp>
      <p:sp>
        <p:nvSpPr>
          <p:cNvPr id="2" name="TextBox 1">
            <a:extLst>
              <a:ext uri="{FF2B5EF4-FFF2-40B4-BE49-F238E27FC236}">
                <a16:creationId xmlns:a16="http://schemas.microsoft.com/office/drawing/2014/main" id="{7EC94998-360D-847A-EA78-597845CA314E}"/>
              </a:ext>
            </a:extLst>
          </p:cNvPr>
          <p:cNvSpPr txBox="1"/>
          <p:nvPr/>
        </p:nvSpPr>
        <p:spPr>
          <a:xfrm>
            <a:off x="10918948" y="332656"/>
            <a:ext cx="744499" cy="424732"/>
          </a:xfrm>
          <a:prstGeom prst="rect">
            <a:avLst/>
          </a:prstGeom>
          <a:noFill/>
        </p:spPr>
        <p:txBody>
          <a:bodyPr wrap="none" rtlCol="0">
            <a:spAutoFit/>
          </a:bodyPr>
          <a:lstStyle/>
          <a:p>
            <a:pPr>
              <a:lnSpc>
                <a:spcPct val="90000"/>
              </a:lnSpc>
            </a:pPr>
            <a:r>
              <a:rPr lang="en-GB" sz="2400" dirty="0"/>
              <a:t>t: 20</a:t>
            </a:r>
          </a:p>
        </p:txBody>
      </p:sp>
    </p:spTree>
    <p:extLst>
      <p:ext uri="{BB962C8B-B14F-4D97-AF65-F5344CB8AC3E}">
        <p14:creationId xmlns:p14="http://schemas.microsoft.com/office/powerpoint/2010/main" val="88331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541626D-ED29-7DF5-4180-1B3150A361C1}"/>
              </a:ext>
            </a:extLst>
          </p:cNvPr>
          <p:cNvPicPr>
            <a:picLocks noChangeAspect="1"/>
          </p:cNvPicPr>
          <p:nvPr/>
        </p:nvPicPr>
        <p:blipFill>
          <a:blip r:embed="rId2"/>
          <a:stretch>
            <a:fillRect/>
          </a:stretch>
        </p:blipFill>
        <p:spPr>
          <a:xfrm>
            <a:off x="4487180" y="1821768"/>
            <a:ext cx="3214464" cy="3214464"/>
          </a:xfrm>
          <a:prstGeom prst="rect">
            <a:avLst/>
          </a:prstGeom>
        </p:spPr>
      </p:pic>
      <p:sp>
        <p:nvSpPr>
          <p:cNvPr id="6" name="Slide Number Placeholder 5">
            <a:extLst>
              <a:ext uri="{FF2B5EF4-FFF2-40B4-BE49-F238E27FC236}">
                <a16:creationId xmlns:a16="http://schemas.microsoft.com/office/drawing/2014/main" id="{CA1A0660-CE18-4DCD-DF35-B4A6D1A62344}"/>
              </a:ext>
            </a:extLst>
          </p:cNvPr>
          <p:cNvSpPr>
            <a:spLocks noGrp="1"/>
          </p:cNvSpPr>
          <p:nvPr>
            <p:ph type="sldNum" sz="quarter" idx="12"/>
          </p:nvPr>
        </p:nvSpPr>
        <p:spPr/>
        <p:txBody>
          <a:bodyPr/>
          <a:lstStyle/>
          <a:p>
            <a:pPr rtl="0"/>
            <a:fld id="{25BA54BD-C84D-46CE-8B72-31BFB26ABA43}" type="slidenum">
              <a:rPr lang="en-GB" noProof="0" smtClean="0"/>
              <a:t>3</a:t>
            </a:fld>
            <a:endParaRPr lang="en-GB" noProof="0" dirty="0"/>
          </a:p>
        </p:txBody>
      </p:sp>
    </p:spTree>
    <p:extLst>
      <p:ext uri="{BB962C8B-B14F-4D97-AF65-F5344CB8AC3E}">
        <p14:creationId xmlns:p14="http://schemas.microsoft.com/office/powerpoint/2010/main" val="2050174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224C19-9F4E-09A8-CF5E-38FB89354ED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560EEC-5FC9-DA5B-C8FD-F3B8B42C208D}"/>
              </a:ext>
            </a:extLst>
          </p:cNvPr>
          <p:cNvSpPr>
            <a:spLocks noGrp="1"/>
          </p:cNvSpPr>
          <p:nvPr>
            <p:ph type="title"/>
          </p:nvPr>
        </p:nvSpPr>
        <p:spPr/>
        <p:txBody>
          <a:bodyPr/>
          <a:lstStyle/>
          <a:p>
            <a:r>
              <a:rPr lang="en-GB" dirty="0">
                <a:latin typeface="Chalkboard" panose="03050602040202020205" pitchFamily="66" charset="77"/>
              </a:rPr>
              <a:t>Logical</a:t>
            </a:r>
          </a:p>
        </p:txBody>
      </p:sp>
      <p:sp>
        <p:nvSpPr>
          <p:cNvPr id="6" name="TextBox 5">
            <a:extLst>
              <a:ext uri="{FF2B5EF4-FFF2-40B4-BE49-F238E27FC236}">
                <a16:creationId xmlns:a16="http://schemas.microsoft.com/office/drawing/2014/main" id="{A2535DC3-8064-BA39-4DBB-8BB513205CE5}"/>
              </a:ext>
            </a:extLst>
          </p:cNvPr>
          <p:cNvSpPr txBox="1"/>
          <p:nvPr/>
        </p:nvSpPr>
        <p:spPr>
          <a:xfrm>
            <a:off x="5302324" y="4393722"/>
            <a:ext cx="6480720" cy="307777"/>
          </a:xfrm>
          <a:prstGeom prst="rect">
            <a:avLst/>
          </a:prstGeom>
          <a:noFill/>
        </p:spPr>
        <p:txBody>
          <a:bodyPr wrap="square">
            <a:spAutoFit/>
          </a:bodyPr>
          <a:lstStyle/>
          <a:p>
            <a:r>
              <a:rPr lang="en-GB" sz="1400" dirty="0">
                <a:latin typeface="Chalkboard" panose="03050602040202020205" pitchFamily="66" charset="77"/>
              </a:rPr>
              <a:t>Kruchten, Philippe Architectural Blueprints the 4 +1 View Model of Software</a:t>
            </a:r>
          </a:p>
        </p:txBody>
      </p:sp>
      <p:sp>
        <p:nvSpPr>
          <p:cNvPr id="12" name="TextBox 11">
            <a:extLst>
              <a:ext uri="{FF2B5EF4-FFF2-40B4-BE49-F238E27FC236}">
                <a16:creationId xmlns:a16="http://schemas.microsoft.com/office/drawing/2014/main" id="{A2DA16DE-F7B7-E09C-D0B0-AB758D6141AB}"/>
              </a:ext>
            </a:extLst>
          </p:cNvPr>
          <p:cNvSpPr txBox="1"/>
          <p:nvPr/>
        </p:nvSpPr>
        <p:spPr>
          <a:xfrm>
            <a:off x="1522414" y="1844824"/>
            <a:ext cx="10205430" cy="1569660"/>
          </a:xfrm>
          <a:prstGeom prst="rect">
            <a:avLst/>
          </a:prstGeom>
          <a:noFill/>
        </p:spPr>
        <p:txBody>
          <a:bodyPr wrap="square">
            <a:spAutoFit/>
          </a:bodyPr>
          <a:lstStyle/>
          <a:p>
            <a:r>
              <a:rPr lang="en-GB" sz="2400" dirty="0">
                <a:effectLst/>
                <a:latin typeface="Chalkboard" panose="03050602040202020205" pitchFamily="66" charset="77"/>
              </a:rPr>
              <a:t>The logical architecture primarily supports the functional requirements—what the system should provide in terms of services to its users. The system is decomposed into a set of key abstractions, taken (mostly) from the problem domain</a:t>
            </a:r>
          </a:p>
        </p:txBody>
      </p:sp>
      <p:sp>
        <p:nvSpPr>
          <p:cNvPr id="13" name="TextBox 12">
            <a:extLst>
              <a:ext uri="{FF2B5EF4-FFF2-40B4-BE49-F238E27FC236}">
                <a16:creationId xmlns:a16="http://schemas.microsoft.com/office/drawing/2014/main" id="{D72F8960-9799-A0A6-688B-5FB65BCAB52D}"/>
              </a:ext>
            </a:extLst>
          </p:cNvPr>
          <p:cNvSpPr txBox="1"/>
          <p:nvPr/>
        </p:nvSpPr>
        <p:spPr>
          <a:xfrm>
            <a:off x="1620573" y="5338784"/>
            <a:ext cx="10009112" cy="424732"/>
          </a:xfrm>
          <a:prstGeom prst="rect">
            <a:avLst/>
          </a:prstGeom>
          <a:noFill/>
        </p:spPr>
        <p:txBody>
          <a:bodyPr wrap="square" rtlCol="0">
            <a:spAutoFit/>
          </a:bodyPr>
          <a:lstStyle/>
          <a:p>
            <a:pPr>
              <a:lnSpc>
                <a:spcPct val="90000"/>
              </a:lnSpc>
            </a:pPr>
            <a:r>
              <a:rPr lang="en-GB" sz="2400" dirty="0">
                <a:solidFill>
                  <a:srgbClr val="00B050"/>
                </a:solidFill>
                <a:latin typeface="Chalkboard" panose="03050602040202020205" pitchFamily="66" charset="77"/>
              </a:rPr>
              <a:t>This is where we explore our requirements, typically a domain model</a:t>
            </a:r>
            <a:endParaRPr lang="en-GB" sz="2400" b="1" dirty="0">
              <a:solidFill>
                <a:srgbClr val="00B050"/>
              </a:solidFill>
            </a:endParaRPr>
          </a:p>
        </p:txBody>
      </p:sp>
      <p:sp>
        <p:nvSpPr>
          <p:cNvPr id="5" name="Slide Number Placeholder 4">
            <a:extLst>
              <a:ext uri="{FF2B5EF4-FFF2-40B4-BE49-F238E27FC236}">
                <a16:creationId xmlns:a16="http://schemas.microsoft.com/office/drawing/2014/main" id="{7520BA7C-99C1-7638-346C-76D8A50B5C64}"/>
              </a:ext>
            </a:extLst>
          </p:cNvPr>
          <p:cNvSpPr>
            <a:spLocks noGrp="1"/>
          </p:cNvSpPr>
          <p:nvPr>
            <p:ph type="sldNum" sz="quarter" idx="12"/>
          </p:nvPr>
        </p:nvSpPr>
        <p:spPr/>
        <p:txBody>
          <a:bodyPr/>
          <a:lstStyle/>
          <a:p>
            <a:pPr rtl="0"/>
            <a:fld id="{25BA54BD-C84D-46CE-8B72-31BFB26ABA43}" type="slidenum">
              <a:rPr lang="en-GB" noProof="0" smtClean="0"/>
              <a:t>30</a:t>
            </a:fld>
            <a:endParaRPr lang="en-GB" noProof="0" dirty="0"/>
          </a:p>
        </p:txBody>
      </p:sp>
    </p:spTree>
    <p:extLst>
      <p:ext uri="{BB962C8B-B14F-4D97-AF65-F5344CB8AC3E}">
        <p14:creationId xmlns:p14="http://schemas.microsoft.com/office/powerpoint/2010/main" val="3203178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82AAE3-4421-AA47-91FC-5AE7CFA0A92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0CF850B-91B1-8CAA-5C81-0C9119547F09}"/>
              </a:ext>
            </a:extLst>
          </p:cNvPr>
          <p:cNvSpPr>
            <a:spLocks noGrp="1"/>
          </p:cNvSpPr>
          <p:nvPr>
            <p:ph type="title"/>
          </p:nvPr>
        </p:nvSpPr>
        <p:spPr/>
        <p:txBody>
          <a:bodyPr/>
          <a:lstStyle/>
          <a:p>
            <a:r>
              <a:rPr lang="en-GB" dirty="0">
                <a:latin typeface="Chalkboard" panose="03050602040202020205" pitchFamily="66" charset="77"/>
              </a:rPr>
              <a:t>Logical</a:t>
            </a:r>
          </a:p>
        </p:txBody>
      </p:sp>
      <p:sp>
        <p:nvSpPr>
          <p:cNvPr id="3" name="TextBox 2">
            <a:extLst>
              <a:ext uri="{FF2B5EF4-FFF2-40B4-BE49-F238E27FC236}">
                <a16:creationId xmlns:a16="http://schemas.microsoft.com/office/drawing/2014/main" id="{84815D37-E5BC-99F4-A84F-C88BAAA463EA}"/>
              </a:ext>
            </a:extLst>
          </p:cNvPr>
          <p:cNvSpPr txBox="1"/>
          <p:nvPr/>
        </p:nvSpPr>
        <p:spPr>
          <a:xfrm>
            <a:off x="1550810" y="1844824"/>
            <a:ext cx="10304242" cy="923330"/>
          </a:xfrm>
          <a:prstGeom prst="rect">
            <a:avLst/>
          </a:prstGeom>
          <a:noFill/>
        </p:spPr>
        <p:txBody>
          <a:bodyPr wrap="square">
            <a:spAutoFit/>
          </a:bodyPr>
          <a:lstStyle/>
          <a:p>
            <a:r>
              <a:rPr lang="en-GB" dirty="0">
                <a:latin typeface="Chalkboard" panose="03050602040202020205" pitchFamily="66" charset="77"/>
              </a:rPr>
              <a:t>A fracture plane is a natural seam in the software system that allows the system to be split easily into two or more parts…. </a:t>
            </a:r>
            <a:r>
              <a:rPr lang="en-GB" dirty="0">
                <a:solidFill>
                  <a:srgbClr val="92D050"/>
                </a:solidFill>
                <a:latin typeface="Chalkboard" panose="03050602040202020205" pitchFamily="66" charset="77"/>
              </a:rPr>
              <a:t>It is usually best to try to align software boundaries with the different</a:t>
            </a:r>
            <a:r>
              <a:rPr lang="en-GB" dirty="0">
                <a:latin typeface="Chalkboard" panose="03050602040202020205" pitchFamily="66" charset="77"/>
              </a:rPr>
              <a:t> </a:t>
            </a:r>
            <a:r>
              <a:rPr lang="en-GB" dirty="0">
                <a:solidFill>
                  <a:srgbClr val="92D050"/>
                </a:solidFill>
                <a:latin typeface="Chalkboard" panose="03050602040202020205" pitchFamily="66" charset="77"/>
              </a:rPr>
              <a:t>business domain areas</a:t>
            </a:r>
            <a:r>
              <a:rPr lang="en-GB" dirty="0">
                <a:latin typeface="Chalkboard" panose="03050602040202020205" pitchFamily="66" charset="77"/>
              </a:rPr>
              <a:t>…</a:t>
            </a:r>
          </a:p>
        </p:txBody>
      </p:sp>
      <p:sp>
        <p:nvSpPr>
          <p:cNvPr id="4" name="TextBox 3">
            <a:extLst>
              <a:ext uri="{FF2B5EF4-FFF2-40B4-BE49-F238E27FC236}">
                <a16:creationId xmlns:a16="http://schemas.microsoft.com/office/drawing/2014/main" id="{5E27AA9B-D9BC-44C3-B871-4CDF9270BABD}"/>
              </a:ext>
            </a:extLst>
          </p:cNvPr>
          <p:cNvSpPr txBox="1"/>
          <p:nvPr/>
        </p:nvSpPr>
        <p:spPr>
          <a:xfrm>
            <a:off x="7750596" y="2768154"/>
            <a:ext cx="4104456" cy="307777"/>
          </a:xfrm>
          <a:prstGeom prst="rect">
            <a:avLst/>
          </a:prstGeom>
          <a:noFill/>
        </p:spPr>
        <p:txBody>
          <a:bodyPr wrap="square">
            <a:spAutoFit/>
          </a:bodyPr>
          <a:lstStyle/>
          <a:p>
            <a:r>
              <a:rPr lang="en-GB" sz="1400" dirty="0">
                <a:latin typeface="Chalkboard" panose="03050602040202020205" pitchFamily="66" charset="77"/>
              </a:rPr>
              <a:t>Skelton, Matthew; Pais, Manuel. Team Topologies</a:t>
            </a:r>
          </a:p>
        </p:txBody>
      </p:sp>
      <p:sp>
        <p:nvSpPr>
          <p:cNvPr id="5" name="TextBox 4">
            <a:extLst>
              <a:ext uri="{FF2B5EF4-FFF2-40B4-BE49-F238E27FC236}">
                <a16:creationId xmlns:a16="http://schemas.microsoft.com/office/drawing/2014/main" id="{5AC6295E-EC39-852A-2C65-CC7826942115}"/>
              </a:ext>
            </a:extLst>
          </p:cNvPr>
          <p:cNvSpPr txBox="1"/>
          <p:nvPr/>
        </p:nvSpPr>
        <p:spPr>
          <a:xfrm>
            <a:off x="1550810" y="3338879"/>
            <a:ext cx="10304242" cy="369332"/>
          </a:xfrm>
          <a:prstGeom prst="rect">
            <a:avLst/>
          </a:prstGeom>
          <a:noFill/>
        </p:spPr>
        <p:txBody>
          <a:bodyPr wrap="square">
            <a:spAutoFit/>
          </a:bodyPr>
          <a:lstStyle/>
          <a:p>
            <a:r>
              <a:rPr lang="en-GB" dirty="0">
                <a:solidFill>
                  <a:srgbClr val="FFC000"/>
                </a:solidFill>
                <a:latin typeface="Chalkboard" panose="03050602040202020205" pitchFamily="66" charset="77"/>
              </a:rPr>
              <a:t>How do we find these sub-domains within our system?</a:t>
            </a:r>
          </a:p>
        </p:txBody>
      </p:sp>
      <p:sp>
        <p:nvSpPr>
          <p:cNvPr id="6" name="TextBox 5">
            <a:extLst>
              <a:ext uri="{FF2B5EF4-FFF2-40B4-BE49-F238E27FC236}">
                <a16:creationId xmlns:a16="http://schemas.microsoft.com/office/drawing/2014/main" id="{4F5FECBE-F97E-6D99-52E7-A11A31B51CA8}"/>
              </a:ext>
            </a:extLst>
          </p:cNvPr>
          <p:cNvSpPr txBox="1"/>
          <p:nvPr/>
        </p:nvSpPr>
        <p:spPr>
          <a:xfrm>
            <a:off x="1917948" y="3937304"/>
            <a:ext cx="6018122" cy="341632"/>
          </a:xfrm>
          <a:prstGeom prst="rect">
            <a:avLst/>
          </a:prstGeom>
          <a:noFill/>
        </p:spPr>
        <p:txBody>
          <a:bodyPr wrap="none" rtlCol="0">
            <a:spAutoFit/>
          </a:bodyPr>
          <a:lstStyle/>
          <a:p>
            <a:pPr>
              <a:lnSpc>
                <a:spcPct val="90000"/>
              </a:lnSpc>
            </a:pPr>
            <a:r>
              <a:rPr lang="en-GB" dirty="0">
                <a:solidFill>
                  <a:srgbClr val="92D050"/>
                </a:solidFill>
                <a:latin typeface="Chalkboard" panose="03050602040202020205" pitchFamily="66" charset="77"/>
              </a:rPr>
              <a:t>- Natural seams within the domain understood by SMEs</a:t>
            </a:r>
          </a:p>
        </p:txBody>
      </p:sp>
      <p:sp>
        <p:nvSpPr>
          <p:cNvPr id="7" name="TextBox 6">
            <a:extLst>
              <a:ext uri="{FF2B5EF4-FFF2-40B4-BE49-F238E27FC236}">
                <a16:creationId xmlns:a16="http://schemas.microsoft.com/office/drawing/2014/main" id="{BED77126-2280-6ABA-C75F-BC139EBD02CF}"/>
              </a:ext>
            </a:extLst>
          </p:cNvPr>
          <p:cNvSpPr txBox="1"/>
          <p:nvPr/>
        </p:nvSpPr>
        <p:spPr>
          <a:xfrm>
            <a:off x="1864156" y="5157158"/>
            <a:ext cx="5180201" cy="341632"/>
          </a:xfrm>
          <a:prstGeom prst="rect">
            <a:avLst/>
          </a:prstGeom>
          <a:noFill/>
        </p:spPr>
        <p:txBody>
          <a:bodyPr wrap="none" rtlCol="0">
            <a:spAutoFit/>
          </a:bodyPr>
          <a:lstStyle/>
          <a:p>
            <a:pPr>
              <a:lnSpc>
                <a:spcPct val="90000"/>
              </a:lnSpc>
            </a:pPr>
            <a:r>
              <a:rPr lang="en-GB" dirty="0">
                <a:solidFill>
                  <a:srgbClr val="00B0F0"/>
                </a:solidFill>
                <a:latin typeface="Chalkboard" panose="03050602040202020205" pitchFamily="66" charset="77"/>
              </a:rPr>
              <a:t>- Value Stream Mapping to align with processes</a:t>
            </a:r>
          </a:p>
        </p:txBody>
      </p:sp>
      <p:sp>
        <p:nvSpPr>
          <p:cNvPr id="8" name="TextBox 7">
            <a:extLst>
              <a:ext uri="{FF2B5EF4-FFF2-40B4-BE49-F238E27FC236}">
                <a16:creationId xmlns:a16="http://schemas.microsoft.com/office/drawing/2014/main" id="{A38F07BA-EE8A-B0EE-1F73-86192EE4DE7C}"/>
              </a:ext>
            </a:extLst>
          </p:cNvPr>
          <p:cNvSpPr txBox="1"/>
          <p:nvPr/>
        </p:nvSpPr>
        <p:spPr>
          <a:xfrm>
            <a:off x="1889338" y="4548387"/>
            <a:ext cx="2518703" cy="341632"/>
          </a:xfrm>
          <a:prstGeom prst="rect">
            <a:avLst/>
          </a:prstGeom>
          <a:noFill/>
        </p:spPr>
        <p:txBody>
          <a:bodyPr wrap="none" rtlCol="0">
            <a:spAutoFit/>
          </a:bodyPr>
          <a:lstStyle/>
          <a:p>
            <a:pPr>
              <a:lnSpc>
                <a:spcPct val="90000"/>
              </a:lnSpc>
            </a:pPr>
            <a:r>
              <a:rPr lang="en-GB" dirty="0">
                <a:solidFill>
                  <a:srgbClr val="FF0000"/>
                </a:solidFill>
                <a:latin typeface="Chalkboard" panose="03050602040202020205" pitchFamily="66" charset="77"/>
              </a:rPr>
              <a:t>- Domain Storytelling</a:t>
            </a:r>
          </a:p>
        </p:txBody>
      </p:sp>
      <p:sp>
        <p:nvSpPr>
          <p:cNvPr id="11" name="Slide Number Placeholder 10">
            <a:extLst>
              <a:ext uri="{FF2B5EF4-FFF2-40B4-BE49-F238E27FC236}">
                <a16:creationId xmlns:a16="http://schemas.microsoft.com/office/drawing/2014/main" id="{56775012-E10E-CCC8-109D-22A3F037434B}"/>
              </a:ext>
            </a:extLst>
          </p:cNvPr>
          <p:cNvSpPr>
            <a:spLocks noGrp="1"/>
          </p:cNvSpPr>
          <p:nvPr>
            <p:ph type="sldNum" sz="quarter" idx="12"/>
          </p:nvPr>
        </p:nvSpPr>
        <p:spPr/>
        <p:txBody>
          <a:bodyPr/>
          <a:lstStyle/>
          <a:p>
            <a:pPr rtl="0"/>
            <a:fld id="{25BA54BD-C84D-46CE-8B72-31BFB26ABA43}" type="slidenum">
              <a:rPr lang="en-GB" noProof="0" smtClean="0"/>
              <a:t>31</a:t>
            </a:fld>
            <a:endParaRPr lang="en-GB" noProof="0" dirty="0"/>
          </a:p>
        </p:txBody>
      </p:sp>
    </p:spTree>
    <p:extLst>
      <p:ext uri="{BB962C8B-B14F-4D97-AF65-F5344CB8AC3E}">
        <p14:creationId xmlns:p14="http://schemas.microsoft.com/office/powerpoint/2010/main" val="1478111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8701CE-DDBC-C43E-2144-22C07CF60C35}"/>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5C688D77-A8FD-8CBB-29E0-AE8A655245C8}"/>
              </a:ext>
            </a:extLst>
          </p:cNvPr>
          <p:cNvSpPr txBox="1"/>
          <p:nvPr/>
        </p:nvSpPr>
        <p:spPr>
          <a:xfrm>
            <a:off x="333772" y="2492896"/>
            <a:ext cx="2915222"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hlinkClick r:id="rId3"/>
              </a:rPr>
              <a:t>Domain Storytelling</a:t>
            </a:r>
            <a:endParaRPr lang="en-GB" sz="2400" dirty="0">
              <a:latin typeface="Chalkboard" panose="03050602040202020205" pitchFamily="66" charset="77"/>
            </a:endParaRPr>
          </a:p>
        </p:txBody>
      </p:sp>
      <p:sp>
        <p:nvSpPr>
          <p:cNvPr id="10" name="TextBox 9">
            <a:extLst>
              <a:ext uri="{FF2B5EF4-FFF2-40B4-BE49-F238E27FC236}">
                <a16:creationId xmlns:a16="http://schemas.microsoft.com/office/drawing/2014/main" id="{B7F6295D-3E86-D84D-943B-14AE41BE5E48}"/>
              </a:ext>
            </a:extLst>
          </p:cNvPr>
          <p:cNvSpPr txBox="1"/>
          <p:nvPr/>
        </p:nvSpPr>
        <p:spPr>
          <a:xfrm>
            <a:off x="549796" y="3356992"/>
            <a:ext cx="1445652"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hlinkClick r:id="rId4"/>
              </a:rPr>
              <a:t>Examples</a:t>
            </a:r>
            <a:endParaRPr lang="en-GB" sz="2400" dirty="0">
              <a:latin typeface="Chalkboard" panose="03050602040202020205" pitchFamily="66" charset="77"/>
            </a:endParaRPr>
          </a:p>
        </p:txBody>
      </p:sp>
      <p:pic>
        <p:nvPicPr>
          <p:cNvPr id="16" name="Picture 15" descr="A diagram of a network&#10;&#10;Description automatically generated">
            <a:extLst>
              <a:ext uri="{FF2B5EF4-FFF2-40B4-BE49-F238E27FC236}">
                <a16:creationId xmlns:a16="http://schemas.microsoft.com/office/drawing/2014/main" id="{514E0CBC-C643-FFAF-4EED-88E8E5FDA5F4}"/>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3574131" y="329579"/>
            <a:ext cx="7772400" cy="6308894"/>
          </a:xfrm>
          <a:prstGeom prst="rect">
            <a:avLst/>
          </a:prstGeom>
        </p:spPr>
      </p:pic>
      <p:sp>
        <p:nvSpPr>
          <p:cNvPr id="2" name="Slide Number Placeholder 1">
            <a:extLst>
              <a:ext uri="{FF2B5EF4-FFF2-40B4-BE49-F238E27FC236}">
                <a16:creationId xmlns:a16="http://schemas.microsoft.com/office/drawing/2014/main" id="{65714073-D392-9C84-B903-AB34CB8413FF}"/>
              </a:ext>
            </a:extLst>
          </p:cNvPr>
          <p:cNvSpPr>
            <a:spLocks noGrp="1"/>
          </p:cNvSpPr>
          <p:nvPr>
            <p:ph type="sldNum" sz="quarter" idx="12"/>
          </p:nvPr>
        </p:nvSpPr>
        <p:spPr/>
        <p:txBody>
          <a:bodyPr/>
          <a:lstStyle/>
          <a:p>
            <a:pPr rtl="0"/>
            <a:fld id="{25BA54BD-C84D-46CE-8B72-31BFB26ABA43}" type="slidenum">
              <a:rPr lang="en-GB" noProof="0" smtClean="0"/>
              <a:t>32</a:t>
            </a:fld>
            <a:endParaRPr lang="en-GB" noProof="0" dirty="0"/>
          </a:p>
        </p:txBody>
      </p:sp>
    </p:spTree>
    <p:extLst>
      <p:ext uri="{BB962C8B-B14F-4D97-AF65-F5344CB8AC3E}">
        <p14:creationId xmlns:p14="http://schemas.microsoft.com/office/powerpoint/2010/main" val="9344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09ED7-7A34-B901-F17E-19EDACAB26ED}"/>
              </a:ext>
            </a:extLst>
          </p:cNvPr>
          <p:cNvSpPr>
            <a:spLocks noGrp="1"/>
          </p:cNvSpPr>
          <p:nvPr>
            <p:ph type="title"/>
          </p:nvPr>
        </p:nvSpPr>
        <p:spPr/>
        <p:txBody>
          <a:bodyPr/>
          <a:lstStyle/>
          <a:p>
            <a:r>
              <a:rPr lang="en-GB" dirty="0">
                <a:latin typeface="Chalkboard" panose="03050602040202020205" pitchFamily="66" charset="77"/>
              </a:rPr>
              <a:t>Domain Storytelling and Boundaries</a:t>
            </a:r>
          </a:p>
        </p:txBody>
      </p:sp>
      <p:sp>
        <p:nvSpPr>
          <p:cNvPr id="4" name="TextBox 3">
            <a:extLst>
              <a:ext uri="{FF2B5EF4-FFF2-40B4-BE49-F238E27FC236}">
                <a16:creationId xmlns:a16="http://schemas.microsoft.com/office/drawing/2014/main" id="{9A5B19E3-BB50-C55B-87C7-C0F9F1F775D3}"/>
              </a:ext>
            </a:extLst>
          </p:cNvPr>
          <p:cNvSpPr txBox="1"/>
          <p:nvPr/>
        </p:nvSpPr>
        <p:spPr>
          <a:xfrm>
            <a:off x="1654417" y="1916832"/>
            <a:ext cx="10030079" cy="830997"/>
          </a:xfrm>
          <a:prstGeom prst="rect">
            <a:avLst/>
          </a:prstGeom>
          <a:noFill/>
        </p:spPr>
        <p:txBody>
          <a:bodyPr wrap="square">
            <a:spAutoFit/>
          </a:bodyPr>
          <a:lstStyle/>
          <a:p>
            <a:r>
              <a:rPr lang="en-GB" sz="2400" dirty="0">
                <a:latin typeface="Chalkboard" panose="03050602040202020205" pitchFamily="66" charset="77"/>
              </a:rPr>
              <a:t>Subdomains consist of activities that belong together from an actor’s perspective.</a:t>
            </a:r>
          </a:p>
        </p:txBody>
      </p:sp>
      <p:sp>
        <p:nvSpPr>
          <p:cNvPr id="6" name="TextBox 5">
            <a:extLst>
              <a:ext uri="{FF2B5EF4-FFF2-40B4-BE49-F238E27FC236}">
                <a16:creationId xmlns:a16="http://schemas.microsoft.com/office/drawing/2014/main" id="{AD736F52-B5D8-EC40-01E3-31A4A1DD95B5}"/>
              </a:ext>
            </a:extLst>
          </p:cNvPr>
          <p:cNvSpPr txBox="1"/>
          <p:nvPr/>
        </p:nvSpPr>
        <p:spPr>
          <a:xfrm>
            <a:off x="5590356" y="5877272"/>
            <a:ext cx="6094140" cy="369332"/>
          </a:xfrm>
          <a:prstGeom prst="rect">
            <a:avLst/>
          </a:prstGeom>
          <a:noFill/>
        </p:spPr>
        <p:txBody>
          <a:bodyPr wrap="square">
            <a:spAutoFit/>
          </a:bodyPr>
          <a:lstStyle/>
          <a:p>
            <a:r>
              <a:rPr lang="en-GB" dirty="0"/>
              <a:t>Hofer, Stefan; Schwentner, Henning. Domain Storytelling </a:t>
            </a:r>
          </a:p>
        </p:txBody>
      </p:sp>
      <p:sp>
        <p:nvSpPr>
          <p:cNvPr id="8" name="TextBox 7">
            <a:extLst>
              <a:ext uri="{FF2B5EF4-FFF2-40B4-BE49-F238E27FC236}">
                <a16:creationId xmlns:a16="http://schemas.microsoft.com/office/drawing/2014/main" id="{A2B87BF2-69AE-2F27-0317-CC80219DFDAE}"/>
              </a:ext>
            </a:extLst>
          </p:cNvPr>
          <p:cNvSpPr txBox="1"/>
          <p:nvPr/>
        </p:nvSpPr>
        <p:spPr>
          <a:xfrm>
            <a:off x="1654417" y="3059668"/>
            <a:ext cx="4007947" cy="369332"/>
          </a:xfrm>
          <a:prstGeom prst="rect">
            <a:avLst/>
          </a:prstGeom>
          <a:noFill/>
        </p:spPr>
        <p:txBody>
          <a:bodyPr wrap="square">
            <a:spAutoFit/>
          </a:bodyPr>
          <a:lstStyle/>
          <a:p>
            <a:r>
              <a:rPr lang="en-GB" dirty="0">
                <a:solidFill>
                  <a:srgbClr val="FFC000"/>
                </a:solidFill>
                <a:latin typeface="Chalkboard" panose="03050602040202020205" pitchFamily="66" charset="77"/>
              </a:rPr>
              <a:t>- Actor produces result on their own</a:t>
            </a:r>
          </a:p>
        </p:txBody>
      </p:sp>
      <p:sp>
        <p:nvSpPr>
          <p:cNvPr id="10" name="TextBox 9">
            <a:extLst>
              <a:ext uri="{FF2B5EF4-FFF2-40B4-BE49-F238E27FC236}">
                <a16:creationId xmlns:a16="http://schemas.microsoft.com/office/drawing/2014/main" id="{260D0FB7-C84B-758F-5A53-709B9E78F3DE}"/>
              </a:ext>
            </a:extLst>
          </p:cNvPr>
          <p:cNvSpPr txBox="1"/>
          <p:nvPr/>
        </p:nvSpPr>
        <p:spPr>
          <a:xfrm>
            <a:off x="1654417" y="3718306"/>
            <a:ext cx="3143852" cy="369332"/>
          </a:xfrm>
          <a:prstGeom prst="rect">
            <a:avLst/>
          </a:prstGeom>
          <a:noFill/>
        </p:spPr>
        <p:txBody>
          <a:bodyPr wrap="square">
            <a:spAutoFit/>
          </a:bodyPr>
          <a:lstStyle/>
          <a:p>
            <a:r>
              <a:rPr lang="en-GB" dirty="0">
                <a:solidFill>
                  <a:srgbClr val="92D050"/>
                </a:solidFill>
                <a:latin typeface="Chalkboard" panose="03050602040202020205" pitchFamily="66" charset="77"/>
              </a:rPr>
              <a:t>- One-way information flow</a:t>
            </a:r>
          </a:p>
        </p:txBody>
      </p:sp>
      <p:sp>
        <p:nvSpPr>
          <p:cNvPr id="12" name="TextBox 11">
            <a:extLst>
              <a:ext uri="{FF2B5EF4-FFF2-40B4-BE49-F238E27FC236}">
                <a16:creationId xmlns:a16="http://schemas.microsoft.com/office/drawing/2014/main" id="{D5F8C0CC-A6E6-F563-7A58-CD3655F648AB}"/>
              </a:ext>
            </a:extLst>
          </p:cNvPr>
          <p:cNvSpPr txBox="1"/>
          <p:nvPr/>
        </p:nvSpPr>
        <p:spPr>
          <a:xfrm>
            <a:off x="1654417" y="4468470"/>
            <a:ext cx="2351763" cy="369332"/>
          </a:xfrm>
          <a:prstGeom prst="rect">
            <a:avLst/>
          </a:prstGeom>
          <a:noFill/>
        </p:spPr>
        <p:txBody>
          <a:bodyPr wrap="square">
            <a:spAutoFit/>
          </a:bodyPr>
          <a:lstStyle/>
          <a:p>
            <a:r>
              <a:rPr lang="en-GB" dirty="0">
                <a:solidFill>
                  <a:srgbClr val="478ABF"/>
                </a:solidFill>
                <a:latin typeface="Chalkboard" panose="03050602040202020205" pitchFamily="66" charset="77"/>
              </a:rPr>
              <a:t>- Different triggers</a:t>
            </a:r>
          </a:p>
        </p:txBody>
      </p:sp>
      <p:sp>
        <p:nvSpPr>
          <p:cNvPr id="14" name="TextBox 13">
            <a:extLst>
              <a:ext uri="{FF2B5EF4-FFF2-40B4-BE49-F238E27FC236}">
                <a16:creationId xmlns:a16="http://schemas.microsoft.com/office/drawing/2014/main" id="{B2DC23C0-FC21-F567-1033-98F1B782B031}"/>
              </a:ext>
            </a:extLst>
          </p:cNvPr>
          <p:cNvSpPr txBox="1"/>
          <p:nvPr/>
        </p:nvSpPr>
        <p:spPr>
          <a:xfrm>
            <a:off x="6310436" y="3059668"/>
            <a:ext cx="5616624" cy="369332"/>
          </a:xfrm>
          <a:prstGeom prst="rect">
            <a:avLst/>
          </a:prstGeom>
          <a:noFill/>
        </p:spPr>
        <p:txBody>
          <a:bodyPr wrap="square">
            <a:spAutoFit/>
          </a:bodyPr>
          <a:lstStyle/>
          <a:p>
            <a:r>
              <a:rPr lang="en-GB" dirty="0">
                <a:solidFill>
                  <a:srgbClr val="478ABF"/>
                </a:solidFill>
                <a:latin typeface="Chalkboard" panose="03050602040202020205" pitchFamily="66" charset="77"/>
              </a:rPr>
              <a:t>- Activities supporting something not in the picture</a:t>
            </a:r>
          </a:p>
        </p:txBody>
      </p:sp>
      <p:sp>
        <p:nvSpPr>
          <p:cNvPr id="16" name="TextBox 15">
            <a:extLst>
              <a:ext uri="{FF2B5EF4-FFF2-40B4-BE49-F238E27FC236}">
                <a16:creationId xmlns:a16="http://schemas.microsoft.com/office/drawing/2014/main" id="{E4BECA19-542E-CA38-A481-2E8A4B9E37E9}"/>
              </a:ext>
            </a:extLst>
          </p:cNvPr>
          <p:cNvSpPr txBox="1"/>
          <p:nvPr/>
        </p:nvSpPr>
        <p:spPr>
          <a:xfrm>
            <a:off x="6318286" y="3752581"/>
            <a:ext cx="2944478" cy="369332"/>
          </a:xfrm>
          <a:prstGeom prst="rect">
            <a:avLst/>
          </a:prstGeom>
          <a:noFill/>
        </p:spPr>
        <p:txBody>
          <a:bodyPr wrap="square">
            <a:spAutoFit/>
          </a:bodyPr>
          <a:lstStyle/>
          <a:p>
            <a:r>
              <a:rPr lang="en-GB" dirty="0">
                <a:solidFill>
                  <a:srgbClr val="FFC000"/>
                </a:solidFill>
                <a:latin typeface="Chalkboard" panose="03050602040202020205" pitchFamily="66" charset="77"/>
              </a:rPr>
              <a:t>- Differences in language</a:t>
            </a:r>
          </a:p>
        </p:txBody>
      </p:sp>
      <p:sp>
        <p:nvSpPr>
          <p:cNvPr id="18" name="TextBox 17">
            <a:extLst>
              <a:ext uri="{FF2B5EF4-FFF2-40B4-BE49-F238E27FC236}">
                <a16:creationId xmlns:a16="http://schemas.microsoft.com/office/drawing/2014/main" id="{C6BD9531-9A07-9C00-FA61-03E603375AB3}"/>
              </a:ext>
            </a:extLst>
          </p:cNvPr>
          <p:cNvSpPr txBox="1"/>
          <p:nvPr/>
        </p:nvSpPr>
        <p:spPr>
          <a:xfrm>
            <a:off x="6310436" y="4503188"/>
            <a:ext cx="3816424" cy="369332"/>
          </a:xfrm>
          <a:prstGeom prst="rect">
            <a:avLst/>
          </a:prstGeom>
          <a:noFill/>
        </p:spPr>
        <p:txBody>
          <a:bodyPr wrap="square">
            <a:spAutoFit/>
          </a:bodyPr>
          <a:lstStyle/>
          <a:p>
            <a:r>
              <a:rPr lang="en-GB" dirty="0">
                <a:solidFill>
                  <a:srgbClr val="92D050"/>
                </a:solidFill>
                <a:latin typeface="Chalkboard" panose="03050602040202020205" pitchFamily="66" charset="77"/>
              </a:rPr>
              <a:t>- Different use of the same thing</a:t>
            </a:r>
          </a:p>
        </p:txBody>
      </p:sp>
      <p:sp>
        <p:nvSpPr>
          <p:cNvPr id="7" name="Slide Number Placeholder 6">
            <a:extLst>
              <a:ext uri="{FF2B5EF4-FFF2-40B4-BE49-F238E27FC236}">
                <a16:creationId xmlns:a16="http://schemas.microsoft.com/office/drawing/2014/main" id="{599A8D24-3459-914C-AD78-34893C0DB3A9}"/>
              </a:ext>
            </a:extLst>
          </p:cNvPr>
          <p:cNvSpPr>
            <a:spLocks noGrp="1"/>
          </p:cNvSpPr>
          <p:nvPr>
            <p:ph type="sldNum" sz="quarter" idx="12"/>
          </p:nvPr>
        </p:nvSpPr>
        <p:spPr/>
        <p:txBody>
          <a:bodyPr/>
          <a:lstStyle/>
          <a:p>
            <a:pPr rtl="0"/>
            <a:fld id="{25BA54BD-C84D-46CE-8B72-31BFB26ABA43}" type="slidenum">
              <a:rPr lang="en-GB" noProof="0" smtClean="0"/>
              <a:t>33</a:t>
            </a:fld>
            <a:endParaRPr lang="en-GB" noProof="0" dirty="0"/>
          </a:p>
        </p:txBody>
      </p:sp>
    </p:spTree>
    <p:extLst>
      <p:ext uri="{BB962C8B-B14F-4D97-AF65-F5344CB8AC3E}">
        <p14:creationId xmlns:p14="http://schemas.microsoft.com/office/powerpoint/2010/main" val="792935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2" grpId="0"/>
      <p:bldP spid="14" grpId="0"/>
      <p:bldP spid="16" grpId="0"/>
      <p:bldP spid="1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866D0257-E200-6EF4-80AE-D3CC6F33EDE4}"/>
              </a:ext>
            </a:extLst>
          </p:cNvPr>
          <p:cNvSpPr txBox="1"/>
          <p:nvPr/>
        </p:nvSpPr>
        <p:spPr>
          <a:xfrm>
            <a:off x="333772" y="2492896"/>
            <a:ext cx="2915222"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hlinkClick r:id="rId3"/>
              </a:rPr>
              <a:t>Domain Storytelling</a:t>
            </a:r>
            <a:endParaRPr lang="en-GB" sz="2400" dirty="0">
              <a:latin typeface="Chalkboard" panose="03050602040202020205" pitchFamily="66" charset="77"/>
            </a:endParaRPr>
          </a:p>
        </p:txBody>
      </p:sp>
      <p:sp>
        <p:nvSpPr>
          <p:cNvPr id="10" name="TextBox 9">
            <a:extLst>
              <a:ext uri="{FF2B5EF4-FFF2-40B4-BE49-F238E27FC236}">
                <a16:creationId xmlns:a16="http://schemas.microsoft.com/office/drawing/2014/main" id="{D877FF56-0E23-931B-0292-9D49D8429FA8}"/>
              </a:ext>
            </a:extLst>
          </p:cNvPr>
          <p:cNvSpPr txBox="1"/>
          <p:nvPr/>
        </p:nvSpPr>
        <p:spPr>
          <a:xfrm>
            <a:off x="549796" y="3356992"/>
            <a:ext cx="1445652"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hlinkClick r:id="rId4"/>
              </a:rPr>
              <a:t>Examples</a:t>
            </a:r>
            <a:endParaRPr lang="en-GB" sz="2400" dirty="0">
              <a:latin typeface="Chalkboard" panose="03050602040202020205" pitchFamily="66" charset="77"/>
            </a:endParaRPr>
          </a:p>
        </p:txBody>
      </p:sp>
      <p:pic>
        <p:nvPicPr>
          <p:cNvPr id="16" name="Picture 15" descr="A diagram of a network&#10;&#10;Description automatically generated">
            <a:extLst>
              <a:ext uri="{FF2B5EF4-FFF2-40B4-BE49-F238E27FC236}">
                <a16:creationId xmlns:a16="http://schemas.microsoft.com/office/drawing/2014/main" id="{A54AA9CA-8503-7F0F-6A28-76A0C26B5B2E}"/>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3574131" y="329579"/>
            <a:ext cx="7772400" cy="6308894"/>
          </a:xfrm>
          <a:prstGeom prst="rect">
            <a:avLst/>
          </a:prstGeom>
        </p:spPr>
      </p:pic>
      <p:sp>
        <p:nvSpPr>
          <p:cNvPr id="17" name="Oval 16">
            <a:extLst>
              <a:ext uri="{FF2B5EF4-FFF2-40B4-BE49-F238E27FC236}">
                <a16:creationId xmlns:a16="http://schemas.microsoft.com/office/drawing/2014/main" id="{1F037764-56A1-9BB3-7FA0-CC2762A04B34}"/>
              </a:ext>
            </a:extLst>
          </p:cNvPr>
          <p:cNvSpPr/>
          <p:nvPr/>
        </p:nvSpPr>
        <p:spPr>
          <a:xfrm rot="18447307">
            <a:off x="6437736" y="409558"/>
            <a:ext cx="1224136" cy="562159"/>
          </a:xfrm>
          <a:prstGeom prst="ellipse">
            <a:avLst/>
          </a:prstGeom>
          <a:noFill/>
          <a:ln w="38100">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Oval 17">
            <a:extLst>
              <a:ext uri="{FF2B5EF4-FFF2-40B4-BE49-F238E27FC236}">
                <a16:creationId xmlns:a16="http://schemas.microsoft.com/office/drawing/2014/main" id="{E818C0B3-EF40-FCE3-54D0-DA06ACA8D328}"/>
              </a:ext>
            </a:extLst>
          </p:cNvPr>
          <p:cNvSpPr/>
          <p:nvPr/>
        </p:nvSpPr>
        <p:spPr>
          <a:xfrm rot="20283059">
            <a:off x="6908026" y="735816"/>
            <a:ext cx="1645209" cy="647874"/>
          </a:xfrm>
          <a:prstGeom prst="ellipse">
            <a:avLst/>
          </a:prstGeom>
          <a:noFill/>
          <a:ln w="38100">
            <a:solidFill>
              <a:srgbClr val="C0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Oval 18">
            <a:extLst>
              <a:ext uri="{FF2B5EF4-FFF2-40B4-BE49-F238E27FC236}">
                <a16:creationId xmlns:a16="http://schemas.microsoft.com/office/drawing/2014/main" id="{02232522-078F-A162-4CF6-2CD253F9AD08}"/>
              </a:ext>
            </a:extLst>
          </p:cNvPr>
          <p:cNvSpPr/>
          <p:nvPr/>
        </p:nvSpPr>
        <p:spPr>
          <a:xfrm rot="16200000">
            <a:off x="7874364" y="1657545"/>
            <a:ext cx="1433476" cy="697456"/>
          </a:xfrm>
          <a:prstGeom prst="ellipse">
            <a:avLst/>
          </a:prstGeom>
          <a:noFill/>
          <a:ln w="38100">
            <a:solidFill>
              <a:srgbClr val="00B05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Oval 19">
            <a:extLst>
              <a:ext uri="{FF2B5EF4-FFF2-40B4-BE49-F238E27FC236}">
                <a16:creationId xmlns:a16="http://schemas.microsoft.com/office/drawing/2014/main" id="{67FFAE9B-C48E-B2B5-9F35-ED8EB1E6A654}"/>
              </a:ext>
            </a:extLst>
          </p:cNvPr>
          <p:cNvSpPr/>
          <p:nvPr/>
        </p:nvSpPr>
        <p:spPr>
          <a:xfrm rot="16200000">
            <a:off x="4790298" y="3580986"/>
            <a:ext cx="1433476" cy="697456"/>
          </a:xfrm>
          <a:prstGeom prst="ellipse">
            <a:avLst/>
          </a:prstGeom>
          <a:noFill/>
          <a:ln w="38100">
            <a:solidFill>
              <a:srgbClr val="7030A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val 20">
            <a:extLst>
              <a:ext uri="{FF2B5EF4-FFF2-40B4-BE49-F238E27FC236}">
                <a16:creationId xmlns:a16="http://schemas.microsoft.com/office/drawing/2014/main" id="{DBC03B6C-A6BF-B29F-F66D-D2556F55ACC3}"/>
              </a:ext>
            </a:extLst>
          </p:cNvPr>
          <p:cNvSpPr/>
          <p:nvPr/>
        </p:nvSpPr>
        <p:spPr>
          <a:xfrm rot="16200000">
            <a:off x="4790298" y="5453195"/>
            <a:ext cx="1433476" cy="697456"/>
          </a:xfrm>
          <a:prstGeom prst="ellipse">
            <a:avLst/>
          </a:prstGeom>
          <a:noFill/>
          <a:ln w="38100">
            <a:solidFill>
              <a:schemeClr val="accent3"/>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val 21">
            <a:extLst>
              <a:ext uri="{FF2B5EF4-FFF2-40B4-BE49-F238E27FC236}">
                <a16:creationId xmlns:a16="http://schemas.microsoft.com/office/drawing/2014/main" id="{7B82688C-4F05-F865-5118-D428C03D6581}"/>
              </a:ext>
            </a:extLst>
          </p:cNvPr>
          <p:cNvSpPr/>
          <p:nvPr/>
        </p:nvSpPr>
        <p:spPr>
          <a:xfrm rot="16200000">
            <a:off x="9281317" y="2871489"/>
            <a:ext cx="792088" cy="1475062"/>
          </a:xfrm>
          <a:prstGeom prst="ellipse">
            <a:avLst/>
          </a:prstGeom>
          <a:noFill/>
          <a:ln w="3810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48A4F6CB-89C1-4A36-1F62-B52B01A65555}"/>
              </a:ext>
            </a:extLst>
          </p:cNvPr>
          <p:cNvSpPr/>
          <p:nvPr/>
        </p:nvSpPr>
        <p:spPr>
          <a:xfrm rot="16200000">
            <a:off x="8658861" y="3718506"/>
            <a:ext cx="2271188" cy="3104157"/>
          </a:xfrm>
          <a:prstGeom prst="ellipse">
            <a:avLst/>
          </a:prstGeom>
          <a:noFill/>
          <a:ln w="38100">
            <a:solidFill>
              <a:schemeClr val="accent6"/>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val 23">
            <a:extLst>
              <a:ext uri="{FF2B5EF4-FFF2-40B4-BE49-F238E27FC236}">
                <a16:creationId xmlns:a16="http://schemas.microsoft.com/office/drawing/2014/main" id="{9B46CBF4-17EA-9AAA-40FB-60E4B5EE70E7}"/>
              </a:ext>
            </a:extLst>
          </p:cNvPr>
          <p:cNvSpPr/>
          <p:nvPr/>
        </p:nvSpPr>
        <p:spPr>
          <a:xfrm rot="16200000">
            <a:off x="5927446" y="3634042"/>
            <a:ext cx="3103660" cy="1552097"/>
          </a:xfrm>
          <a:prstGeom prst="ellipse">
            <a:avLst/>
          </a:prstGeom>
          <a:noFill/>
          <a:ln w="38100">
            <a:solidFill>
              <a:srgbClr val="0070C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Slide Number Placeholder 1">
            <a:extLst>
              <a:ext uri="{FF2B5EF4-FFF2-40B4-BE49-F238E27FC236}">
                <a16:creationId xmlns:a16="http://schemas.microsoft.com/office/drawing/2014/main" id="{7AB8C7C8-7624-0CFB-E44B-17F04CFD478F}"/>
              </a:ext>
            </a:extLst>
          </p:cNvPr>
          <p:cNvSpPr>
            <a:spLocks noGrp="1"/>
          </p:cNvSpPr>
          <p:nvPr>
            <p:ph type="sldNum" sz="quarter" idx="12"/>
          </p:nvPr>
        </p:nvSpPr>
        <p:spPr/>
        <p:txBody>
          <a:bodyPr/>
          <a:lstStyle/>
          <a:p>
            <a:pPr rtl="0"/>
            <a:fld id="{25BA54BD-C84D-46CE-8B72-31BFB26ABA43}" type="slidenum">
              <a:rPr lang="en-GB" noProof="0" smtClean="0"/>
              <a:t>34</a:t>
            </a:fld>
            <a:endParaRPr lang="en-GB" noProof="0" dirty="0"/>
          </a:p>
        </p:txBody>
      </p:sp>
    </p:spTree>
    <p:extLst>
      <p:ext uri="{BB962C8B-B14F-4D97-AF65-F5344CB8AC3E}">
        <p14:creationId xmlns:p14="http://schemas.microsoft.com/office/powerpoint/2010/main" val="44993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21" grpId="0" animBg="1"/>
      <p:bldP spid="22" grpId="0" animBg="1"/>
      <p:bldP spid="23" grpId="0" animBg="1"/>
      <p:bldP spid="24"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797FC9-2ECB-53D4-E4DC-AFB0F2EFBE9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64F14B-DBA3-38A4-1A5E-852370BB725E}"/>
              </a:ext>
            </a:extLst>
          </p:cNvPr>
          <p:cNvSpPr>
            <a:spLocks noGrp="1"/>
          </p:cNvSpPr>
          <p:nvPr>
            <p:ph type="title"/>
          </p:nvPr>
        </p:nvSpPr>
        <p:spPr/>
        <p:txBody>
          <a:bodyPr/>
          <a:lstStyle/>
          <a:p>
            <a:r>
              <a:rPr lang="en-GB" dirty="0">
                <a:latin typeface="Chalkboard" panose="03050602040202020205" pitchFamily="66" charset="77"/>
              </a:rPr>
              <a:t>Logical</a:t>
            </a:r>
          </a:p>
        </p:txBody>
      </p:sp>
      <p:sp>
        <p:nvSpPr>
          <p:cNvPr id="10" name="TextBox 9">
            <a:extLst>
              <a:ext uri="{FF2B5EF4-FFF2-40B4-BE49-F238E27FC236}">
                <a16:creationId xmlns:a16="http://schemas.microsoft.com/office/drawing/2014/main" id="{E14B1FD7-5B25-824B-42F9-BD6078CC3CF3}"/>
              </a:ext>
            </a:extLst>
          </p:cNvPr>
          <p:cNvSpPr txBox="1"/>
          <p:nvPr/>
        </p:nvSpPr>
        <p:spPr>
          <a:xfrm>
            <a:off x="1522414" y="1844824"/>
            <a:ext cx="5436094" cy="369332"/>
          </a:xfrm>
          <a:prstGeom prst="rect">
            <a:avLst/>
          </a:prstGeom>
          <a:noFill/>
        </p:spPr>
        <p:txBody>
          <a:bodyPr wrap="square">
            <a:spAutoFit/>
          </a:bodyPr>
          <a:lstStyle/>
          <a:p>
            <a:r>
              <a:rPr lang="en-GB" dirty="0">
                <a:latin typeface="Chalkboard" panose="03050602040202020205" pitchFamily="66" charset="77"/>
              </a:rPr>
              <a:t>The Domain will change as the business changes:</a:t>
            </a:r>
          </a:p>
        </p:txBody>
      </p:sp>
      <p:sp>
        <p:nvSpPr>
          <p:cNvPr id="12" name="TextBox 11">
            <a:extLst>
              <a:ext uri="{FF2B5EF4-FFF2-40B4-BE49-F238E27FC236}">
                <a16:creationId xmlns:a16="http://schemas.microsoft.com/office/drawing/2014/main" id="{7BF45608-079B-A8AC-1EDE-48CC5AB3B84D}"/>
              </a:ext>
            </a:extLst>
          </p:cNvPr>
          <p:cNvSpPr txBox="1"/>
          <p:nvPr/>
        </p:nvSpPr>
        <p:spPr>
          <a:xfrm>
            <a:off x="1726561" y="2943672"/>
            <a:ext cx="8735702" cy="369332"/>
          </a:xfrm>
          <a:prstGeom prst="rect">
            <a:avLst/>
          </a:prstGeom>
          <a:noFill/>
        </p:spPr>
        <p:txBody>
          <a:bodyPr wrap="square">
            <a:spAutoFit/>
          </a:bodyPr>
          <a:lstStyle/>
          <a:p>
            <a:pPr lvl="1"/>
            <a:r>
              <a:rPr lang="en-GB" dirty="0">
                <a:solidFill>
                  <a:srgbClr val="92D050"/>
                </a:solidFill>
              </a:rPr>
              <a:t>- Tasks and activities change more frequently, are retired, replaced or introduced</a:t>
            </a:r>
          </a:p>
        </p:txBody>
      </p:sp>
      <p:sp>
        <p:nvSpPr>
          <p:cNvPr id="14" name="TextBox 13">
            <a:extLst>
              <a:ext uri="{FF2B5EF4-FFF2-40B4-BE49-F238E27FC236}">
                <a16:creationId xmlns:a16="http://schemas.microsoft.com/office/drawing/2014/main" id="{64CFECF6-B625-AEC1-F037-4F8DC88563A3}"/>
              </a:ext>
            </a:extLst>
          </p:cNvPr>
          <p:cNvSpPr txBox="1"/>
          <p:nvPr/>
        </p:nvSpPr>
        <p:spPr>
          <a:xfrm>
            <a:off x="1522414" y="2394248"/>
            <a:ext cx="8939849" cy="369332"/>
          </a:xfrm>
          <a:prstGeom prst="rect">
            <a:avLst/>
          </a:prstGeom>
          <a:noFill/>
        </p:spPr>
        <p:txBody>
          <a:bodyPr wrap="square">
            <a:spAutoFit/>
          </a:bodyPr>
          <a:lstStyle/>
          <a:p>
            <a:pPr lvl="1"/>
            <a:r>
              <a:rPr lang="en-GB" dirty="0">
                <a:solidFill>
                  <a:srgbClr val="FFC000"/>
                </a:solidFill>
              </a:rPr>
              <a:t>- The changes to our domain will be a constant force; a successful business is not static</a:t>
            </a:r>
          </a:p>
        </p:txBody>
      </p:sp>
      <p:sp>
        <p:nvSpPr>
          <p:cNvPr id="5" name="Slide Number Placeholder 4">
            <a:extLst>
              <a:ext uri="{FF2B5EF4-FFF2-40B4-BE49-F238E27FC236}">
                <a16:creationId xmlns:a16="http://schemas.microsoft.com/office/drawing/2014/main" id="{9CB53989-1D71-B541-1008-F5EC2A9B0598}"/>
              </a:ext>
            </a:extLst>
          </p:cNvPr>
          <p:cNvSpPr>
            <a:spLocks noGrp="1"/>
          </p:cNvSpPr>
          <p:nvPr>
            <p:ph type="sldNum" sz="quarter" idx="12"/>
          </p:nvPr>
        </p:nvSpPr>
        <p:spPr/>
        <p:txBody>
          <a:bodyPr/>
          <a:lstStyle/>
          <a:p>
            <a:pPr rtl="0"/>
            <a:fld id="{25BA54BD-C84D-46CE-8B72-31BFB26ABA43}" type="slidenum">
              <a:rPr lang="en-GB" noProof="0" smtClean="0"/>
              <a:t>35</a:t>
            </a:fld>
            <a:endParaRPr lang="en-GB" noProof="0" dirty="0"/>
          </a:p>
        </p:txBody>
      </p:sp>
      <p:sp>
        <p:nvSpPr>
          <p:cNvPr id="6" name="TextBox 5">
            <a:extLst>
              <a:ext uri="{FF2B5EF4-FFF2-40B4-BE49-F238E27FC236}">
                <a16:creationId xmlns:a16="http://schemas.microsoft.com/office/drawing/2014/main" id="{5A155D1F-BA9E-410D-CDA0-79D3AF87F109}"/>
              </a:ext>
            </a:extLst>
          </p:cNvPr>
          <p:cNvSpPr txBox="1"/>
          <p:nvPr/>
        </p:nvSpPr>
        <p:spPr>
          <a:xfrm>
            <a:off x="1516302" y="4470674"/>
            <a:ext cx="6575733" cy="369332"/>
          </a:xfrm>
          <a:prstGeom prst="rect">
            <a:avLst/>
          </a:prstGeom>
          <a:noFill/>
        </p:spPr>
        <p:txBody>
          <a:bodyPr wrap="square">
            <a:spAutoFit/>
          </a:bodyPr>
          <a:lstStyle/>
          <a:p>
            <a:pPr lvl="1"/>
            <a:r>
              <a:rPr lang="en-GB" dirty="0">
                <a:solidFill>
                  <a:srgbClr val="FFC000"/>
                </a:solidFill>
              </a:rPr>
              <a:t>- Our logical view requires constant gardening</a:t>
            </a:r>
          </a:p>
        </p:txBody>
      </p:sp>
      <p:sp>
        <p:nvSpPr>
          <p:cNvPr id="4" name="TextBox 3">
            <a:extLst>
              <a:ext uri="{FF2B5EF4-FFF2-40B4-BE49-F238E27FC236}">
                <a16:creationId xmlns:a16="http://schemas.microsoft.com/office/drawing/2014/main" id="{54976E57-952A-8E31-A330-9F378FF027CE}"/>
              </a:ext>
            </a:extLst>
          </p:cNvPr>
          <p:cNvSpPr txBox="1"/>
          <p:nvPr/>
        </p:nvSpPr>
        <p:spPr>
          <a:xfrm>
            <a:off x="2133972" y="3544997"/>
            <a:ext cx="9937104" cy="646331"/>
          </a:xfrm>
          <a:prstGeom prst="rect">
            <a:avLst/>
          </a:prstGeom>
          <a:noFill/>
        </p:spPr>
        <p:txBody>
          <a:bodyPr wrap="square">
            <a:spAutoFit/>
          </a:bodyPr>
          <a:lstStyle/>
          <a:p>
            <a:r>
              <a:rPr lang="en-GB" dirty="0">
                <a:solidFill>
                  <a:srgbClr val="92D050"/>
                </a:solidFill>
              </a:rPr>
              <a:t>-  Processes change more slowly, are less frequently retired, replaced; may be more frequently introduced as new opportunities emerge.</a:t>
            </a:r>
            <a:endParaRPr lang="en-GB" dirty="0"/>
          </a:p>
        </p:txBody>
      </p:sp>
      <p:sp>
        <p:nvSpPr>
          <p:cNvPr id="7" name="TextBox 6">
            <a:extLst>
              <a:ext uri="{FF2B5EF4-FFF2-40B4-BE49-F238E27FC236}">
                <a16:creationId xmlns:a16="http://schemas.microsoft.com/office/drawing/2014/main" id="{06D79E7F-84D4-3B91-E4CF-C39006012AB7}"/>
              </a:ext>
            </a:extLst>
          </p:cNvPr>
          <p:cNvSpPr txBox="1"/>
          <p:nvPr/>
        </p:nvSpPr>
        <p:spPr>
          <a:xfrm>
            <a:off x="1726561" y="5164332"/>
            <a:ext cx="8735702" cy="369332"/>
          </a:xfrm>
          <a:prstGeom prst="rect">
            <a:avLst/>
          </a:prstGeom>
          <a:noFill/>
        </p:spPr>
        <p:txBody>
          <a:bodyPr wrap="square">
            <a:spAutoFit/>
          </a:bodyPr>
          <a:lstStyle/>
          <a:p>
            <a:pPr lvl="1"/>
            <a:r>
              <a:rPr lang="en-GB" dirty="0">
                <a:solidFill>
                  <a:srgbClr val="92D050"/>
                </a:solidFill>
              </a:rPr>
              <a:t>- We need a continuous conversation to share the logical model as it changes.</a:t>
            </a:r>
          </a:p>
        </p:txBody>
      </p:sp>
    </p:spTree>
    <p:extLst>
      <p:ext uri="{BB962C8B-B14F-4D97-AF65-F5344CB8AC3E}">
        <p14:creationId xmlns:p14="http://schemas.microsoft.com/office/powerpoint/2010/main" val="2610754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6" grpId="0"/>
      <p:bldP spid="4" grpId="0"/>
      <p:bldP spid="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D74DBC-7175-4478-5454-557C5A224FCB}"/>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833C1C25-905E-C215-2057-FC689C73704F}"/>
              </a:ext>
            </a:extLst>
          </p:cNvPr>
          <p:cNvPicPr>
            <a:picLocks noChangeAspect="1"/>
          </p:cNvPicPr>
          <p:nvPr/>
        </p:nvPicPr>
        <p:blipFill>
          <a:blip r:embed="rId3"/>
          <a:stretch>
            <a:fillRect/>
          </a:stretch>
        </p:blipFill>
        <p:spPr>
          <a:xfrm>
            <a:off x="2843212" y="177800"/>
            <a:ext cx="6502400" cy="6502400"/>
          </a:xfrm>
          <a:prstGeom prst="rect">
            <a:avLst/>
          </a:prstGeom>
        </p:spPr>
      </p:pic>
      <p:sp>
        <p:nvSpPr>
          <p:cNvPr id="2" name="Slide Number Placeholder 1">
            <a:extLst>
              <a:ext uri="{FF2B5EF4-FFF2-40B4-BE49-F238E27FC236}">
                <a16:creationId xmlns:a16="http://schemas.microsoft.com/office/drawing/2014/main" id="{DD4C3FD0-6A3D-7195-ADA9-590AE842C909}"/>
              </a:ext>
            </a:extLst>
          </p:cNvPr>
          <p:cNvSpPr>
            <a:spLocks noGrp="1"/>
          </p:cNvSpPr>
          <p:nvPr>
            <p:ph type="sldNum" sz="quarter" idx="12"/>
          </p:nvPr>
        </p:nvSpPr>
        <p:spPr/>
        <p:txBody>
          <a:bodyPr/>
          <a:lstStyle/>
          <a:p>
            <a:pPr rtl="0"/>
            <a:fld id="{25BA54BD-C84D-46CE-8B72-31BFB26ABA43}" type="slidenum">
              <a:rPr lang="en-GB" noProof="0" smtClean="0"/>
              <a:t>36</a:t>
            </a:fld>
            <a:endParaRPr lang="en-GB" noProof="0" dirty="0"/>
          </a:p>
        </p:txBody>
      </p:sp>
    </p:spTree>
    <p:extLst>
      <p:ext uri="{BB962C8B-B14F-4D97-AF65-F5344CB8AC3E}">
        <p14:creationId xmlns:p14="http://schemas.microsoft.com/office/powerpoint/2010/main" val="3096041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3B67D-C831-6BFF-280F-25BC364CBACF}"/>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74EAD592-9FD0-2370-4D0F-7D9D0093A890}"/>
              </a:ext>
            </a:extLst>
          </p:cNvPr>
          <p:cNvSpPr/>
          <p:nvPr/>
        </p:nvSpPr>
        <p:spPr>
          <a:xfrm>
            <a:off x="1197867" y="1472911"/>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Logical</a:t>
            </a:r>
          </a:p>
        </p:txBody>
      </p:sp>
      <p:sp>
        <p:nvSpPr>
          <p:cNvPr id="6" name="Rectangle 5">
            <a:extLst>
              <a:ext uri="{FF2B5EF4-FFF2-40B4-BE49-F238E27FC236}">
                <a16:creationId xmlns:a16="http://schemas.microsoft.com/office/drawing/2014/main" id="{A4DC1C19-9D54-DF92-9B56-88E42C67745E}"/>
              </a:ext>
            </a:extLst>
          </p:cNvPr>
          <p:cNvSpPr/>
          <p:nvPr/>
        </p:nvSpPr>
        <p:spPr>
          <a:xfrm>
            <a:off x="1177755" y="4142184"/>
            <a:ext cx="3672408"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Process</a:t>
            </a:r>
          </a:p>
        </p:txBody>
      </p:sp>
      <p:sp>
        <p:nvSpPr>
          <p:cNvPr id="8" name="Rectangle 7">
            <a:extLst>
              <a:ext uri="{FF2B5EF4-FFF2-40B4-BE49-F238E27FC236}">
                <a16:creationId xmlns:a16="http://schemas.microsoft.com/office/drawing/2014/main" id="{344E4AC2-81F1-6CCF-7172-143474E20A8B}"/>
              </a:ext>
            </a:extLst>
          </p:cNvPr>
          <p:cNvSpPr/>
          <p:nvPr/>
        </p:nvSpPr>
        <p:spPr>
          <a:xfrm>
            <a:off x="7030516" y="1484784"/>
            <a:ext cx="3672407" cy="1877185"/>
          </a:xfrm>
          <a:prstGeom prst="rect">
            <a:avLst/>
          </a:prstGeom>
          <a:solidFill>
            <a:schemeClr val="accent2"/>
          </a:solidFill>
          <a:ln w="165100">
            <a:solidFill>
              <a:srgbClr val="FF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Development</a:t>
            </a:r>
            <a:endParaRPr lang="en-GB" sz="3200" dirty="0"/>
          </a:p>
        </p:txBody>
      </p:sp>
      <p:sp>
        <p:nvSpPr>
          <p:cNvPr id="9" name="Rectangle 8">
            <a:extLst>
              <a:ext uri="{FF2B5EF4-FFF2-40B4-BE49-F238E27FC236}">
                <a16:creationId xmlns:a16="http://schemas.microsoft.com/office/drawing/2014/main" id="{A0FC7799-168E-34E0-E2A1-E7D474501630}"/>
              </a:ext>
            </a:extLst>
          </p:cNvPr>
          <p:cNvSpPr/>
          <p:nvPr/>
        </p:nvSpPr>
        <p:spPr>
          <a:xfrm>
            <a:off x="7030516" y="4091301"/>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Physical</a:t>
            </a:r>
          </a:p>
        </p:txBody>
      </p:sp>
      <p:sp>
        <p:nvSpPr>
          <p:cNvPr id="10" name="Oval 9">
            <a:extLst>
              <a:ext uri="{FF2B5EF4-FFF2-40B4-BE49-F238E27FC236}">
                <a16:creationId xmlns:a16="http://schemas.microsoft.com/office/drawing/2014/main" id="{DED2EFF0-F7D4-D910-D12A-511FD3BDCA49}"/>
              </a:ext>
            </a:extLst>
          </p:cNvPr>
          <p:cNvSpPr/>
          <p:nvPr/>
        </p:nvSpPr>
        <p:spPr>
          <a:xfrm>
            <a:off x="4078188" y="2702024"/>
            <a:ext cx="3816424" cy="2088232"/>
          </a:xfrm>
          <a:prstGeom prst="ellipse">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Scenarios</a:t>
            </a:r>
          </a:p>
        </p:txBody>
      </p:sp>
      <p:sp>
        <p:nvSpPr>
          <p:cNvPr id="11" name="Freeform 10">
            <a:extLst>
              <a:ext uri="{FF2B5EF4-FFF2-40B4-BE49-F238E27FC236}">
                <a16:creationId xmlns:a16="http://schemas.microsoft.com/office/drawing/2014/main" id="{D4D34B84-9BD8-F65F-06A8-A51DF078C97F}"/>
              </a:ext>
            </a:extLst>
          </p:cNvPr>
          <p:cNvSpPr/>
          <p:nvPr/>
        </p:nvSpPr>
        <p:spPr>
          <a:xfrm>
            <a:off x="4883284" y="2202347"/>
            <a:ext cx="2074127" cy="78058"/>
          </a:xfrm>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extrusionOk="0">
                <a:moveTo>
                  <a:pt x="0" y="11151"/>
                </a:moveTo>
                <a:cubicBezTo>
                  <a:pt x="268140" y="34387"/>
                  <a:pt x="73043" y="28122"/>
                  <a:pt x="702527" y="11151"/>
                </a:cubicBezTo>
                <a:cubicBezTo>
                  <a:pt x="843269" y="4291"/>
                  <a:pt x="974317" y="4177"/>
                  <a:pt x="1059366" y="0"/>
                </a:cubicBezTo>
                <a:cubicBezTo>
                  <a:pt x="1099449" y="-5377"/>
                  <a:pt x="1160784" y="14127"/>
                  <a:pt x="1215483" y="11151"/>
                </a:cubicBezTo>
                <a:cubicBezTo>
                  <a:pt x="1330824" y="29159"/>
                  <a:pt x="1439276" y="-5940"/>
                  <a:pt x="1561171" y="22302"/>
                </a:cubicBezTo>
                <a:cubicBezTo>
                  <a:pt x="1580626" y="21388"/>
                  <a:pt x="1596851" y="28309"/>
                  <a:pt x="1616927" y="33453"/>
                </a:cubicBezTo>
                <a:cubicBezTo>
                  <a:pt x="1795417" y="37629"/>
                  <a:pt x="1480912" y="33391"/>
                  <a:pt x="1728439" y="66907"/>
                </a:cubicBezTo>
                <a:cubicBezTo>
                  <a:pt x="1741923" y="69997"/>
                  <a:pt x="1754198" y="76983"/>
                  <a:pt x="1773044" y="78058"/>
                </a:cubicBezTo>
                <a:cubicBezTo>
                  <a:pt x="1822118" y="76309"/>
                  <a:pt x="1843954" y="70916"/>
                  <a:pt x="1895708" y="66907"/>
                </a:cubicBezTo>
                <a:cubicBezTo>
                  <a:pt x="1908673" y="66332"/>
                  <a:pt x="1918581" y="58203"/>
                  <a:pt x="1929161" y="55756"/>
                </a:cubicBezTo>
                <a:cubicBezTo>
                  <a:pt x="1978679" y="66100"/>
                  <a:pt x="2031219" y="64095"/>
                  <a:pt x="2074127" y="557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Freeform 11">
            <a:extLst>
              <a:ext uri="{FF2B5EF4-FFF2-40B4-BE49-F238E27FC236}">
                <a16:creationId xmlns:a16="http://schemas.microsoft.com/office/drawing/2014/main" id="{E6AECD66-C1CB-FE81-FF35-14CFFD062081}"/>
              </a:ext>
            </a:extLst>
          </p:cNvPr>
          <p:cNvSpPr/>
          <p:nvPr/>
        </p:nvSpPr>
        <p:spPr>
          <a:xfrm>
            <a:off x="4897473" y="5262284"/>
            <a:ext cx="2074127" cy="78058"/>
          </a:xfrm>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extrusionOk="0">
                <a:moveTo>
                  <a:pt x="0" y="11151"/>
                </a:moveTo>
                <a:cubicBezTo>
                  <a:pt x="268140" y="34387"/>
                  <a:pt x="73043" y="28122"/>
                  <a:pt x="702527" y="11151"/>
                </a:cubicBezTo>
                <a:cubicBezTo>
                  <a:pt x="843269" y="4291"/>
                  <a:pt x="974317" y="4177"/>
                  <a:pt x="1059366" y="0"/>
                </a:cubicBezTo>
                <a:cubicBezTo>
                  <a:pt x="1099449" y="-5377"/>
                  <a:pt x="1160784" y="14127"/>
                  <a:pt x="1215483" y="11151"/>
                </a:cubicBezTo>
                <a:cubicBezTo>
                  <a:pt x="1330824" y="29159"/>
                  <a:pt x="1439276" y="-5940"/>
                  <a:pt x="1561171" y="22302"/>
                </a:cubicBezTo>
                <a:cubicBezTo>
                  <a:pt x="1580626" y="21388"/>
                  <a:pt x="1596851" y="28309"/>
                  <a:pt x="1616927" y="33453"/>
                </a:cubicBezTo>
                <a:cubicBezTo>
                  <a:pt x="1795417" y="37629"/>
                  <a:pt x="1480912" y="33391"/>
                  <a:pt x="1728439" y="66907"/>
                </a:cubicBezTo>
                <a:cubicBezTo>
                  <a:pt x="1741923" y="69997"/>
                  <a:pt x="1754198" y="76983"/>
                  <a:pt x="1773044" y="78058"/>
                </a:cubicBezTo>
                <a:cubicBezTo>
                  <a:pt x="1822118" y="76309"/>
                  <a:pt x="1843954" y="70916"/>
                  <a:pt x="1895708" y="66907"/>
                </a:cubicBezTo>
                <a:cubicBezTo>
                  <a:pt x="1908673" y="66332"/>
                  <a:pt x="1918581" y="58203"/>
                  <a:pt x="1929161" y="55756"/>
                </a:cubicBezTo>
                <a:cubicBezTo>
                  <a:pt x="1978679" y="66100"/>
                  <a:pt x="2031219" y="64095"/>
                  <a:pt x="2074127" y="557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Freeform 12">
            <a:extLst>
              <a:ext uri="{FF2B5EF4-FFF2-40B4-BE49-F238E27FC236}">
                <a16:creationId xmlns:a16="http://schemas.microsoft.com/office/drawing/2014/main" id="{927EBB44-5086-8656-B237-506B1E287085}"/>
              </a:ext>
            </a:extLst>
          </p:cNvPr>
          <p:cNvSpPr/>
          <p:nvPr/>
        </p:nvSpPr>
        <p:spPr>
          <a:xfrm rot="5400000" flipV="1">
            <a:off x="2537709" y="3729239"/>
            <a:ext cx="678405" cy="45719"/>
          </a:xfrm>
          <a:custGeom>
            <a:avLst/>
            <a:gdLst>
              <a:gd name="connsiteX0" fmla="*/ 0 w 678405"/>
              <a:gd name="connsiteY0" fmla="*/ 6531 h 45719"/>
              <a:gd name="connsiteX1" fmla="*/ 229782 w 678405"/>
              <a:gd name="connsiteY1" fmla="*/ 6531 h 45719"/>
              <a:gd name="connsiteX2" fmla="*/ 346497 w 678405"/>
              <a:gd name="connsiteY2" fmla="*/ 0 h 45719"/>
              <a:gd name="connsiteX3" fmla="*/ 397559 w 678405"/>
              <a:gd name="connsiteY3" fmla="*/ 6531 h 45719"/>
              <a:gd name="connsiteX4" fmla="*/ 510627 w 678405"/>
              <a:gd name="connsiteY4" fmla="*/ 13062 h 45719"/>
              <a:gd name="connsiteX5" fmla="*/ 528864 w 678405"/>
              <a:gd name="connsiteY5" fmla="*/ 19593 h 45719"/>
              <a:gd name="connsiteX6" fmla="*/ 565337 w 678405"/>
              <a:gd name="connsiteY6" fmla="*/ 39187 h 45719"/>
              <a:gd name="connsiteX7" fmla="*/ 579926 w 678405"/>
              <a:gd name="connsiteY7" fmla="*/ 45719 h 45719"/>
              <a:gd name="connsiteX8" fmla="*/ 620047 w 678405"/>
              <a:gd name="connsiteY8" fmla="*/ 39187 h 45719"/>
              <a:gd name="connsiteX9" fmla="*/ 630989 w 678405"/>
              <a:gd name="connsiteY9" fmla="*/ 32656 h 45719"/>
              <a:gd name="connsiteX10" fmla="*/ 678405 w 678405"/>
              <a:gd name="connsiteY10" fmla="*/ 32656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8405" h="45719" extrusionOk="0">
                <a:moveTo>
                  <a:pt x="0" y="6531"/>
                </a:moveTo>
                <a:cubicBezTo>
                  <a:pt x="86789" y="22911"/>
                  <a:pt x="14363" y="19357"/>
                  <a:pt x="229782" y="6531"/>
                </a:cubicBezTo>
                <a:cubicBezTo>
                  <a:pt x="256151" y="-2359"/>
                  <a:pt x="290210" y="8758"/>
                  <a:pt x="346497" y="0"/>
                </a:cubicBezTo>
                <a:cubicBezTo>
                  <a:pt x="362211" y="1183"/>
                  <a:pt x="379996" y="6233"/>
                  <a:pt x="397559" y="6531"/>
                </a:cubicBezTo>
                <a:cubicBezTo>
                  <a:pt x="435374" y="20734"/>
                  <a:pt x="469831" y="-813"/>
                  <a:pt x="510627" y="13062"/>
                </a:cubicBezTo>
                <a:cubicBezTo>
                  <a:pt x="516872" y="13475"/>
                  <a:pt x="522535" y="17004"/>
                  <a:pt x="528864" y="19593"/>
                </a:cubicBezTo>
                <a:cubicBezTo>
                  <a:pt x="584181" y="35099"/>
                  <a:pt x="487796" y="10840"/>
                  <a:pt x="565337" y="39187"/>
                </a:cubicBezTo>
                <a:cubicBezTo>
                  <a:pt x="571348" y="39976"/>
                  <a:pt x="574861" y="44335"/>
                  <a:pt x="579926" y="45719"/>
                </a:cubicBezTo>
                <a:cubicBezTo>
                  <a:pt x="596055" y="44203"/>
                  <a:pt x="604133" y="42164"/>
                  <a:pt x="620047" y="39187"/>
                </a:cubicBezTo>
                <a:cubicBezTo>
                  <a:pt x="623946" y="38290"/>
                  <a:pt x="627663" y="33846"/>
                  <a:pt x="630989" y="32656"/>
                </a:cubicBezTo>
                <a:cubicBezTo>
                  <a:pt x="646840" y="31686"/>
                  <a:pt x="662882" y="33092"/>
                  <a:pt x="678405" y="326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Freeform 14">
            <a:extLst>
              <a:ext uri="{FF2B5EF4-FFF2-40B4-BE49-F238E27FC236}">
                <a16:creationId xmlns:a16="http://schemas.microsoft.com/office/drawing/2014/main" id="{D6E8F84A-46E6-13BB-2507-CA8A688099F2}"/>
              </a:ext>
            </a:extLst>
          </p:cNvPr>
          <p:cNvSpPr/>
          <p:nvPr/>
        </p:nvSpPr>
        <p:spPr>
          <a:xfrm rot="5400000" flipV="1">
            <a:off x="8950302" y="3692335"/>
            <a:ext cx="678405" cy="45719"/>
          </a:xfrm>
          <a:custGeom>
            <a:avLst/>
            <a:gdLst>
              <a:gd name="connsiteX0" fmla="*/ 0 w 678405"/>
              <a:gd name="connsiteY0" fmla="*/ 6531 h 45719"/>
              <a:gd name="connsiteX1" fmla="*/ 229782 w 678405"/>
              <a:gd name="connsiteY1" fmla="*/ 6531 h 45719"/>
              <a:gd name="connsiteX2" fmla="*/ 346497 w 678405"/>
              <a:gd name="connsiteY2" fmla="*/ 0 h 45719"/>
              <a:gd name="connsiteX3" fmla="*/ 397559 w 678405"/>
              <a:gd name="connsiteY3" fmla="*/ 6531 h 45719"/>
              <a:gd name="connsiteX4" fmla="*/ 510627 w 678405"/>
              <a:gd name="connsiteY4" fmla="*/ 13062 h 45719"/>
              <a:gd name="connsiteX5" fmla="*/ 528864 w 678405"/>
              <a:gd name="connsiteY5" fmla="*/ 19593 h 45719"/>
              <a:gd name="connsiteX6" fmla="*/ 565337 w 678405"/>
              <a:gd name="connsiteY6" fmla="*/ 39187 h 45719"/>
              <a:gd name="connsiteX7" fmla="*/ 579926 w 678405"/>
              <a:gd name="connsiteY7" fmla="*/ 45719 h 45719"/>
              <a:gd name="connsiteX8" fmla="*/ 620047 w 678405"/>
              <a:gd name="connsiteY8" fmla="*/ 39187 h 45719"/>
              <a:gd name="connsiteX9" fmla="*/ 630989 w 678405"/>
              <a:gd name="connsiteY9" fmla="*/ 32656 h 45719"/>
              <a:gd name="connsiteX10" fmla="*/ 678405 w 678405"/>
              <a:gd name="connsiteY10" fmla="*/ 32656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8405" h="45719" extrusionOk="0">
                <a:moveTo>
                  <a:pt x="0" y="6531"/>
                </a:moveTo>
                <a:cubicBezTo>
                  <a:pt x="86789" y="22911"/>
                  <a:pt x="14363" y="19357"/>
                  <a:pt x="229782" y="6531"/>
                </a:cubicBezTo>
                <a:cubicBezTo>
                  <a:pt x="256151" y="-2359"/>
                  <a:pt x="290210" y="8758"/>
                  <a:pt x="346497" y="0"/>
                </a:cubicBezTo>
                <a:cubicBezTo>
                  <a:pt x="362211" y="1183"/>
                  <a:pt x="379996" y="6233"/>
                  <a:pt x="397559" y="6531"/>
                </a:cubicBezTo>
                <a:cubicBezTo>
                  <a:pt x="435374" y="20734"/>
                  <a:pt x="469831" y="-813"/>
                  <a:pt x="510627" y="13062"/>
                </a:cubicBezTo>
                <a:cubicBezTo>
                  <a:pt x="516872" y="13475"/>
                  <a:pt x="522535" y="17004"/>
                  <a:pt x="528864" y="19593"/>
                </a:cubicBezTo>
                <a:cubicBezTo>
                  <a:pt x="584181" y="35099"/>
                  <a:pt x="487796" y="10840"/>
                  <a:pt x="565337" y="39187"/>
                </a:cubicBezTo>
                <a:cubicBezTo>
                  <a:pt x="571348" y="39976"/>
                  <a:pt x="574861" y="44335"/>
                  <a:pt x="579926" y="45719"/>
                </a:cubicBezTo>
                <a:cubicBezTo>
                  <a:pt x="596055" y="44203"/>
                  <a:pt x="604133" y="42164"/>
                  <a:pt x="620047" y="39187"/>
                </a:cubicBezTo>
                <a:cubicBezTo>
                  <a:pt x="623946" y="38290"/>
                  <a:pt x="627663" y="33846"/>
                  <a:pt x="630989" y="32656"/>
                </a:cubicBezTo>
                <a:cubicBezTo>
                  <a:pt x="646840" y="31686"/>
                  <a:pt x="662882" y="33092"/>
                  <a:pt x="678405" y="326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44CD394B-04EC-AB77-757E-347931E3D1E1}"/>
              </a:ext>
            </a:extLst>
          </p:cNvPr>
          <p:cNvSpPr txBox="1"/>
          <p:nvPr/>
        </p:nvSpPr>
        <p:spPr>
          <a:xfrm>
            <a:off x="2638028" y="458641"/>
            <a:ext cx="6480720" cy="424732"/>
          </a:xfrm>
          <a:prstGeom prst="rect">
            <a:avLst/>
          </a:prstGeom>
          <a:noFill/>
        </p:spPr>
        <p:txBody>
          <a:bodyPr wrap="square" rtlCol="0">
            <a:spAutoFit/>
          </a:bodyPr>
          <a:lstStyle/>
          <a:p>
            <a:pPr>
              <a:lnSpc>
                <a:spcPct val="90000"/>
              </a:lnSpc>
            </a:pPr>
            <a:r>
              <a:rPr lang="en-GB" sz="2400" dirty="0">
                <a:latin typeface="Chalkboard" panose="03050602040202020205" pitchFamily="66" charset="77"/>
              </a:rPr>
              <a:t>The “4 +1 “ View Model -  Philippe Kruchten</a:t>
            </a:r>
          </a:p>
        </p:txBody>
      </p:sp>
      <p:sp>
        <p:nvSpPr>
          <p:cNvPr id="18" name="Freeform 17">
            <a:extLst>
              <a:ext uri="{FF2B5EF4-FFF2-40B4-BE49-F238E27FC236}">
                <a16:creationId xmlns:a16="http://schemas.microsoft.com/office/drawing/2014/main" id="{43BA4C59-444C-8D9C-1BFA-187C7A9EA321}"/>
              </a:ext>
            </a:extLst>
          </p:cNvPr>
          <p:cNvSpPr/>
          <p:nvPr/>
        </p:nvSpPr>
        <p:spPr>
          <a:xfrm>
            <a:off x="2778350" y="863075"/>
            <a:ext cx="5932448" cy="139040"/>
          </a:xfrm>
          <a:custGeom>
            <a:avLst/>
            <a:gdLst>
              <a:gd name="connsiteX0" fmla="*/ 0 w 5932448"/>
              <a:gd name="connsiteY0" fmla="*/ 100361 h 139040"/>
              <a:gd name="connsiteX1" fmla="*/ 1494263 w 5932448"/>
              <a:gd name="connsiteY1" fmla="*/ 100361 h 139040"/>
              <a:gd name="connsiteX2" fmla="*/ 1873405 w 5932448"/>
              <a:gd name="connsiteY2" fmla="*/ 89210 h 139040"/>
              <a:gd name="connsiteX3" fmla="*/ 2375209 w 5932448"/>
              <a:gd name="connsiteY3" fmla="*/ 78059 h 139040"/>
              <a:gd name="connsiteX4" fmla="*/ 3389970 w 5932448"/>
              <a:gd name="connsiteY4" fmla="*/ 66907 h 139040"/>
              <a:gd name="connsiteX5" fmla="*/ 3612995 w 5932448"/>
              <a:gd name="connsiteY5" fmla="*/ 78059 h 139040"/>
              <a:gd name="connsiteX6" fmla="*/ 3735658 w 5932448"/>
              <a:gd name="connsiteY6" fmla="*/ 55756 h 139040"/>
              <a:gd name="connsiteX7" fmla="*/ 3813717 w 5932448"/>
              <a:gd name="connsiteY7" fmla="*/ 44605 h 139040"/>
              <a:gd name="connsiteX8" fmla="*/ 3947531 w 5932448"/>
              <a:gd name="connsiteY8" fmla="*/ 22302 h 139040"/>
              <a:gd name="connsiteX9" fmla="*/ 4014439 w 5932448"/>
              <a:gd name="connsiteY9" fmla="*/ 11151 h 139040"/>
              <a:gd name="connsiteX10" fmla="*/ 4159405 w 5932448"/>
              <a:gd name="connsiteY10" fmla="*/ 0 h 139040"/>
              <a:gd name="connsiteX11" fmla="*/ 4939990 w 5932448"/>
              <a:gd name="connsiteY11" fmla="*/ 11151 h 139040"/>
              <a:gd name="connsiteX12" fmla="*/ 5051502 w 5932448"/>
              <a:gd name="connsiteY12" fmla="*/ 22302 h 139040"/>
              <a:gd name="connsiteX13" fmla="*/ 5274527 w 5932448"/>
              <a:gd name="connsiteY13" fmla="*/ 33454 h 139040"/>
              <a:gd name="connsiteX14" fmla="*/ 5776331 w 5932448"/>
              <a:gd name="connsiteY14" fmla="*/ 44605 h 139040"/>
              <a:gd name="connsiteX15" fmla="*/ 5910146 w 5932448"/>
              <a:gd name="connsiteY15" fmla="*/ 66907 h 139040"/>
              <a:gd name="connsiteX16" fmla="*/ 5932448 w 5932448"/>
              <a:gd name="connsiteY16" fmla="*/ 66907 h 13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32448" h="139040">
                <a:moveTo>
                  <a:pt x="0" y="100361"/>
                </a:moveTo>
                <a:cubicBezTo>
                  <a:pt x="543044" y="177938"/>
                  <a:pt x="94027" y="117755"/>
                  <a:pt x="1494263" y="100361"/>
                </a:cubicBezTo>
                <a:cubicBezTo>
                  <a:pt x="1620689" y="98791"/>
                  <a:pt x="1747010" y="92410"/>
                  <a:pt x="1873405" y="89210"/>
                </a:cubicBezTo>
                <a:lnTo>
                  <a:pt x="2375209" y="78059"/>
                </a:lnTo>
                <a:cubicBezTo>
                  <a:pt x="2860862" y="29493"/>
                  <a:pt x="2523529" y="54704"/>
                  <a:pt x="3389970" y="66907"/>
                </a:cubicBezTo>
                <a:cubicBezTo>
                  <a:pt x="3464312" y="70624"/>
                  <a:pt x="3538560" y="78059"/>
                  <a:pt x="3612995" y="78059"/>
                </a:cubicBezTo>
                <a:cubicBezTo>
                  <a:pt x="3678051" y="78059"/>
                  <a:pt x="3681983" y="65515"/>
                  <a:pt x="3735658" y="55756"/>
                </a:cubicBezTo>
                <a:cubicBezTo>
                  <a:pt x="3761518" y="51054"/>
                  <a:pt x="3787755" y="48704"/>
                  <a:pt x="3813717" y="44605"/>
                </a:cubicBezTo>
                <a:lnTo>
                  <a:pt x="3947531" y="22302"/>
                </a:lnTo>
                <a:cubicBezTo>
                  <a:pt x="3969834" y="18585"/>
                  <a:pt x="3991895" y="12885"/>
                  <a:pt x="4014439" y="11151"/>
                </a:cubicBezTo>
                <a:lnTo>
                  <a:pt x="4159405" y="0"/>
                </a:lnTo>
                <a:lnTo>
                  <a:pt x="4939990" y="11151"/>
                </a:lnTo>
                <a:cubicBezTo>
                  <a:pt x="4977334" y="12085"/>
                  <a:pt x="5014229" y="19817"/>
                  <a:pt x="5051502" y="22302"/>
                </a:cubicBezTo>
                <a:cubicBezTo>
                  <a:pt x="5125772" y="27253"/>
                  <a:pt x="5200128" y="31165"/>
                  <a:pt x="5274527" y="33454"/>
                </a:cubicBezTo>
                <a:lnTo>
                  <a:pt x="5776331" y="44605"/>
                </a:lnTo>
                <a:cubicBezTo>
                  <a:pt x="5832926" y="55924"/>
                  <a:pt x="5847902" y="59991"/>
                  <a:pt x="5910146" y="66907"/>
                </a:cubicBezTo>
                <a:cubicBezTo>
                  <a:pt x="5917535" y="67728"/>
                  <a:pt x="5925014" y="66907"/>
                  <a:pt x="5932448" y="66907"/>
                </a:cubicBezTo>
              </a:path>
            </a:pathLst>
          </a:custGeom>
          <a:noFill/>
          <a:ln w="635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8066D095-C4F2-3EF3-F414-12A773ACCEE9}"/>
              </a:ext>
            </a:extLst>
          </p:cNvPr>
          <p:cNvSpPr txBox="1"/>
          <p:nvPr/>
        </p:nvSpPr>
        <p:spPr>
          <a:xfrm>
            <a:off x="3718148" y="6245470"/>
            <a:ext cx="7272808" cy="307777"/>
          </a:xfrm>
          <a:prstGeom prst="rect">
            <a:avLst/>
          </a:prstGeom>
          <a:noFill/>
        </p:spPr>
        <p:txBody>
          <a:bodyPr wrap="square">
            <a:spAutoFit/>
          </a:bodyPr>
          <a:lstStyle/>
          <a:p>
            <a:r>
              <a:rPr lang="en-GB" sz="1400" dirty="0"/>
              <a:t>- See Chris Simon, </a:t>
            </a:r>
            <a:r>
              <a:rPr lang="en-GB" sz="1400" dirty="0">
                <a:hlinkClick r:id="rId3"/>
              </a:rPr>
              <a:t>Experiences scaling a modular monolith to microservices using the 4+1 views</a:t>
            </a:r>
            <a:endParaRPr lang="en-GB" sz="1400" dirty="0"/>
          </a:p>
        </p:txBody>
      </p:sp>
      <p:sp>
        <p:nvSpPr>
          <p:cNvPr id="3" name="Slide Number Placeholder 2">
            <a:extLst>
              <a:ext uri="{FF2B5EF4-FFF2-40B4-BE49-F238E27FC236}">
                <a16:creationId xmlns:a16="http://schemas.microsoft.com/office/drawing/2014/main" id="{988048E3-71EB-C79A-2129-17DB60A5861B}"/>
              </a:ext>
            </a:extLst>
          </p:cNvPr>
          <p:cNvSpPr>
            <a:spLocks noGrp="1"/>
          </p:cNvSpPr>
          <p:nvPr>
            <p:ph type="sldNum" sz="quarter" idx="12"/>
          </p:nvPr>
        </p:nvSpPr>
        <p:spPr/>
        <p:txBody>
          <a:bodyPr/>
          <a:lstStyle/>
          <a:p>
            <a:pPr rtl="0"/>
            <a:fld id="{25BA54BD-C84D-46CE-8B72-31BFB26ABA43}" type="slidenum">
              <a:rPr lang="en-GB" noProof="0" smtClean="0"/>
              <a:t>37</a:t>
            </a:fld>
            <a:endParaRPr lang="en-GB" noProof="0" dirty="0"/>
          </a:p>
        </p:txBody>
      </p:sp>
      <p:sp>
        <p:nvSpPr>
          <p:cNvPr id="2" name="TextBox 1">
            <a:extLst>
              <a:ext uri="{FF2B5EF4-FFF2-40B4-BE49-F238E27FC236}">
                <a16:creationId xmlns:a16="http://schemas.microsoft.com/office/drawing/2014/main" id="{8A1F8990-B7B8-14BE-3F45-E82D1AE0620B}"/>
              </a:ext>
            </a:extLst>
          </p:cNvPr>
          <p:cNvSpPr txBox="1"/>
          <p:nvPr/>
        </p:nvSpPr>
        <p:spPr>
          <a:xfrm>
            <a:off x="10918948" y="332656"/>
            <a:ext cx="730265" cy="424732"/>
          </a:xfrm>
          <a:prstGeom prst="rect">
            <a:avLst/>
          </a:prstGeom>
          <a:noFill/>
        </p:spPr>
        <p:txBody>
          <a:bodyPr wrap="none" rtlCol="0">
            <a:spAutoFit/>
          </a:bodyPr>
          <a:lstStyle/>
          <a:p>
            <a:pPr>
              <a:lnSpc>
                <a:spcPct val="90000"/>
              </a:lnSpc>
            </a:pPr>
            <a:r>
              <a:rPr lang="en-GB" sz="2400" dirty="0"/>
              <a:t>t: 25</a:t>
            </a:r>
          </a:p>
        </p:txBody>
      </p:sp>
    </p:spTree>
    <p:extLst>
      <p:ext uri="{BB962C8B-B14F-4D97-AF65-F5344CB8AC3E}">
        <p14:creationId xmlns:p14="http://schemas.microsoft.com/office/powerpoint/2010/main" val="736159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20DA9A-BADD-D291-405F-EBA8842E39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3A7DED-135C-2311-E225-8C015C67A026}"/>
              </a:ext>
            </a:extLst>
          </p:cNvPr>
          <p:cNvSpPr>
            <a:spLocks noGrp="1"/>
          </p:cNvSpPr>
          <p:nvPr>
            <p:ph type="title"/>
          </p:nvPr>
        </p:nvSpPr>
        <p:spPr/>
        <p:txBody>
          <a:bodyPr/>
          <a:lstStyle/>
          <a:p>
            <a:r>
              <a:rPr lang="en-GB" dirty="0">
                <a:latin typeface="Chalkboard" panose="03050602040202020205" pitchFamily="66" charset="77"/>
              </a:rPr>
              <a:t>Development</a:t>
            </a:r>
          </a:p>
        </p:txBody>
      </p:sp>
      <p:sp>
        <p:nvSpPr>
          <p:cNvPr id="6" name="TextBox 5">
            <a:extLst>
              <a:ext uri="{FF2B5EF4-FFF2-40B4-BE49-F238E27FC236}">
                <a16:creationId xmlns:a16="http://schemas.microsoft.com/office/drawing/2014/main" id="{6BB86091-C3D1-DF5E-3ADB-46B531F6659D}"/>
              </a:ext>
            </a:extLst>
          </p:cNvPr>
          <p:cNvSpPr txBox="1"/>
          <p:nvPr/>
        </p:nvSpPr>
        <p:spPr>
          <a:xfrm>
            <a:off x="5302324" y="4393722"/>
            <a:ext cx="6480720" cy="307777"/>
          </a:xfrm>
          <a:prstGeom prst="rect">
            <a:avLst/>
          </a:prstGeom>
          <a:noFill/>
        </p:spPr>
        <p:txBody>
          <a:bodyPr wrap="square">
            <a:spAutoFit/>
          </a:bodyPr>
          <a:lstStyle/>
          <a:p>
            <a:r>
              <a:rPr lang="en-GB" sz="1400" dirty="0">
                <a:latin typeface="Chalkboard" panose="03050602040202020205" pitchFamily="66" charset="77"/>
              </a:rPr>
              <a:t>Kruchten, Philippe Architectural Blueprints the 4 +1 View Model of Software</a:t>
            </a:r>
          </a:p>
        </p:txBody>
      </p:sp>
      <p:sp>
        <p:nvSpPr>
          <p:cNvPr id="12" name="TextBox 11">
            <a:extLst>
              <a:ext uri="{FF2B5EF4-FFF2-40B4-BE49-F238E27FC236}">
                <a16:creationId xmlns:a16="http://schemas.microsoft.com/office/drawing/2014/main" id="{CF073DEC-537D-7AF8-9D3C-8EF63A60A835}"/>
              </a:ext>
            </a:extLst>
          </p:cNvPr>
          <p:cNvSpPr txBox="1"/>
          <p:nvPr/>
        </p:nvSpPr>
        <p:spPr>
          <a:xfrm>
            <a:off x="1522414" y="1844824"/>
            <a:ext cx="10205430" cy="2308324"/>
          </a:xfrm>
          <a:prstGeom prst="rect">
            <a:avLst/>
          </a:prstGeom>
          <a:noFill/>
        </p:spPr>
        <p:txBody>
          <a:bodyPr wrap="square">
            <a:spAutoFit/>
          </a:bodyPr>
          <a:lstStyle/>
          <a:p>
            <a:r>
              <a:rPr lang="en-GB" sz="2400" dirty="0">
                <a:effectLst/>
                <a:latin typeface="Chalkboard" panose="03050602040202020205" pitchFamily="66" charset="77"/>
              </a:rPr>
              <a:t>The development architecture focuses on the actual software module organization on the software development environment. The software is packaged in small chunks—program libraries, or subsystems — that can be developed by one or a small number of developers. The subsystems are organized in a hierarchy of layers, each layer providing a narrow and well-defined interface to the layers above it.</a:t>
            </a:r>
          </a:p>
        </p:txBody>
      </p:sp>
      <p:sp>
        <p:nvSpPr>
          <p:cNvPr id="13" name="TextBox 12">
            <a:extLst>
              <a:ext uri="{FF2B5EF4-FFF2-40B4-BE49-F238E27FC236}">
                <a16:creationId xmlns:a16="http://schemas.microsoft.com/office/drawing/2014/main" id="{3C5C8711-3202-4C1D-EB9B-79937504F1E2}"/>
              </a:ext>
            </a:extLst>
          </p:cNvPr>
          <p:cNvSpPr txBox="1"/>
          <p:nvPr/>
        </p:nvSpPr>
        <p:spPr>
          <a:xfrm>
            <a:off x="765820" y="5301208"/>
            <a:ext cx="11178048" cy="424732"/>
          </a:xfrm>
          <a:prstGeom prst="rect">
            <a:avLst/>
          </a:prstGeom>
          <a:noFill/>
        </p:spPr>
        <p:txBody>
          <a:bodyPr wrap="square" rtlCol="0">
            <a:spAutoFit/>
          </a:bodyPr>
          <a:lstStyle/>
          <a:p>
            <a:pPr>
              <a:lnSpc>
                <a:spcPct val="90000"/>
              </a:lnSpc>
            </a:pPr>
            <a:r>
              <a:rPr lang="en-GB" sz="2400" dirty="0">
                <a:solidFill>
                  <a:srgbClr val="00B050"/>
                </a:solidFill>
                <a:latin typeface="Chalkboard" panose="03050602040202020205" pitchFamily="66" charset="77"/>
              </a:rPr>
              <a:t>This is where we define the service boundaries that map to the logical model</a:t>
            </a:r>
            <a:endParaRPr lang="en-GB" sz="2400" b="1" dirty="0">
              <a:solidFill>
                <a:srgbClr val="00B050"/>
              </a:solidFill>
            </a:endParaRPr>
          </a:p>
        </p:txBody>
      </p:sp>
      <p:sp>
        <p:nvSpPr>
          <p:cNvPr id="5" name="Slide Number Placeholder 4">
            <a:extLst>
              <a:ext uri="{FF2B5EF4-FFF2-40B4-BE49-F238E27FC236}">
                <a16:creationId xmlns:a16="http://schemas.microsoft.com/office/drawing/2014/main" id="{53818926-3DB3-7C95-68D9-23F85D4180E4}"/>
              </a:ext>
            </a:extLst>
          </p:cNvPr>
          <p:cNvSpPr>
            <a:spLocks noGrp="1"/>
          </p:cNvSpPr>
          <p:nvPr>
            <p:ph type="sldNum" sz="quarter" idx="12"/>
          </p:nvPr>
        </p:nvSpPr>
        <p:spPr/>
        <p:txBody>
          <a:bodyPr/>
          <a:lstStyle/>
          <a:p>
            <a:pPr rtl="0"/>
            <a:fld id="{25BA54BD-C84D-46CE-8B72-31BFB26ABA43}" type="slidenum">
              <a:rPr lang="en-GB" noProof="0" smtClean="0"/>
              <a:t>38</a:t>
            </a:fld>
            <a:endParaRPr lang="en-GB" noProof="0" dirty="0"/>
          </a:p>
        </p:txBody>
      </p:sp>
    </p:spTree>
    <p:extLst>
      <p:ext uri="{BB962C8B-B14F-4D97-AF65-F5344CB8AC3E}">
        <p14:creationId xmlns:p14="http://schemas.microsoft.com/office/powerpoint/2010/main" val="2178843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F151D2A-F81B-18E7-043E-87016C5789B9}"/>
              </a:ext>
            </a:extLst>
          </p:cNvPr>
          <p:cNvSpPr txBox="1"/>
          <p:nvPr/>
        </p:nvSpPr>
        <p:spPr>
          <a:xfrm>
            <a:off x="1197868" y="2459504"/>
            <a:ext cx="10153128" cy="1938992"/>
          </a:xfrm>
          <a:prstGeom prst="rect">
            <a:avLst/>
          </a:prstGeom>
          <a:noFill/>
        </p:spPr>
        <p:txBody>
          <a:bodyPr wrap="square">
            <a:spAutoFit/>
          </a:bodyPr>
          <a:lstStyle/>
          <a:p>
            <a:r>
              <a:rPr lang="en-GB" sz="2400" dirty="0">
                <a:solidFill>
                  <a:srgbClr val="FFC000"/>
                </a:solidFill>
                <a:effectLst/>
                <a:latin typeface="Chalkboard" panose="03050602040202020205" pitchFamily="66" charset="77"/>
              </a:rPr>
              <a:t>Many designers have made attempts to </a:t>
            </a:r>
            <a:r>
              <a:rPr lang="en-GB" sz="2400" dirty="0">
                <a:solidFill>
                  <a:srgbClr val="FFC000"/>
                </a:solidFill>
                <a:latin typeface="Chalkboard" panose="03050602040202020205" pitchFamily="66" charset="77"/>
              </a:rPr>
              <a:t>c</a:t>
            </a:r>
            <a:r>
              <a:rPr lang="en-GB" sz="2400" dirty="0">
                <a:solidFill>
                  <a:srgbClr val="FFC000"/>
                </a:solidFill>
                <a:effectLst/>
                <a:latin typeface="Chalkboard" panose="03050602040202020205" pitchFamily="66" charset="77"/>
              </a:rPr>
              <a:t>hop a system into manageably small pieces; unfortunately, they have often found that implementation time increased rather than decreased. The key frequently lies in the second part of our stipulation above: </a:t>
            </a:r>
            <a:r>
              <a:rPr lang="en-GB" sz="2400" b="1" dirty="0">
                <a:solidFill>
                  <a:srgbClr val="478ABF"/>
                </a:solidFill>
                <a:effectLst/>
                <a:latin typeface="Chalkboard" panose="03050602040202020205" pitchFamily="66" charset="77"/>
              </a:rPr>
              <a:t>The parts of the original problem must be solvable separately.</a:t>
            </a:r>
            <a:r>
              <a:rPr lang="en-GB" sz="2400" b="1" dirty="0">
                <a:solidFill>
                  <a:srgbClr val="FFC000"/>
                </a:solidFill>
                <a:effectLst/>
                <a:latin typeface="Chalkboard" panose="03050602040202020205" pitchFamily="66" charset="77"/>
              </a:rPr>
              <a:t> </a:t>
            </a:r>
          </a:p>
        </p:txBody>
      </p:sp>
      <p:sp>
        <p:nvSpPr>
          <p:cNvPr id="5" name="TextBox 4">
            <a:extLst>
              <a:ext uri="{FF2B5EF4-FFF2-40B4-BE49-F238E27FC236}">
                <a16:creationId xmlns:a16="http://schemas.microsoft.com/office/drawing/2014/main" id="{A129D00D-66DD-3396-F60B-1F026AFB3C41}"/>
              </a:ext>
            </a:extLst>
          </p:cNvPr>
          <p:cNvSpPr txBox="1"/>
          <p:nvPr/>
        </p:nvSpPr>
        <p:spPr>
          <a:xfrm>
            <a:off x="6194584" y="5085184"/>
            <a:ext cx="5156412" cy="286232"/>
          </a:xfrm>
          <a:prstGeom prst="rect">
            <a:avLst/>
          </a:prstGeom>
          <a:noFill/>
        </p:spPr>
        <p:txBody>
          <a:bodyPr wrap="none" rtlCol="0">
            <a:spAutoFit/>
          </a:bodyPr>
          <a:lstStyle/>
          <a:p>
            <a:pPr>
              <a:lnSpc>
                <a:spcPct val="90000"/>
              </a:lnSpc>
            </a:pPr>
            <a:r>
              <a:rPr lang="en-GB" sz="1400" dirty="0">
                <a:latin typeface="Chalkboard" panose="03050602040202020205" pitchFamily="66" charset="77"/>
              </a:rPr>
              <a:t>Yourdon, Edward; Constantine, Larry Structured Design, 1975</a:t>
            </a:r>
          </a:p>
        </p:txBody>
      </p:sp>
      <p:sp>
        <p:nvSpPr>
          <p:cNvPr id="6" name="Slide Number Placeholder 5">
            <a:extLst>
              <a:ext uri="{FF2B5EF4-FFF2-40B4-BE49-F238E27FC236}">
                <a16:creationId xmlns:a16="http://schemas.microsoft.com/office/drawing/2014/main" id="{70C84F01-4BD5-1073-E219-A991116B1A20}"/>
              </a:ext>
            </a:extLst>
          </p:cNvPr>
          <p:cNvSpPr>
            <a:spLocks noGrp="1"/>
          </p:cNvSpPr>
          <p:nvPr>
            <p:ph type="sldNum" sz="quarter" idx="12"/>
          </p:nvPr>
        </p:nvSpPr>
        <p:spPr/>
        <p:txBody>
          <a:bodyPr/>
          <a:lstStyle/>
          <a:p>
            <a:pPr rtl="0"/>
            <a:fld id="{25BA54BD-C84D-46CE-8B72-31BFB26ABA43}" type="slidenum">
              <a:rPr lang="en-GB" noProof="0" smtClean="0"/>
              <a:t>39</a:t>
            </a:fld>
            <a:endParaRPr lang="en-GB" noProof="0" dirty="0"/>
          </a:p>
        </p:txBody>
      </p:sp>
    </p:spTree>
    <p:extLst>
      <p:ext uri="{BB962C8B-B14F-4D97-AF65-F5344CB8AC3E}">
        <p14:creationId xmlns:p14="http://schemas.microsoft.com/office/powerpoint/2010/main" val="1524605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rtlCol="0"/>
          <a:lstStyle/>
          <a:p>
            <a:pPr rtl="0"/>
            <a:r>
              <a:rPr lang="en-GB" dirty="0"/>
              <a:t>Agenda</a:t>
            </a:r>
          </a:p>
        </p:txBody>
      </p:sp>
      <p:sp>
        <p:nvSpPr>
          <p:cNvPr id="14" name="Content Placeholder 13"/>
          <p:cNvSpPr>
            <a:spLocks noGrp="1"/>
          </p:cNvSpPr>
          <p:nvPr>
            <p:ph idx="1"/>
          </p:nvPr>
        </p:nvSpPr>
        <p:spPr/>
        <p:txBody>
          <a:bodyPr rtlCol="0"/>
          <a:lstStyle/>
          <a:p>
            <a:pPr rtl="0"/>
            <a:r>
              <a:rPr lang="en-GB" dirty="0"/>
              <a:t>Fundamentals &amp;  Definitions</a:t>
            </a:r>
          </a:p>
          <a:p>
            <a:pPr rtl="0"/>
            <a:r>
              <a:rPr lang="en-GB" dirty="0"/>
              <a:t>The Problem</a:t>
            </a:r>
          </a:p>
          <a:p>
            <a:pPr rtl="0"/>
            <a:r>
              <a:rPr lang="en-GB" dirty="0"/>
              <a:t>Advice</a:t>
            </a:r>
          </a:p>
          <a:p>
            <a:pPr rtl="0"/>
            <a:r>
              <a:rPr lang="en-GB" dirty="0"/>
              <a:t>Q&amp;A</a:t>
            </a:r>
          </a:p>
        </p:txBody>
      </p:sp>
      <p:sp>
        <p:nvSpPr>
          <p:cNvPr id="4" name="Slide Number Placeholder 3">
            <a:extLst>
              <a:ext uri="{FF2B5EF4-FFF2-40B4-BE49-F238E27FC236}">
                <a16:creationId xmlns:a16="http://schemas.microsoft.com/office/drawing/2014/main" id="{A768A73D-9971-C15E-97EA-81150D5A2BE7}"/>
              </a:ext>
            </a:extLst>
          </p:cNvPr>
          <p:cNvSpPr>
            <a:spLocks noGrp="1"/>
          </p:cNvSpPr>
          <p:nvPr>
            <p:ph type="sldNum" sz="quarter" idx="12"/>
          </p:nvPr>
        </p:nvSpPr>
        <p:spPr/>
        <p:txBody>
          <a:bodyPr/>
          <a:lstStyle/>
          <a:p>
            <a:pPr rtl="0"/>
            <a:fld id="{25BA54BD-C84D-46CE-8B72-31BFB26ABA43}" type="slidenum">
              <a:rPr lang="en-GB" noProof="0" smtClean="0"/>
              <a:t>4</a:t>
            </a:fld>
            <a:endParaRPr lang="en-GB" noProof="0" dirty="0"/>
          </a:p>
        </p:txBody>
      </p:sp>
    </p:spTree>
    <p:extLst>
      <p:ext uri="{BB962C8B-B14F-4D97-AF65-F5344CB8AC3E}">
        <p14:creationId xmlns:p14="http://schemas.microsoft.com/office/powerpoint/2010/main" val="2128536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A16DB7-996F-99DA-A6F9-8943C59422AC}"/>
            </a:ext>
          </a:extLst>
        </p:cNvPr>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130A46DD-FD2E-5C9D-318B-5F1D6D5E7E7A}"/>
              </a:ext>
            </a:extLst>
          </p:cNvPr>
          <p:cNvCxnSpPr/>
          <p:nvPr/>
        </p:nvCxnSpPr>
        <p:spPr>
          <a:xfrm>
            <a:off x="4078188" y="908720"/>
            <a:ext cx="0" cy="4752528"/>
          </a:xfrm>
          <a:prstGeom prst="line">
            <a:avLst/>
          </a:prstGeom>
          <a:ln w="25400">
            <a:miter lim="800000"/>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0086CB0-5046-1665-B4F9-F811FB66562A}"/>
              </a:ext>
            </a:extLst>
          </p:cNvPr>
          <p:cNvCxnSpPr/>
          <p:nvPr/>
        </p:nvCxnSpPr>
        <p:spPr>
          <a:xfrm>
            <a:off x="4078188" y="5661248"/>
            <a:ext cx="6048672" cy="0"/>
          </a:xfrm>
          <a:prstGeom prst="line">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42883288-B470-8E1A-1FDB-312C6CD3057B}"/>
              </a:ext>
            </a:extLst>
          </p:cNvPr>
          <p:cNvSpPr txBox="1"/>
          <p:nvPr/>
        </p:nvSpPr>
        <p:spPr>
          <a:xfrm>
            <a:off x="5950396" y="5877272"/>
            <a:ext cx="2048446" cy="286232"/>
          </a:xfrm>
          <a:prstGeom prst="rect">
            <a:avLst/>
          </a:prstGeom>
          <a:noFill/>
        </p:spPr>
        <p:txBody>
          <a:bodyPr wrap="none" rtlCol="0">
            <a:spAutoFit/>
          </a:bodyPr>
          <a:lstStyle/>
          <a:p>
            <a:pPr>
              <a:lnSpc>
                <a:spcPct val="90000"/>
              </a:lnSpc>
            </a:pPr>
            <a:r>
              <a:rPr lang="en-GB" sz="1400" dirty="0">
                <a:solidFill>
                  <a:srgbClr val="00B0F0"/>
                </a:solidFill>
                <a:latin typeface="Chalkboard" panose="03050602040202020205" pitchFamily="66" charset="77"/>
              </a:rPr>
              <a:t>Number of components</a:t>
            </a:r>
          </a:p>
        </p:txBody>
      </p:sp>
      <p:sp>
        <p:nvSpPr>
          <p:cNvPr id="12" name="TextBox 11">
            <a:extLst>
              <a:ext uri="{FF2B5EF4-FFF2-40B4-BE49-F238E27FC236}">
                <a16:creationId xmlns:a16="http://schemas.microsoft.com/office/drawing/2014/main" id="{CA23013E-8F25-9336-42FE-F3876C9CF121}"/>
              </a:ext>
            </a:extLst>
          </p:cNvPr>
          <p:cNvSpPr txBox="1"/>
          <p:nvPr/>
        </p:nvSpPr>
        <p:spPr>
          <a:xfrm>
            <a:off x="3358108" y="908720"/>
            <a:ext cx="530594" cy="286232"/>
          </a:xfrm>
          <a:prstGeom prst="rect">
            <a:avLst/>
          </a:prstGeom>
          <a:noFill/>
        </p:spPr>
        <p:txBody>
          <a:bodyPr wrap="none" rtlCol="0">
            <a:spAutoFit/>
          </a:bodyPr>
          <a:lstStyle/>
          <a:p>
            <a:pPr>
              <a:lnSpc>
                <a:spcPct val="90000"/>
              </a:lnSpc>
            </a:pPr>
            <a:r>
              <a:rPr lang="en-GB" sz="1400" dirty="0">
                <a:solidFill>
                  <a:srgbClr val="00B0F0"/>
                </a:solidFill>
                <a:latin typeface="Chalkboard" panose="03050602040202020205" pitchFamily="66" charset="77"/>
              </a:rPr>
              <a:t>Cost</a:t>
            </a:r>
          </a:p>
        </p:txBody>
      </p:sp>
      <p:sp>
        <p:nvSpPr>
          <p:cNvPr id="13" name="Freeform 12">
            <a:extLst>
              <a:ext uri="{FF2B5EF4-FFF2-40B4-BE49-F238E27FC236}">
                <a16:creationId xmlns:a16="http://schemas.microsoft.com/office/drawing/2014/main" id="{8E258D1F-49A3-556E-8F9B-26492BF575C1}"/>
              </a:ext>
            </a:extLst>
          </p:cNvPr>
          <p:cNvSpPr/>
          <p:nvPr/>
        </p:nvSpPr>
        <p:spPr>
          <a:xfrm>
            <a:off x="4582245" y="876092"/>
            <a:ext cx="5400600" cy="4209091"/>
          </a:xfrm>
          <a:custGeom>
            <a:avLst/>
            <a:gdLst>
              <a:gd name="connsiteX0" fmla="*/ 0 w 5400600"/>
              <a:gd name="connsiteY0" fmla="*/ 0 h 4209091"/>
              <a:gd name="connsiteX1" fmla="*/ 31338 w 5400600"/>
              <a:gd name="connsiteY1" fmla="*/ 93796 h 4209091"/>
              <a:gd name="connsiteX2" fmla="*/ 52230 w 5400600"/>
              <a:gd name="connsiteY2" fmla="*/ 128969 h 4209091"/>
              <a:gd name="connsiteX3" fmla="*/ 114906 w 5400600"/>
              <a:gd name="connsiteY3" fmla="*/ 211040 h 4209091"/>
              <a:gd name="connsiteX4" fmla="*/ 146244 w 5400600"/>
              <a:gd name="connsiteY4" fmla="*/ 257938 h 4209091"/>
              <a:gd name="connsiteX5" fmla="*/ 167136 w 5400600"/>
              <a:gd name="connsiteY5" fmla="*/ 293112 h 4209091"/>
              <a:gd name="connsiteX6" fmla="*/ 261151 w 5400600"/>
              <a:gd name="connsiteY6" fmla="*/ 422081 h 4209091"/>
              <a:gd name="connsiteX7" fmla="*/ 292488 w 5400600"/>
              <a:gd name="connsiteY7" fmla="*/ 492428 h 4209091"/>
              <a:gd name="connsiteX8" fmla="*/ 313381 w 5400600"/>
              <a:gd name="connsiteY8" fmla="*/ 515877 h 4209091"/>
              <a:gd name="connsiteX9" fmla="*/ 365611 w 5400600"/>
              <a:gd name="connsiteY9" fmla="*/ 597948 h 4209091"/>
              <a:gd name="connsiteX10" fmla="*/ 396949 w 5400600"/>
              <a:gd name="connsiteY10" fmla="*/ 680020 h 4209091"/>
              <a:gd name="connsiteX11" fmla="*/ 417841 w 5400600"/>
              <a:gd name="connsiteY11" fmla="*/ 715194 h 4209091"/>
              <a:gd name="connsiteX12" fmla="*/ 428287 w 5400600"/>
              <a:gd name="connsiteY12" fmla="*/ 750367 h 4209091"/>
              <a:gd name="connsiteX13" fmla="*/ 470071 w 5400600"/>
              <a:gd name="connsiteY13" fmla="*/ 820714 h 4209091"/>
              <a:gd name="connsiteX14" fmla="*/ 511855 w 5400600"/>
              <a:gd name="connsiteY14" fmla="*/ 891061 h 4209091"/>
              <a:gd name="connsiteX15" fmla="*/ 532747 w 5400600"/>
              <a:gd name="connsiteY15" fmla="*/ 926235 h 4209091"/>
              <a:gd name="connsiteX16" fmla="*/ 543194 w 5400600"/>
              <a:gd name="connsiteY16" fmla="*/ 961407 h 4209091"/>
              <a:gd name="connsiteX17" fmla="*/ 564085 w 5400600"/>
              <a:gd name="connsiteY17" fmla="*/ 984857 h 4209091"/>
              <a:gd name="connsiteX18" fmla="*/ 574531 w 5400600"/>
              <a:gd name="connsiteY18" fmla="*/ 1043479 h 4209091"/>
              <a:gd name="connsiteX19" fmla="*/ 595424 w 5400600"/>
              <a:gd name="connsiteY19" fmla="*/ 1137274 h 4209091"/>
              <a:gd name="connsiteX20" fmla="*/ 626761 w 5400600"/>
              <a:gd name="connsiteY20" fmla="*/ 1266244 h 4209091"/>
              <a:gd name="connsiteX21" fmla="*/ 689438 w 5400600"/>
              <a:gd name="connsiteY21" fmla="*/ 1371765 h 4209091"/>
              <a:gd name="connsiteX22" fmla="*/ 710330 w 5400600"/>
              <a:gd name="connsiteY22" fmla="*/ 1406939 h 4209091"/>
              <a:gd name="connsiteX23" fmla="*/ 731222 w 5400600"/>
              <a:gd name="connsiteY23" fmla="*/ 1430387 h 4209091"/>
              <a:gd name="connsiteX24" fmla="*/ 793898 w 5400600"/>
              <a:gd name="connsiteY24" fmla="*/ 1524183 h 4209091"/>
              <a:gd name="connsiteX25" fmla="*/ 804344 w 5400600"/>
              <a:gd name="connsiteY25" fmla="*/ 1559356 h 4209091"/>
              <a:gd name="connsiteX26" fmla="*/ 846128 w 5400600"/>
              <a:gd name="connsiteY26" fmla="*/ 1653152 h 4209091"/>
              <a:gd name="connsiteX27" fmla="*/ 887913 w 5400600"/>
              <a:gd name="connsiteY27" fmla="*/ 1746948 h 4209091"/>
              <a:gd name="connsiteX28" fmla="*/ 929697 w 5400600"/>
              <a:gd name="connsiteY28" fmla="*/ 1793846 h 4209091"/>
              <a:gd name="connsiteX29" fmla="*/ 950589 w 5400600"/>
              <a:gd name="connsiteY29" fmla="*/ 1840745 h 4209091"/>
              <a:gd name="connsiteX30" fmla="*/ 1013265 w 5400600"/>
              <a:gd name="connsiteY30" fmla="*/ 1911091 h 4209091"/>
              <a:gd name="connsiteX31" fmla="*/ 1075941 w 5400600"/>
              <a:gd name="connsiteY31" fmla="*/ 2004887 h 4209091"/>
              <a:gd name="connsiteX32" fmla="*/ 1128171 w 5400600"/>
              <a:gd name="connsiteY32" fmla="*/ 2075234 h 4209091"/>
              <a:gd name="connsiteX33" fmla="*/ 1169956 w 5400600"/>
              <a:gd name="connsiteY33" fmla="*/ 2098682 h 4209091"/>
              <a:gd name="connsiteX34" fmla="*/ 1222186 w 5400600"/>
              <a:gd name="connsiteY34" fmla="*/ 2145580 h 4209091"/>
              <a:gd name="connsiteX35" fmla="*/ 1263970 w 5400600"/>
              <a:gd name="connsiteY35" fmla="*/ 2169030 h 4209091"/>
              <a:gd name="connsiteX36" fmla="*/ 1295307 w 5400600"/>
              <a:gd name="connsiteY36" fmla="*/ 2204203 h 4209091"/>
              <a:gd name="connsiteX37" fmla="*/ 1368430 w 5400600"/>
              <a:gd name="connsiteY37" fmla="*/ 2251101 h 4209091"/>
              <a:gd name="connsiteX38" fmla="*/ 1431106 w 5400600"/>
              <a:gd name="connsiteY38" fmla="*/ 2297999 h 4209091"/>
              <a:gd name="connsiteX39" fmla="*/ 1525120 w 5400600"/>
              <a:gd name="connsiteY39" fmla="*/ 2368347 h 4209091"/>
              <a:gd name="connsiteX40" fmla="*/ 1556459 w 5400600"/>
              <a:gd name="connsiteY40" fmla="*/ 2391795 h 4209091"/>
              <a:gd name="connsiteX41" fmla="*/ 1608689 w 5400600"/>
              <a:gd name="connsiteY41" fmla="*/ 2426969 h 4209091"/>
              <a:gd name="connsiteX42" fmla="*/ 1640027 w 5400600"/>
              <a:gd name="connsiteY42" fmla="*/ 2462142 h 4209091"/>
              <a:gd name="connsiteX43" fmla="*/ 1713149 w 5400600"/>
              <a:gd name="connsiteY43" fmla="*/ 2520764 h 4209091"/>
              <a:gd name="connsiteX44" fmla="*/ 1734042 w 5400600"/>
              <a:gd name="connsiteY44" fmla="*/ 2544214 h 4209091"/>
              <a:gd name="connsiteX45" fmla="*/ 1786272 w 5400600"/>
              <a:gd name="connsiteY45" fmla="*/ 2591112 h 4209091"/>
              <a:gd name="connsiteX46" fmla="*/ 1838502 w 5400600"/>
              <a:gd name="connsiteY46" fmla="*/ 2649734 h 4209091"/>
              <a:gd name="connsiteX47" fmla="*/ 1880286 w 5400600"/>
              <a:gd name="connsiteY47" fmla="*/ 2673182 h 4209091"/>
              <a:gd name="connsiteX48" fmla="*/ 1942962 w 5400600"/>
              <a:gd name="connsiteY48" fmla="*/ 2720081 h 4209091"/>
              <a:gd name="connsiteX49" fmla="*/ 1974300 w 5400600"/>
              <a:gd name="connsiteY49" fmla="*/ 2743530 h 4209091"/>
              <a:gd name="connsiteX50" fmla="*/ 2016085 w 5400600"/>
              <a:gd name="connsiteY50" fmla="*/ 2766979 h 4209091"/>
              <a:gd name="connsiteX51" fmla="*/ 2120545 w 5400600"/>
              <a:gd name="connsiteY51" fmla="*/ 2837325 h 4209091"/>
              <a:gd name="connsiteX52" fmla="*/ 2151882 w 5400600"/>
              <a:gd name="connsiteY52" fmla="*/ 2860775 h 4209091"/>
              <a:gd name="connsiteX53" fmla="*/ 2245897 w 5400600"/>
              <a:gd name="connsiteY53" fmla="*/ 2907673 h 4209091"/>
              <a:gd name="connsiteX54" fmla="*/ 2298128 w 5400600"/>
              <a:gd name="connsiteY54" fmla="*/ 2966295 h 4209091"/>
              <a:gd name="connsiteX55" fmla="*/ 2339911 w 5400600"/>
              <a:gd name="connsiteY55" fmla="*/ 3001468 h 4209091"/>
              <a:gd name="connsiteX56" fmla="*/ 2402588 w 5400600"/>
              <a:gd name="connsiteY56" fmla="*/ 3060090 h 4209091"/>
              <a:gd name="connsiteX57" fmla="*/ 2433925 w 5400600"/>
              <a:gd name="connsiteY57" fmla="*/ 3071816 h 4209091"/>
              <a:gd name="connsiteX58" fmla="*/ 2496602 w 5400600"/>
              <a:gd name="connsiteY58" fmla="*/ 3118714 h 4209091"/>
              <a:gd name="connsiteX59" fmla="*/ 2590616 w 5400600"/>
              <a:gd name="connsiteY59" fmla="*/ 3189060 h 4209091"/>
              <a:gd name="connsiteX60" fmla="*/ 2621954 w 5400600"/>
              <a:gd name="connsiteY60" fmla="*/ 3212509 h 4209091"/>
              <a:gd name="connsiteX61" fmla="*/ 2642847 w 5400600"/>
              <a:gd name="connsiteY61" fmla="*/ 3235958 h 4209091"/>
              <a:gd name="connsiteX62" fmla="*/ 2715968 w 5400600"/>
              <a:gd name="connsiteY62" fmla="*/ 3282856 h 4209091"/>
              <a:gd name="connsiteX63" fmla="*/ 2736861 w 5400600"/>
              <a:gd name="connsiteY63" fmla="*/ 3306305 h 4209091"/>
              <a:gd name="connsiteX64" fmla="*/ 2768198 w 5400600"/>
              <a:gd name="connsiteY64" fmla="*/ 3329754 h 4209091"/>
              <a:gd name="connsiteX65" fmla="*/ 2789091 w 5400600"/>
              <a:gd name="connsiteY65" fmla="*/ 3353203 h 4209091"/>
              <a:gd name="connsiteX66" fmla="*/ 2903997 w 5400600"/>
              <a:gd name="connsiteY66" fmla="*/ 3423550 h 4209091"/>
              <a:gd name="connsiteX67" fmla="*/ 2987565 w 5400600"/>
              <a:gd name="connsiteY67" fmla="*/ 3482172 h 4209091"/>
              <a:gd name="connsiteX68" fmla="*/ 3092026 w 5400600"/>
              <a:gd name="connsiteY68" fmla="*/ 3552520 h 4209091"/>
              <a:gd name="connsiteX69" fmla="*/ 3206932 w 5400600"/>
              <a:gd name="connsiteY69" fmla="*/ 3611142 h 4209091"/>
              <a:gd name="connsiteX70" fmla="*/ 3248716 w 5400600"/>
              <a:gd name="connsiteY70" fmla="*/ 3622866 h 4209091"/>
              <a:gd name="connsiteX71" fmla="*/ 3269608 w 5400600"/>
              <a:gd name="connsiteY71" fmla="*/ 3646315 h 4209091"/>
              <a:gd name="connsiteX72" fmla="*/ 3332284 w 5400600"/>
              <a:gd name="connsiteY72" fmla="*/ 3669764 h 4209091"/>
              <a:gd name="connsiteX73" fmla="*/ 3478529 w 5400600"/>
              <a:gd name="connsiteY73" fmla="*/ 3693213 h 4209091"/>
              <a:gd name="connsiteX74" fmla="*/ 3603881 w 5400600"/>
              <a:gd name="connsiteY74" fmla="*/ 3740111 h 4209091"/>
              <a:gd name="connsiteX75" fmla="*/ 3656112 w 5400600"/>
              <a:gd name="connsiteY75" fmla="*/ 3763560 h 4209091"/>
              <a:gd name="connsiteX76" fmla="*/ 3708342 w 5400600"/>
              <a:gd name="connsiteY76" fmla="*/ 3775285 h 4209091"/>
              <a:gd name="connsiteX77" fmla="*/ 3750126 w 5400600"/>
              <a:gd name="connsiteY77" fmla="*/ 3798733 h 4209091"/>
              <a:gd name="connsiteX78" fmla="*/ 3917263 w 5400600"/>
              <a:gd name="connsiteY78" fmla="*/ 3869081 h 4209091"/>
              <a:gd name="connsiteX79" fmla="*/ 3959046 w 5400600"/>
              <a:gd name="connsiteY79" fmla="*/ 3892529 h 4209091"/>
              <a:gd name="connsiteX80" fmla="*/ 4073953 w 5400600"/>
              <a:gd name="connsiteY80" fmla="*/ 3939427 h 4209091"/>
              <a:gd name="connsiteX81" fmla="*/ 4115737 w 5400600"/>
              <a:gd name="connsiteY81" fmla="*/ 3974601 h 4209091"/>
              <a:gd name="connsiteX82" fmla="*/ 4220197 w 5400600"/>
              <a:gd name="connsiteY82" fmla="*/ 4021498 h 4209091"/>
              <a:gd name="connsiteX83" fmla="*/ 4293319 w 5400600"/>
              <a:gd name="connsiteY83" fmla="*/ 4068396 h 4209091"/>
              <a:gd name="connsiteX84" fmla="*/ 4335103 w 5400600"/>
              <a:gd name="connsiteY84" fmla="*/ 4103570 h 4209091"/>
              <a:gd name="connsiteX85" fmla="*/ 4366442 w 5400600"/>
              <a:gd name="connsiteY85" fmla="*/ 4127019 h 4209091"/>
              <a:gd name="connsiteX86" fmla="*/ 4742499 w 5400600"/>
              <a:gd name="connsiteY86" fmla="*/ 4138744 h 4209091"/>
              <a:gd name="connsiteX87" fmla="*/ 4951420 w 5400600"/>
              <a:gd name="connsiteY87" fmla="*/ 4150468 h 4209091"/>
              <a:gd name="connsiteX88" fmla="*/ 4982758 w 5400600"/>
              <a:gd name="connsiteY88" fmla="*/ 4162192 h 4209091"/>
              <a:gd name="connsiteX89" fmla="*/ 5087218 w 5400600"/>
              <a:gd name="connsiteY89" fmla="*/ 4185642 h 4209091"/>
              <a:gd name="connsiteX90" fmla="*/ 5149894 w 5400600"/>
              <a:gd name="connsiteY90" fmla="*/ 4209091 h 4209091"/>
              <a:gd name="connsiteX91" fmla="*/ 5400600 w 5400600"/>
              <a:gd name="connsiteY91" fmla="*/ 4209091 h 4209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5400600" h="4209091" extrusionOk="0">
                <a:moveTo>
                  <a:pt x="0" y="0"/>
                </a:moveTo>
                <a:cubicBezTo>
                  <a:pt x="5718" y="28349"/>
                  <a:pt x="10190" y="66714"/>
                  <a:pt x="31338" y="93796"/>
                </a:cubicBezTo>
                <a:cubicBezTo>
                  <a:pt x="39160" y="107177"/>
                  <a:pt x="41654" y="117607"/>
                  <a:pt x="52230" y="128969"/>
                </a:cubicBezTo>
                <a:cubicBezTo>
                  <a:pt x="99448" y="249638"/>
                  <a:pt x="45799" y="148082"/>
                  <a:pt x="114906" y="211040"/>
                </a:cubicBezTo>
                <a:cubicBezTo>
                  <a:pt x="122018" y="223568"/>
                  <a:pt x="138567" y="243205"/>
                  <a:pt x="146244" y="257938"/>
                </a:cubicBezTo>
                <a:cubicBezTo>
                  <a:pt x="154463" y="269514"/>
                  <a:pt x="159815" y="281405"/>
                  <a:pt x="167136" y="293112"/>
                </a:cubicBezTo>
                <a:cubicBezTo>
                  <a:pt x="230044" y="393909"/>
                  <a:pt x="208930" y="375979"/>
                  <a:pt x="261151" y="422081"/>
                </a:cubicBezTo>
                <a:cubicBezTo>
                  <a:pt x="272102" y="458451"/>
                  <a:pt x="269100" y="460301"/>
                  <a:pt x="292488" y="492428"/>
                </a:cubicBezTo>
                <a:cubicBezTo>
                  <a:pt x="299360" y="501462"/>
                  <a:pt x="308814" y="507160"/>
                  <a:pt x="313381" y="515877"/>
                </a:cubicBezTo>
                <a:cubicBezTo>
                  <a:pt x="359596" y="608877"/>
                  <a:pt x="325162" y="550551"/>
                  <a:pt x="365611" y="597948"/>
                </a:cubicBezTo>
                <a:cubicBezTo>
                  <a:pt x="377394" y="637507"/>
                  <a:pt x="376355" y="640072"/>
                  <a:pt x="396949" y="680020"/>
                </a:cubicBezTo>
                <a:cubicBezTo>
                  <a:pt x="403843" y="693279"/>
                  <a:pt x="413655" y="704341"/>
                  <a:pt x="417841" y="715194"/>
                </a:cubicBezTo>
                <a:cubicBezTo>
                  <a:pt x="423430" y="725665"/>
                  <a:pt x="423554" y="736673"/>
                  <a:pt x="428287" y="750367"/>
                </a:cubicBezTo>
                <a:cubicBezTo>
                  <a:pt x="436188" y="775707"/>
                  <a:pt x="452102" y="794478"/>
                  <a:pt x="470071" y="820714"/>
                </a:cubicBezTo>
                <a:cubicBezTo>
                  <a:pt x="486855" y="839847"/>
                  <a:pt x="496331" y="874207"/>
                  <a:pt x="511855" y="891061"/>
                </a:cubicBezTo>
                <a:cubicBezTo>
                  <a:pt x="517904" y="900033"/>
                  <a:pt x="530723" y="912472"/>
                  <a:pt x="532747" y="926235"/>
                </a:cubicBezTo>
                <a:cubicBezTo>
                  <a:pt x="538502" y="938328"/>
                  <a:pt x="534696" y="950927"/>
                  <a:pt x="543194" y="961407"/>
                </a:cubicBezTo>
                <a:cubicBezTo>
                  <a:pt x="548690" y="970113"/>
                  <a:pt x="554666" y="978304"/>
                  <a:pt x="564085" y="984857"/>
                </a:cubicBezTo>
                <a:cubicBezTo>
                  <a:pt x="570237" y="1003832"/>
                  <a:pt x="570894" y="1027435"/>
                  <a:pt x="574531" y="1043479"/>
                </a:cubicBezTo>
                <a:cubicBezTo>
                  <a:pt x="587758" y="1072604"/>
                  <a:pt x="589597" y="1100388"/>
                  <a:pt x="595424" y="1137274"/>
                </a:cubicBezTo>
                <a:cubicBezTo>
                  <a:pt x="602269" y="1168995"/>
                  <a:pt x="609971" y="1242793"/>
                  <a:pt x="626761" y="1266244"/>
                </a:cubicBezTo>
                <a:cubicBezTo>
                  <a:pt x="655531" y="1293191"/>
                  <a:pt x="659338" y="1334096"/>
                  <a:pt x="689438" y="1371765"/>
                </a:cubicBezTo>
                <a:cubicBezTo>
                  <a:pt x="695188" y="1381878"/>
                  <a:pt x="705171" y="1398139"/>
                  <a:pt x="710330" y="1406939"/>
                </a:cubicBezTo>
                <a:cubicBezTo>
                  <a:pt x="717190" y="1412605"/>
                  <a:pt x="727961" y="1423213"/>
                  <a:pt x="731222" y="1430387"/>
                </a:cubicBezTo>
                <a:cubicBezTo>
                  <a:pt x="797666" y="1537422"/>
                  <a:pt x="741740" y="1483633"/>
                  <a:pt x="793898" y="1524183"/>
                </a:cubicBezTo>
                <a:cubicBezTo>
                  <a:pt x="797037" y="1534827"/>
                  <a:pt x="801835" y="1546568"/>
                  <a:pt x="804344" y="1559356"/>
                </a:cubicBezTo>
                <a:cubicBezTo>
                  <a:pt x="821201" y="1584288"/>
                  <a:pt x="826479" y="1617597"/>
                  <a:pt x="846128" y="1653152"/>
                </a:cubicBezTo>
                <a:cubicBezTo>
                  <a:pt x="861991" y="1690114"/>
                  <a:pt x="862031" y="1717567"/>
                  <a:pt x="887913" y="1746948"/>
                </a:cubicBezTo>
                <a:cubicBezTo>
                  <a:pt x="902254" y="1767861"/>
                  <a:pt x="920699" y="1777236"/>
                  <a:pt x="929697" y="1793846"/>
                </a:cubicBezTo>
                <a:cubicBezTo>
                  <a:pt x="936497" y="1810091"/>
                  <a:pt x="942284" y="1827504"/>
                  <a:pt x="950589" y="1840745"/>
                </a:cubicBezTo>
                <a:cubicBezTo>
                  <a:pt x="969046" y="1866640"/>
                  <a:pt x="1013265" y="1911091"/>
                  <a:pt x="1013265" y="1911091"/>
                </a:cubicBezTo>
                <a:cubicBezTo>
                  <a:pt x="1053446" y="1998712"/>
                  <a:pt x="1021220" y="1930195"/>
                  <a:pt x="1075941" y="2004887"/>
                </a:cubicBezTo>
                <a:cubicBezTo>
                  <a:pt x="1106082" y="2045723"/>
                  <a:pt x="1090084" y="2045064"/>
                  <a:pt x="1128171" y="2075234"/>
                </a:cubicBezTo>
                <a:cubicBezTo>
                  <a:pt x="1139685" y="2083844"/>
                  <a:pt x="1154905" y="2091530"/>
                  <a:pt x="1169956" y="2098682"/>
                </a:cubicBezTo>
                <a:cubicBezTo>
                  <a:pt x="1312853" y="2186126"/>
                  <a:pt x="1124694" y="2062734"/>
                  <a:pt x="1222186" y="2145580"/>
                </a:cubicBezTo>
                <a:cubicBezTo>
                  <a:pt x="1234137" y="2153478"/>
                  <a:pt x="1249263" y="2159817"/>
                  <a:pt x="1263970" y="2169030"/>
                </a:cubicBezTo>
                <a:cubicBezTo>
                  <a:pt x="1276047" y="2179505"/>
                  <a:pt x="1281033" y="2190240"/>
                  <a:pt x="1295307" y="2204203"/>
                </a:cubicBezTo>
                <a:cubicBezTo>
                  <a:pt x="1327492" y="2231869"/>
                  <a:pt x="1332091" y="2226716"/>
                  <a:pt x="1368430" y="2251101"/>
                </a:cubicBezTo>
                <a:cubicBezTo>
                  <a:pt x="1394035" y="2266299"/>
                  <a:pt x="1403334" y="2284884"/>
                  <a:pt x="1431106" y="2297999"/>
                </a:cubicBezTo>
                <a:cubicBezTo>
                  <a:pt x="1455735" y="2304777"/>
                  <a:pt x="1479064" y="2341315"/>
                  <a:pt x="1525120" y="2368347"/>
                </a:cubicBezTo>
                <a:cubicBezTo>
                  <a:pt x="1536999" y="2376655"/>
                  <a:pt x="1545426" y="2383560"/>
                  <a:pt x="1556459" y="2391795"/>
                </a:cubicBezTo>
                <a:cubicBezTo>
                  <a:pt x="1574439" y="2403728"/>
                  <a:pt x="1595489" y="2406792"/>
                  <a:pt x="1608689" y="2426969"/>
                </a:cubicBezTo>
                <a:cubicBezTo>
                  <a:pt x="1617490" y="2435769"/>
                  <a:pt x="1629012" y="2449565"/>
                  <a:pt x="1640027" y="2462142"/>
                </a:cubicBezTo>
                <a:cubicBezTo>
                  <a:pt x="1749666" y="2575448"/>
                  <a:pt x="1623857" y="2473503"/>
                  <a:pt x="1713149" y="2520764"/>
                </a:cubicBezTo>
                <a:cubicBezTo>
                  <a:pt x="1720421" y="2527780"/>
                  <a:pt x="1726167" y="2537865"/>
                  <a:pt x="1734042" y="2544214"/>
                </a:cubicBezTo>
                <a:cubicBezTo>
                  <a:pt x="1765019" y="2572732"/>
                  <a:pt x="1764424" y="2560202"/>
                  <a:pt x="1786272" y="2591112"/>
                </a:cubicBezTo>
                <a:cubicBezTo>
                  <a:pt x="1819118" y="2635875"/>
                  <a:pt x="1792463" y="2615916"/>
                  <a:pt x="1838502" y="2649734"/>
                </a:cubicBezTo>
                <a:cubicBezTo>
                  <a:pt x="1850856" y="2656248"/>
                  <a:pt x="1869125" y="2668453"/>
                  <a:pt x="1880286" y="2673182"/>
                </a:cubicBezTo>
                <a:cubicBezTo>
                  <a:pt x="1906159" y="2686460"/>
                  <a:pt x="1922826" y="2701483"/>
                  <a:pt x="1942962" y="2720081"/>
                </a:cubicBezTo>
                <a:cubicBezTo>
                  <a:pt x="1954365" y="2726906"/>
                  <a:pt x="1962289" y="2739865"/>
                  <a:pt x="1974300" y="2743530"/>
                </a:cubicBezTo>
                <a:cubicBezTo>
                  <a:pt x="1989799" y="2750232"/>
                  <a:pt x="2007041" y="2758998"/>
                  <a:pt x="2016085" y="2766979"/>
                </a:cubicBezTo>
                <a:cubicBezTo>
                  <a:pt x="2052444" y="2791282"/>
                  <a:pt x="2088811" y="2812140"/>
                  <a:pt x="2120545" y="2837325"/>
                </a:cubicBezTo>
                <a:cubicBezTo>
                  <a:pt x="2131336" y="2845211"/>
                  <a:pt x="2140214" y="2854420"/>
                  <a:pt x="2151882" y="2860775"/>
                </a:cubicBezTo>
                <a:cubicBezTo>
                  <a:pt x="2171542" y="2872288"/>
                  <a:pt x="2219844" y="2888971"/>
                  <a:pt x="2245897" y="2907673"/>
                </a:cubicBezTo>
                <a:cubicBezTo>
                  <a:pt x="2272220" y="2926016"/>
                  <a:pt x="2277874" y="2949784"/>
                  <a:pt x="2298128" y="2966295"/>
                </a:cubicBezTo>
                <a:cubicBezTo>
                  <a:pt x="2310844" y="2976072"/>
                  <a:pt x="2322299" y="2988675"/>
                  <a:pt x="2339911" y="3001468"/>
                </a:cubicBezTo>
                <a:cubicBezTo>
                  <a:pt x="2373352" y="3037449"/>
                  <a:pt x="2342449" y="3027650"/>
                  <a:pt x="2402588" y="3060090"/>
                </a:cubicBezTo>
                <a:cubicBezTo>
                  <a:pt x="2411676" y="3066665"/>
                  <a:pt x="2424758" y="3066819"/>
                  <a:pt x="2433925" y="3071816"/>
                </a:cubicBezTo>
                <a:cubicBezTo>
                  <a:pt x="2478833" y="3114780"/>
                  <a:pt x="2435979" y="3081902"/>
                  <a:pt x="2496602" y="3118714"/>
                </a:cubicBezTo>
                <a:cubicBezTo>
                  <a:pt x="2494343" y="3115452"/>
                  <a:pt x="2575091" y="3175499"/>
                  <a:pt x="2590616" y="3189060"/>
                </a:cubicBezTo>
                <a:cubicBezTo>
                  <a:pt x="2602006" y="3194459"/>
                  <a:pt x="2611805" y="3201913"/>
                  <a:pt x="2621954" y="3212509"/>
                </a:cubicBezTo>
                <a:cubicBezTo>
                  <a:pt x="2627973" y="3219683"/>
                  <a:pt x="2635773" y="3229918"/>
                  <a:pt x="2642847" y="3235958"/>
                </a:cubicBezTo>
                <a:cubicBezTo>
                  <a:pt x="2699337" y="3286637"/>
                  <a:pt x="2667205" y="3227897"/>
                  <a:pt x="2715968" y="3282856"/>
                </a:cubicBezTo>
                <a:cubicBezTo>
                  <a:pt x="2720921" y="3291039"/>
                  <a:pt x="2728761" y="3299488"/>
                  <a:pt x="2736861" y="3306305"/>
                </a:cubicBezTo>
                <a:cubicBezTo>
                  <a:pt x="2743659" y="3315023"/>
                  <a:pt x="2757227" y="3320404"/>
                  <a:pt x="2768198" y="3329754"/>
                </a:cubicBezTo>
                <a:cubicBezTo>
                  <a:pt x="2774377" y="3336660"/>
                  <a:pt x="2781233" y="3347055"/>
                  <a:pt x="2789091" y="3353203"/>
                </a:cubicBezTo>
                <a:cubicBezTo>
                  <a:pt x="2899522" y="3493284"/>
                  <a:pt x="2684231" y="3252127"/>
                  <a:pt x="2903997" y="3423550"/>
                </a:cubicBezTo>
                <a:cubicBezTo>
                  <a:pt x="3009363" y="3499564"/>
                  <a:pt x="2900641" y="3436328"/>
                  <a:pt x="2987565" y="3482172"/>
                </a:cubicBezTo>
                <a:cubicBezTo>
                  <a:pt x="3026357" y="3504983"/>
                  <a:pt x="3054669" y="3537355"/>
                  <a:pt x="3092026" y="3552520"/>
                </a:cubicBezTo>
                <a:cubicBezTo>
                  <a:pt x="3130184" y="3568062"/>
                  <a:pt x="3165663" y="3595683"/>
                  <a:pt x="3206932" y="3611142"/>
                </a:cubicBezTo>
                <a:cubicBezTo>
                  <a:pt x="3221543" y="3616597"/>
                  <a:pt x="3233235" y="3618024"/>
                  <a:pt x="3248716" y="3622866"/>
                </a:cubicBezTo>
                <a:cubicBezTo>
                  <a:pt x="3256081" y="3628028"/>
                  <a:pt x="3258801" y="3641847"/>
                  <a:pt x="3269608" y="3646315"/>
                </a:cubicBezTo>
                <a:cubicBezTo>
                  <a:pt x="3291467" y="3662003"/>
                  <a:pt x="3309968" y="3668470"/>
                  <a:pt x="3332284" y="3669764"/>
                </a:cubicBezTo>
                <a:cubicBezTo>
                  <a:pt x="3365138" y="3674423"/>
                  <a:pt x="3442717" y="3687804"/>
                  <a:pt x="3478529" y="3693213"/>
                </a:cubicBezTo>
                <a:cubicBezTo>
                  <a:pt x="3516179" y="3710954"/>
                  <a:pt x="3565362" y="3729793"/>
                  <a:pt x="3603881" y="3740111"/>
                </a:cubicBezTo>
                <a:cubicBezTo>
                  <a:pt x="3623678" y="3747840"/>
                  <a:pt x="3637425" y="3758346"/>
                  <a:pt x="3656112" y="3763560"/>
                </a:cubicBezTo>
                <a:cubicBezTo>
                  <a:pt x="3675831" y="3766069"/>
                  <a:pt x="3690868" y="3775711"/>
                  <a:pt x="3708342" y="3775285"/>
                </a:cubicBezTo>
                <a:cubicBezTo>
                  <a:pt x="3721264" y="3782474"/>
                  <a:pt x="3736472" y="3789261"/>
                  <a:pt x="3750126" y="3798733"/>
                </a:cubicBezTo>
                <a:cubicBezTo>
                  <a:pt x="3836220" y="3834666"/>
                  <a:pt x="3805228" y="3803262"/>
                  <a:pt x="3917263" y="3869081"/>
                </a:cubicBezTo>
                <a:cubicBezTo>
                  <a:pt x="3927216" y="3877613"/>
                  <a:pt x="3947419" y="3883735"/>
                  <a:pt x="3959046" y="3892529"/>
                </a:cubicBezTo>
                <a:cubicBezTo>
                  <a:pt x="4005838" y="3913419"/>
                  <a:pt x="4033349" y="3917566"/>
                  <a:pt x="4073953" y="3939427"/>
                </a:cubicBezTo>
                <a:cubicBezTo>
                  <a:pt x="4089926" y="3952985"/>
                  <a:pt x="4098609" y="3962399"/>
                  <a:pt x="4115737" y="3974601"/>
                </a:cubicBezTo>
                <a:cubicBezTo>
                  <a:pt x="4151433" y="4001147"/>
                  <a:pt x="4191728" y="3997804"/>
                  <a:pt x="4220197" y="4021498"/>
                </a:cubicBezTo>
                <a:cubicBezTo>
                  <a:pt x="4261710" y="4043670"/>
                  <a:pt x="4259306" y="4040778"/>
                  <a:pt x="4293319" y="4068396"/>
                </a:cubicBezTo>
                <a:cubicBezTo>
                  <a:pt x="4310216" y="4077953"/>
                  <a:pt x="4322327" y="4092434"/>
                  <a:pt x="4335103" y="4103570"/>
                </a:cubicBezTo>
                <a:cubicBezTo>
                  <a:pt x="4343924" y="4111914"/>
                  <a:pt x="4357402" y="4126832"/>
                  <a:pt x="4366442" y="4127019"/>
                </a:cubicBezTo>
                <a:cubicBezTo>
                  <a:pt x="4495513" y="4147588"/>
                  <a:pt x="4609679" y="4145906"/>
                  <a:pt x="4742499" y="4138744"/>
                </a:cubicBezTo>
                <a:cubicBezTo>
                  <a:pt x="4802086" y="4147290"/>
                  <a:pt x="4897365" y="4155981"/>
                  <a:pt x="4951420" y="4150468"/>
                </a:cubicBezTo>
                <a:cubicBezTo>
                  <a:pt x="4961275" y="4155981"/>
                  <a:pt x="4972398" y="4156707"/>
                  <a:pt x="4982758" y="4162192"/>
                </a:cubicBezTo>
                <a:cubicBezTo>
                  <a:pt x="5015507" y="4170135"/>
                  <a:pt x="5053724" y="4168297"/>
                  <a:pt x="5087218" y="4185642"/>
                </a:cubicBezTo>
                <a:cubicBezTo>
                  <a:pt x="5108298" y="4195420"/>
                  <a:pt x="5131920" y="4211520"/>
                  <a:pt x="5149894" y="4209091"/>
                </a:cubicBezTo>
                <a:cubicBezTo>
                  <a:pt x="5271745" y="4191482"/>
                  <a:pt x="5347055" y="4235941"/>
                  <a:pt x="5400600" y="4209091"/>
                </a:cubicBezTo>
              </a:path>
            </a:pathLst>
          </a:custGeom>
          <a:noFill/>
          <a:ln w="38100">
            <a:solidFill>
              <a:srgbClr val="FFC000"/>
            </a:solidFill>
            <a:miter lim="800000"/>
            <a:tailEnd type="triangle"/>
            <a:extLst>
              <a:ext uri="{C807C97D-BFC1-408E-A445-0C87EB9F89A2}">
                <ask:lineSketchStyleProps xmlns:ask="http://schemas.microsoft.com/office/drawing/2018/sketchyshapes" sd="1219033472">
                  <a:custGeom>
                    <a:avLst/>
                    <a:gdLst>
                      <a:gd name="connsiteX0" fmla="*/ 0 w 5765181"/>
                      <a:gd name="connsiteY0" fmla="*/ 0 h 4003288"/>
                      <a:gd name="connsiteX1" fmla="*/ 33454 w 5765181"/>
                      <a:gd name="connsiteY1" fmla="*/ 89210 h 4003288"/>
                      <a:gd name="connsiteX2" fmla="*/ 55756 w 5765181"/>
                      <a:gd name="connsiteY2" fmla="*/ 122664 h 4003288"/>
                      <a:gd name="connsiteX3" fmla="*/ 122664 w 5765181"/>
                      <a:gd name="connsiteY3" fmla="*/ 200722 h 4003288"/>
                      <a:gd name="connsiteX4" fmla="*/ 156117 w 5765181"/>
                      <a:gd name="connsiteY4" fmla="*/ 245327 h 4003288"/>
                      <a:gd name="connsiteX5" fmla="*/ 178420 w 5765181"/>
                      <a:gd name="connsiteY5" fmla="*/ 278781 h 4003288"/>
                      <a:gd name="connsiteX6" fmla="*/ 278781 w 5765181"/>
                      <a:gd name="connsiteY6" fmla="*/ 401444 h 4003288"/>
                      <a:gd name="connsiteX7" fmla="*/ 312234 w 5765181"/>
                      <a:gd name="connsiteY7" fmla="*/ 468351 h 4003288"/>
                      <a:gd name="connsiteX8" fmla="*/ 334537 w 5765181"/>
                      <a:gd name="connsiteY8" fmla="*/ 490654 h 4003288"/>
                      <a:gd name="connsiteX9" fmla="*/ 390293 w 5765181"/>
                      <a:gd name="connsiteY9" fmla="*/ 568712 h 4003288"/>
                      <a:gd name="connsiteX10" fmla="*/ 423747 w 5765181"/>
                      <a:gd name="connsiteY10" fmla="*/ 646771 h 4003288"/>
                      <a:gd name="connsiteX11" fmla="*/ 446049 w 5765181"/>
                      <a:gd name="connsiteY11" fmla="*/ 680225 h 4003288"/>
                      <a:gd name="connsiteX12" fmla="*/ 457200 w 5765181"/>
                      <a:gd name="connsiteY12" fmla="*/ 713678 h 4003288"/>
                      <a:gd name="connsiteX13" fmla="*/ 501805 w 5765181"/>
                      <a:gd name="connsiteY13" fmla="*/ 780586 h 4003288"/>
                      <a:gd name="connsiteX14" fmla="*/ 546410 w 5765181"/>
                      <a:gd name="connsiteY14" fmla="*/ 847493 h 4003288"/>
                      <a:gd name="connsiteX15" fmla="*/ 568712 w 5765181"/>
                      <a:gd name="connsiteY15" fmla="*/ 880947 h 4003288"/>
                      <a:gd name="connsiteX16" fmla="*/ 579864 w 5765181"/>
                      <a:gd name="connsiteY16" fmla="*/ 914400 h 4003288"/>
                      <a:gd name="connsiteX17" fmla="*/ 602166 w 5765181"/>
                      <a:gd name="connsiteY17" fmla="*/ 936703 h 4003288"/>
                      <a:gd name="connsiteX18" fmla="*/ 613317 w 5765181"/>
                      <a:gd name="connsiteY18" fmla="*/ 992459 h 4003288"/>
                      <a:gd name="connsiteX19" fmla="*/ 635620 w 5765181"/>
                      <a:gd name="connsiteY19" fmla="*/ 1081668 h 4003288"/>
                      <a:gd name="connsiteX20" fmla="*/ 669073 w 5765181"/>
                      <a:gd name="connsiteY20" fmla="*/ 1204332 h 4003288"/>
                      <a:gd name="connsiteX21" fmla="*/ 735981 w 5765181"/>
                      <a:gd name="connsiteY21" fmla="*/ 1304693 h 4003288"/>
                      <a:gd name="connsiteX22" fmla="*/ 758283 w 5765181"/>
                      <a:gd name="connsiteY22" fmla="*/ 1338147 h 4003288"/>
                      <a:gd name="connsiteX23" fmla="*/ 780586 w 5765181"/>
                      <a:gd name="connsiteY23" fmla="*/ 1360449 h 4003288"/>
                      <a:gd name="connsiteX24" fmla="*/ 847493 w 5765181"/>
                      <a:gd name="connsiteY24" fmla="*/ 1449659 h 4003288"/>
                      <a:gd name="connsiteX25" fmla="*/ 858644 w 5765181"/>
                      <a:gd name="connsiteY25" fmla="*/ 1483112 h 4003288"/>
                      <a:gd name="connsiteX26" fmla="*/ 903249 w 5765181"/>
                      <a:gd name="connsiteY26" fmla="*/ 1572322 h 4003288"/>
                      <a:gd name="connsiteX27" fmla="*/ 947854 w 5765181"/>
                      <a:gd name="connsiteY27" fmla="*/ 1661532 h 4003288"/>
                      <a:gd name="connsiteX28" fmla="*/ 992459 w 5765181"/>
                      <a:gd name="connsiteY28" fmla="*/ 1706137 h 4003288"/>
                      <a:gd name="connsiteX29" fmla="*/ 1014761 w 5765181"/>
                      <a:gd name="connsiteY29" fmla="*/ 1750742 h 4003288"/>
                      <a:gd name="connsiteX30" fmla="*/ 1081669 w 5765181"/>
                      <a:gd name="connsiteY30" fmla="*/ 1817649 h 4003288"/>
                      <a:gd name="connsiteX31" fmla="*/ 1148576 w 5765181"/>
                      <a:gd name="connsiteY31" fmla="*/ 1906859 h 4003288"/>
                      <a:gd name="connsiteX32" fmla="*/ 1204332 w 5765181"/>
                      <a:gd name="connsiteY32" fmla="*/ 1973766 h 4003288"/>
                      <a:gd name="connsiteX33" fmla="*/ 1248937 w 5765181"/>
                      <a:gd name="connsiteY33" fmla="*/ 1996068 h 4003288"/>
                      <a:gd name="connsiteX34" fmla="*/ 1304693 w 5765181"/>
                      <a:gd name="connsiteY34" fmla="*/ 2040673 h 4003288"/>
                      <a:gd name="connsiteX35" fmla="*/ 1349298 w 5765181"/>
                      <a:gd name="connsiteY35" fmla="*/ 2062976 h 4003288"/>
                      <a:gd name="connsiteX36" fmla="*/ 1382751 w 5765181"/>
                      <a:gd name="connsiteY36" fmla="*/ 2096429 h 4003288"/>
                      <a:gd name="connsiteX37" fmla="*/ 1460810 w 5765181"/>
                      <a:gd name="connsiteY37" fmla="*/ 2141034 h 4003288"/>
                      <a:gd name="connsiteX38" fmla="*/ 1527717 w 5765181"/>
                      <a:gd name="connsiteY38" fmla="*/ 2185639 h 4003288"/>
                      <a:gd name="connsiteX39" fmla="*/ 1628078 w 5765181"/>
                      <a:gd name="connsiteY39" fmla="*/ 2252547 h 4003288"/>
                      <a:gd name="connsiteX40" fmla="*/ 1661532 w 5765181"/>
                      <a:gd name="connsiteY40" fmla="*/ 2274849 h 4003288"/>
                      <a:gd name="connsiteX41" fmla="*/ 1717288 w 5765181"/>
                      <a:gd name="connsiteY41" fmla="*/ 2308303 h 4003288"/>
                      <a:gd name="connsiteX42" fmla="*/ 1750742 w 5765181"/>
                      <a:gd name="connsiteY42" fmla="*/ 2341756 h 4003288"/>
                      <a:gd name="connsiteX43" fmla="*/ 1828800 w 5765181"/>
                      <a:gd name="connsiteY43" fmla="*/ 2397512 h 4003288"/>
                      <a:gd name="connsiteX44" fmla="*/ 1851103 w 5765181"/>
                      <a:gd name="connsiteY44" fmla="*/ 2419815 h 4003288"/>
                      <a:gd name="connsiteX45" fmla="*/ 1906859 w 5765181"/>
                      <a:gd name="connsiteY45" fmla="*/ 2464420 h 4003288"/>
                      <a:gd name="connsiteX46" fmla="*/ 1962615 w 5765181"/>
                      <a:gd name="connsiteY46" fmla="*/ 2520176 h 4003288"/>
                      <a:gd name="connsiteX47" fmla="*/ 2007220 w 5765181"/>
                      <a:gd name="connsiteY47" fmla="*/ 2542478 h 4003288"/>
                      <a:gd name="connsiteX48" fmla="*/ 2074127 w 5765181"/>
                      <a:gd name="connsiteY48" fmla="*/ 2587083 h 4003288"/>
                      <a:gd name="connsiteX49" fmla="*/ 2107581 w 5765181"/>
                      <a:gd name="connsiteY49" fmla="*/ 2609386 h 4003288"/>
                      <a:gd name="connsiteX50" fmla="*/ 2152186 w 5765181"/>
                      <a:gd name="connsiteY50" fmla="*/ 2631688 h 4003288"/>
                      <a:gd name="connsiteX51" fmla="*/ 2263698 w 5765181"/>
                      <a:gd name="connsiteY51" fmla="*/ 2698595 h 4003288"/>
                      <a:gd name="connsiteX52" fmla="*/ 2297151 w 5765181"/>
                      <a:gd name="connsiteY52" fmla="*/ 2720898 h 4003288"/>
                      <a:gd name="connsiteX53" fmla="*/ 2397512 w 5765181"/>
                      <a:gd name="connsiteY53" fmla="*/ 2765503 h 4003288"/>
                      <a:gd name="connsiteX54" fmla="*/ 2453269 w 5765181"/>
                      <a:gd name="connsiteY54" fmla="*/ 2821259 h 4003288"/>
                      <a:gd name="connsiteX55" fmla="*/ 2497873 w 5765181"/>
                      <a:gd name="connsiteY55" fmla="*/ 2854712 h 4003288"/>
                      <a:gd name="connsiteX56" fmla="*/ 2564781 w 5765181"/>
                      <a:gd name="connsiteY56" fmla="*/ 2910468 h 4003288"/>
                      <a:gd name="connsiteX57" fmla="*/ 2598234 w 5765181"/>
                      <a:gd name="connsiteY57" fmla="*/ 2921620 h 4003288"/>
                      <a:gd name="connsiteX58" fmla="*/ 2665142 w 5765181"/>
                      <a:gd name="connsiteY58" fmla="*/ 2966225 h 4003288"/>
                      <a:gd name="connsiteX59" fmla="*/ 2765503 w 5765181"/>
                      <a:gd name="connsiteY59" fmla="*/ 3033132 h 4003288"/>
                      <a:gd name="connsiteX60" fmla="*/ 2798956 w 5765181"/>
                      <a:gd name="connsiteY60" fmla="*/ 3055434 h 4003288"/>
                      <a:gd name="connsiteX61" fmla="*/ 2821259 w 5765181"/>
                      <a:gd name="connsiteY61" fmla="*/ 3077737 h 4003288"/>
                      <a:gd name="connsiteX62" fmla="*/ 2899317 w 5765181"/>
                      <a:gd name="connsiteY62" fmla="*/ 3122342 h 4003288"/>
                      <a:gd name="connsiteX63" fmla="*/ 2921620 w 5765181"/>
                      <a:gd name="connsiteY63" fmla="*/ 3144644 h 4003288"/>
                      <a:gd name="connsiteX64" fmla="*/ 2955073 w 5765181"/>
                      <a:gd name="connsiteY64" fmla="*/ 3166947 h 4003288"/>
                      <a:gd name="connsiteX65" fmla="*/ 2977376 w 5765181"/>
                      <a:gd name="connsiteY65" fmla="*/ 3189249 h 4003288"/>
                      <a:gd name="connsiteX66" fmla="*/ 3100039 w 5765181"/>
                      <a:gd name="connsiteY66" fmla="*/ 3256156 h 4003288"/>
                      <a:gd name="connsiteX67" fmla="*/ 3189249 w 5765181"/>
                      <a:gd name="connsiteY67" fmla="*/ 3311912 h 4003288"/>
                      <a:gd name="connsiteX68" fmla="*/ 3300761 w 5765181"/>
                      <a:gd name="connsiteY68" fmla="*/ 3378820 h 4003288"/>
                      <a:gd name="connsiteX69" fmla="*/ 3423425 w 5765181"/>
                      <a:gd name="connsiteY69" fmla="*/ 3434576 h 4003288"/>
                      <a:gd name="connsiteX70" fmla="*/ 3468029 w 5765181"/>
                      <a:gd name="connsiteY70" fmla="*/ 3445727 h 4003288"/>
                      <a:gd name="connsiteX71" fmla="*/ 3490332 w 5765181"/>
                      <a:gd name="connsiteY71" fmla="*/ 3468029 h 4003288"/>
                      <a:gd name="connsiteX72" fmla="*/ 3557239 w 5765181"/>
                      <a:gd name="connsiteY72" fmla="*/ 3490332 h 4003288"/>
                      <a:gd name="connsiteX73" fmla="*/ 3713356 w 5765181"/>
                      <a:gd name="connsiteY73" fmla="*/ 3512634 h 4003288"/>
                      <a:gd name="connsiteX74" fmla="*/ 3847171 w 5765181"/>
                      <a:gd name="connsiteY74" fmla="*/ 3557239 h 4003288"/>
                      <a:gd name="connsiteX75" fmla="*/ 3902927 w 5765181"/>
                      <a:gd name="connsiteY75" fmla="*/ 3579542 h 4003288"/>
                      <a:gd name="connsiteX76" fmla="*/ 3958683 w 5765181"/>
                      <a:gd name="connsiteY76" fmla="*/ 3590693 h 4003288"/>
                      <a:gd name="connsiteX77" fmla="*/ 4003288 w 5765181"/>
                      <a:gd name="connsiteY77" fmla="*/ 3612995 h 4003288"/>
                      <a:gd name="connsiteX78" fmla="*/ 4181708 w 5765181"/>
                      <a:gd name="connsiteY78" fmla="*/ 3679903 h 4003288"/>
                      <a:gd name="connsiteX79" fmla="*/ 4226312 w 5765181"/>
                      <a:gd name="connsiteY79" fmla="*/ 3702205 h 4003288"/>
                      <a:gd name="connsiteX80" fmla="*/ 4348976 w 5765181"/>
                      <a:gd name="connsiteY80" fmla="*/ 3746810 h 4003288"/>
                      <a:gd name="connsiteX81" fmla="*/ 4393581 w 5765181"/>
                      <a:gd name="connsiteY81" fmla="*/ 3780264 h 4003288"/>
                      <a:gd name="connsiteX82" fmla="*/ 4505093 w 5765181"/>
                      <a:gd name="connsiteY82" fmla="*/ 3824868 h 4003288"/>
                      <a:gd name="connsiteX83" fmla="*/ 4583151 w 5765181"/>
                      <a:gd name="connsiteY83" fmla="*/ 3869473 h 4003288"/>
                      <a:gd name="connsiteX84" fmla="*/ 4627756 w 5765181"/>
                      <a:gd name="connsiteY84" fmla="*/ 3902927 h 4003288"/>
                      <a:gd name="connsiteX85" fmla="*/ 4661210 w 5765181"/>
                      <a:gd name="connsiteY85" fmla="*/ 3925229 h 4003288"/>
                      <a:gd name="connsiteX86" fmla="*/ 5062654 w 5765181"/>
                      <a:gd name="connsiteY86" fmla="*/ 3936381 h 4003288"/>
                      <a:gd name="connsiteX87" fmla="*/ 5285678 w 5765181"/>
                      <a:gd name="connsiteY87" fmla="*/ 3947532 h 4003288"/>
                      <a:gd name="connsiteX88" fmla="*/ 5319132 w 5765181"/>
                      <a:gd name="connsiteY88" fmla="*/ 3958683 h 4003288"/>
                      <a:gd name="connsiteX89" fmla="*/ 5430644 w 5765181"/>
                      <a:gd name="connsiteY89" fmla="*/ 3980986 h 4003288"/>
                      <a:gd name="connsiteX90" fmla="*/ 5497551 w 5765181"/>
                      <a:gd name="connsiteY90" fmla="*/ 4003288 h 4003288"/>
                      <a:gd name="connsiteX91" fmla="*/ 5765181 w 5765181"/>
                      <a:gd name="connsiteY91" fmla="*/ 4003288 h 4003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5765181" h="4003288">
                        <a:moveTo>
                          <a:pt x="0" y="0"/>
                        </a:moveTo>
                        <a:cubicBezTo>
                          <a:pt x="11151" y="29737"/>
                          <a:pt x="20312" y="60298"/>
                          <a:pt x="33454" y="89210"/>
                        </a:cubicBezTo>
                        <a:cubicBezTo>
                          <a:pt x="39000" y="101411"/>
                          <a:pt x="47966" y="111758"/>
                          <a:pt x="55756" y="122664"/>
                        </a:cubicBezTo>
                        <a:cubicBezTo>
                          <a:pt x="125633" y="220491"/>
                          <a:pt x="53191" y="119669"/>
                          <a:pt x="122664" y="200722"/>
                        </a:cubicBezTo>
                        <a:cubicBezTo>
                          <a:pt x="134759" y="214833"/>
                          <a:pt x="145315" y="230204"/>
                          <a:pt x="156117" y="245327"/>
                        </a:cubicBezTo>
                        <a:cubicBezTo>
                          <a:pt x="163907" y="256233"/>
                          <a:pt x="170379" y="268059"/>
                          <a:pt x="178420" y="278781"/>
                        </a:cubicBezTo>
                        <a:cubicBezTo>
                          <a:pt x="250863" y="375371"/>
                          <a:pt x="229504" y="352169"/>
                          <a:pt x="278781" y="401444"/>
                        </a:cubicBezTo>
                        <a:cubicBezTo>
                          <a:pt x="290559" y="436778"/>
                          <a:pt x="287529" y="437470"/>
                          <a:pt x="312234" y="468351"/>
                        </a:cubicBezTo>
                        <a:cubicBezTo>
                          <a:pt x="318802" y="476561"/>
                          <a:pt x="328426" y="482099"/>
                          <a:pt x="334537" y="490654"/>
                        </a:cubicBezTo>
                        <a:cubicBezTo>
                          <a:pt x="399305" y="581330"/>
                          <a:pt x="340097" y="518519"/>
                          <a:pt x="390293" y="568712"/>
                        </a:cubicBezTo>
                        <a:cubicBezTo>
                          <a:pt x="402804" y="606247"/>
                          <a:pt x="401698" y="608184"/>
                          <a:pt x="423747" y="646771"/>
                        </a:cubicBezTo>
                        <a:cubicBezTo>
                          <a:pt x="430396" y="658407"/>
                          <a:pt x="440055" y="668238"/>
                          <a:pt x="446049" y="680225"/>
                        </a:cubicBezTo>
                        <a:cubicBezTo>
                          <a:pt x="451306" y="690738"/>
                          <a:pt x="451492" y="703403"/>
                          <a:pt x="457200" y="713678"/>
                        </a:cubicBezTo>
                        <a:cubicBezTo>
                          <a:pt x="470217" y="737109"/>
                          <a:pt x="486936" y="758283"/>
                          <a:pt x="501805" y="780586"/>
                        </a:cubicBezTo>
                        <a:lnTo>
                          <a:pt x="546410" y="847493"/>
                        </a:lnTo>
                        <a:cubicBezTo>
                          <a:pt x="553844" y="858644"/>
                          <a:pt x="564474" y="868233"/>
                          <a:pt x="568712" y="880947"/>
                        </a:cubicBezTo>
                        <a:cubicBezTo>
                          <a:pt x="572429" y="892098"/>
                          <a:pt x="573816" y="904321"/>
                          <a:pt x="579864" y="914400"/>
                        </a:cubicBezTo>
                        <a:cubicBezTo>
                          <a:pt x="585273" y="923415"/>
                          <a:pt x="594732" y="929269"/>
                          <a:pt x="602166" y="936703"/>
                        </a:cubicBezTo>
                        <a:cubicBezTo>
                          <a:pt x="605883" y="955288"/>
                          <a:pt x="609055" y="973991"/>
                          <a:pt x="613317" y="992459"/>
                        </a:cubicBezTo>
                        <a:cubicBezTo>
                          <a:pt x="620209" y="1022326"/>
                          <a:pt x="629609" y="1051612"/>
                          <a:pt x="635620" y="1081668"/>
                        </a:cubicBezTo>
                        <a:cubicBezTo>
                          <a:pt x="641604" y="1111591"/>
                          <a:pt x="652904" y="1180078"/>
                          <a:pt x="669073" y="1204332"/>
                        </a:cubicBezTo>
                        <a:lnTo>
                          <a:pt x="735981" y="1304693"/>
                        </a:lnTo>
                        <a:cubicBezTo>
                          <a:pt x="743415" y="1315844"/>
                          <a:pt x="748806" y="1328670"/>
                          <a:pt x="758283" y="1338147"/>
                        </a:cubicBezTo>
                        <a:cubicBezTo>
                          <a:pt x="765717" y="1345581"/>
                          <a:pt x="774278" y="1352038"/>
                          <a:pt x="780586" y="1360449"/>
                        </a:cubicBezTo>
                        <a:cubicBezTo>
                          <a:pt x="856244" y="1461326"/>
                          <a:pt x="796343" y="1398509"/>
                          <a:pt x="847493" y="1449659"/>
                        </a:cubicBezTo>
                        <a:cubicBezTo>
                          <a:pt x="851210" y="1460810"/>
                          <a:pt x="853780" y="1472411"/>
                          <a:pt x="858644" y="1483112"/>
                        </a:cubicBezTo>
                        <a:cubicBezTo>
                          <a:pt x="872402" y="1513379"/>
                          <a:pt x="890902" y="1541453"/>
                          <a:pt x="903249" y="1572322"/>
                        </a:cubicBezTo>
                        <a:cubicBezTo>
                          <a:pt x="918056" y="1609340"/>
                          <a:pt x="922798" y="1632301"/>
                          <a:pt x="947854" y="1661532"/>
                        </a:cubicBezTo>
                        <a:cubicBezTo>
                          <a:pt x="961538" y="1677497"/>
                          <a:pt x="977591" y="1691269"/>
                          <a:pt x="992459" y="1706137"/>
                        </a:cubicBezTo>
                        <a:cubicBezTo>
                          <a:pt x="999893" y="1721005"/>
                          <a:pt x="1004377" y="1737761"/>
                          <a:pt x="1014761" y="1750742"/>
                        </a:cubicBezTo>
                        <a:cubicBezTo>
                          <a:pt x="1034464" y="1775371"/>
                          <a:pt x="1081669" y="1817649"/>
                          <a:pt x="1081669" y="1817649"/>
                        </a:cubicBezTo>
                        <a:cubicBezTo>
                          <a:pt x="1122285" y="1898883"/>
                          <a:pt x="1080946" y="1827957"/>
                          <a:pt x="1148576" y="1906859"/>
                        </a:cubicBezTo>
                        <a:cubicBezTo>
                          <a:pt x="1179463" y="1942893"/>
                          <a:pt x="1161594" y="1943239"/>
                          <a:pt x="1204332" y="1973766"/>
                        </a:cubicBezTo>
                        <a:cubicBezTo>
                          <a:pt x="1217859" y="1983428"/>
                          <a:pt x="1234504" y="1987821"/>
                          <a:pt x="1248937" y="1996068"/>
                        </a:cubicBezTo>
                        <a:cubicBezTo>
                          <a:pt x="1390709" y="2077082"/>
                          <a:pt x="1194802" y="1967413"/>
                          <a:pt x="1304693" y="2040673"/>
                        </a:cubicBezTo>
                        <a:cubicBezTo>
                          <a:pt x="1318525" y="2049894"/>
                          <a:pt x="1335771" y="2053314"/>
                          <a:pt x="1349298" y="2062976"/>
                        </a:cubicBezTo>
                        <a:cubicBezTo>
                          <a:pt x="1362130" y="2072142"/>
                          <a:pt x="1370636" y="2086333"/>
                          <a:pt x="1382751" y="2096429"/>
                        </a:cubicBezTo>
                        <a:cubicBezTo>
                          <a:pt x="1415819" y="2123986"/>
                          <a:pt x="1421851" y="2117659"/>
                          <a:pt x="1460810" y="2141034"/>
                        </a:cubicBezTo>
                        <a:cubicBezTo>
                          <a:pt x="1483794" y="2154825"/>
                          <a:pt x="1505415" y="2170771"/>
                          <a:pt x="1527717" y="2185639"/>
                        </a:cubicBezTo>
                        <a:lnTo>
                          <a:pt x="1628078" y="2252547"/>
                        </a:lnTo>
                        <a:cubicBezTo>
                          <a:pt x="1639229" y="2259981"/>
                          <a:pt x="1650167" y="2267746"/>
                          <a:pt x="1661532" y="2274849"/>
                        </a:cubicBezTo>
                        <a:cubicBezTo>
                          <a:pt x="1679912" y="2286336"/>
                          <a:pt x="1701962" y="2292977"/>
                          <a:pt x="1717288" y="2308303"/>
                        </a:cubicBezTo>
                        <a:cubicBezTo>
                          <a:pt x="1728439" y="2319454"/>
                          <a:pt x="1738768" y="2331493"/>
                          <a:pt x="1750742" y="2341756"/>
                        </a:cubicBezTo>
                        <a:cubicBezTo>
                          <a:pt x="1860649" y="2435961"/>
                          <a:pt x="1740525" y="2326892"/>
                          <a:pt x="1828800" y="2397512"/>
                        </a:cubicBezTo>
                        <a:cubicBezTo>
                          <a:pt x="1837010" y="2404080"/>
                          <a:pt x="1842893" y="2413247"/>
                          <a:pt x="1851103" y="2419815"/>
                        </a:cubicBezTo>
                        <a:cubicBezTo>
                          <a:pt x="1883303" y="2445575"/>
                          <a:pt x="1882925" y="2434502"/>
                          <a:pt x="1906859" y="2464420"/>
                        </a:cubicBezTo>
                        <a:cubicBezTo>
                          <a:pt x="1941290" y="2507459"/>
                          <a:pt x="1913315" y="2492005"/>
                          <a:pt x="1962615" y="2520176"/>
                        </a:cubicBezTo>
                        <a:cubicBezTo>
                          <a:pt x="1977048" y="2528423"/>
                          <a:pt x="1992966" y="2533925"/>
                          <a:pt x="2007220" y="2542478"/>
                        </a:cubicBezTo>
                        <a:cubicBezTo>
                          <a:pt x="2030204" y="2556269"/>
                          <a:pt x="2051825" y="2572215"/>
                          <a:pt x="2074127" y="2587083"/>
                        </a:cubicBezTo>
                        <a:cubicBezTo>
                          <a:pt x="2085278" y="2594517"/>
                          <a:pt x="2095594" y="2603392"/>
                          <a:pt x="2107581" y="2609386"/>
                        </a:cubicBezTo>
                        <a:cubicBezTo>
                          <a:pt x="2122449" y="2616820"/>
                          <a:pt x="2137753" y="2623441"/>
                          <a:pt x="2152186" y="2631688"/>
                        </a:cubicBezTo>
                        <a:cubicBezTo>
                          <a:pt x="2189823" y="2653195"/>
                          <a:pt x="2227631" y="2674549"/>
                          <a:pt x="2263698" y="2698595"/>
                        </a:cubicBezTo>
                        <a:cubicBezTo>
                          <a:pt x="2274849" y="2706029"/>
                          <a:pt x="2285164" y="2714904"/>
                          <a:pt x="2297151" y="2720898"/>
                        </a:cubicBezTo>
                        <a:cubicBezTo>
                          <a:pt x="2318709" y="2731677"/>
                          <a:pt x="2376221" y="2748943"/>
                          <a:pt x="2397512" y="2765503"/>
                        </a:cubicBezTo>
                        <a:cubicBezTo>
                          <a:pt x="2418259" y="2781640"/>
                          <a:pt x="2432242" y="2805489"/>
                          <a:pt x="2453269" y="2821259"/>
                        </a:cubicBezTo>
                        <a:cubicBezTo>
                          <a:pt x="2468137" y="2832410"/>
                          <a:pt x="2483596" y="2842814"/>
                          <a:pt x="2497873" y="2854712"/>
                        </a:cubicBezTo>
                        <a:cubicBezTo>
                          <a:pt x="2535427" y="2886007"/>
                          <a:pt x="2508036" y="2878042"/>
                          <a:pt x="2564781" y="2910468"/>
                        </a:cubicBezTo>
                        <a:cubicBezTo>
                          <a:pt x="2574987" y="2916300"/>
                          <a:pt x="2587083" y="2917903"/>
                          <a:pt x="2598234" y="2921620"/>
                        </a:cubicBezTo>
                        <a:cubicBezTo>
                          <a:pt x="2640831" y="2964215"/>
                          <a:pt x="2597632" y="2925719"/>
                          <a:pt x="2665142" y="2966225"/>
                        </a:cubicBezTo>
                        <a:cubicBezTo>
                          <a:pt x="2665168" y="2966240"/>
                          <a:pt x="2748764" y="3021973"/>
                          <a:pt x="2765503" y="3033132"/>
                        </a:cubicBezTo>
                        <a:cubicBezTo>
                          <a:pt x="2776654" y="3040566"/>
                          <a:pt x="2789479" y="3045957"/>
                          <a:pt x="2798956" y="3055434"/>
                        </a:cubicBezTo>
                        <a:cubicBezTo>
                          <a:pt x="2806390" y="3062868"/>
                          <a:pt x="2812511" y="3071905"/>
                          <a:pt x="2821259" y="3077737"/>
                        </a:cubicBezTo>
                        <a:cubicBezTo>
                          <a:pt x="2889956" y="3123535"/>
                          <a:pt x="2842274" y="3076707"/>
                          <a:pt x="2899317" y="3122342"/>
                        </a:cubicBezTo>
                        <a:cubicBezTo>
                          <a:pt x="2907527" y="3128910"/>
                          <a:pt x="2913410" y="3138076"/>
                          <a:pt x="2921620" y="3144644"/>
                        </a:cubicBezTo>
                        <a:cubicBezTo>
                          <a:pt x="2932085" y="3153016"/>
                          <a:pt x="2944608" y="3158575"/>
                          <a:pt x="2955073" y="3166947"/>
                        </a:cubicBezTo>
                        <a:cubicBezTo>
                          <a:pt x="2963283" y="3173515"/>
                          <a:pt x="2969166" y="3182681"/>
                          <a:pt x="2977376" y="3189249"/>
                        </a:cubicBezTo>
                        <a:cubicBezTo>
                          <a:pt x="3079519" y="3270962"/>
                          <a:pt x="2897063" y="3103923"/>
                          <a:pt x="3100039" y="3256156"/>
                        </a:cubicBezTo>
                        <a:cubicBezTo>
                          <a:pt x="3185329" y="3320124"/>
                          <a:pt x="3103525" y="3262927"/>
                          <a:pt x="3189249" y="3311912"/>
                        </a:cubicBezTo>
                        <a:cubicBezTo>
                          <a:pt x="3226886" y="3333419"/>
                          <a:pt x="3261989" y="3359435"/>
                          <a:pt x="3300761" y="3378820"/>
                        </a:cubicBezTo>
                        <a:cubicBezTo>
                          <a:pt x="3346248" y="3401563"/>
                          <a:pt x="3376087" y="3418796"/>
                          <a:pt x="3423425" y="3434576"/>
                        </a:cubicBezTo>
                        <a:cubicBezTo>
                          <a:pt x="3437964" y="3439422"/>
                          <a:pt x="3453161" y="3442010"/>
                          <a:pt x="3468029" y="3445727"/>
                        </a:cubicBezTo>
                        <a:cubicBezTo>
                          <a:pt x="3475463" y="3453161"/>
                          <a:pt x="3480928" y="3463327"/>
                          <a:pt x="3490332" y="3468029"/>
                        </a:cubicBezTo>
                        <a:cubicBezTo>
                          <a:pt x="3511359" y="3478542"/>
                          <a:pt x="3533874" y="3487736"/>
                          <a:pt x="3557239" y="3490332"/>
                        </a:cubicBezTo>
                        <a:cubicBezTo>
                          <a:pt x="3595367" y="3494568"/>
                          <a:pt x="3670244" y="3499954"/>
                          <a:pt x="3713356" y="3512634"/>
                        </a:cubicBezTo>
                        <a:cubicBezTo>
                          <a:pt x="3758463" y="3525901"/>
                          <a:pt x="3803516" y="3539777"/>
                          <a:pt x="3847171" y="3557239"/>
                        </a:cubicBezTo>
                        <a:cubicBezTo>
                          <a:pt x="3865756" y="3564673"/>
                          <a:pt x="3883754" y="3573790"/>
                          <a:pt x="3902927" y="3579542"/>
                        </a:cubicBezTo>
                        <a:cubicBezTo>
                          <a:pt x="3921081" y="3584988"/>
                          <a:pt x="3940098" y="3586976"/>
                          <a:pt x="3958683" y="3590693"/>
                        </a:cubicBezTo>
                        <a:cubicBezTo>
                          <a:pt x="3973551" y="3598127"/>
                          <a:pt x="3987854" y="3606821"/>
                          <a:pt x="4003288" y="3612995"/>
                        </a:cubicBezTo>
                        <a:cubicBezTo>
                          <a:pt x="4099790" y="3651596"/>
                          <a:pt x="4062647" y="3620373"/>
                          <a:pt x="4181708" y="3679903"/>
                        </a:cubicBezTo>
                        <a:cubicBezTo>
                          <a:pt x="4196576" y="3687337"/>
                          <a:pt x="4211122" y="3695454"/>
                          <a:pt x="4226312" y="3702205"/>
                        </a:cubicBezTo>
                        <a:cubicBezTo>
                          <a:pt x="4272866" y="3722896"/>
                          <a:pt x="4299521" y="3730325"/>
                          <a:pt x="4348976" y="3746810"/>
                        </a:cubicBezTo>
                        <a:cubicBezTo>
                          <a:pt x="4363844" y="3757961"/>
                          <a:pt x="4376958" y="3771952"/>
                          <a:pt x="4393581" y="3780264"/>
                        </a:cubicBezTo>
                        <a:cubicBezTo>
                          <a:pt x="4429388" y="3798168"/>
                          <a:pt x="4469286" y="3806964"/>
                          <a:pt x="4505093" y="3824868"/>
                        </a:cubicBezTo>
                        <a:cubicBezTo>
                          <a:pt x="4548650" y="3846647"/>
                          <a:pt x="4546375" y="3843205"/>
                          <a:pt x="4583151" y="3869473"/>
                        </a:cubicBezTo>
                        <a:cubicBezTo>
                          <a:pt x="4598275" y="3880276"/>
                          <a:pt x="4612632" y="3892124"/>
                          <a:pt x="4627756" y="3902927"/>
                        </a:cubicBezTo>
                        <a:cubicBezTo>
                          <a:pt x="4638662" y="3910717"/>
                          <a:pt x="4647847" y="3924201"/>
                          <a:pt x="4661210" y="3925229"/>
                        </a:cubicBezTo>
                        <a:cubicBezTo>
                          <a:pt x="4794682" y="3935496"/>
                          <a:pt x="4928873" y="3931603"/>
                          <a:pt x="5062654" y="3936381"/>
                        </a:cubicBezTo>
                        <a:cubicBezTo>
                          <a:pt x="5137041" y="3939038"/>
                          <a:pt x="5211337" y="3943815"/>
                          <a:pt x="5285678" y="3947532"/>
                        </a:cubicBezTo>
                        <a:cubicBezTo>
                          <a:pt x="5296829" y="3951249"/>
                          <a:pt x="5307679" y="3956040"/>
                          <a:pt x="5319132" y="3958683"/>
                        </a:cubicBezTo>
                        <a:cubicBezTo>
                          <a:pt x="5356068" y="3967207"/>
                          <a:pt x="5394682" y="3968999"/>
                          <a:pt x="5430644" y="3980986"/>
                        </a:cubicBezTo>
                        <a:cubicBezTo>
                          <a:pt x="5452946" y="3988420"/>
                          <a:pt x="5474042" y="4003288"/>
                          <a:pt x="5497551" y="4003288"/>
                        </a:cubicBezTo>
                        <a:lnTo>
                          <a:pt x="5765181" y="4003288"/>
                        </a:ln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Freeform 13">
            <a:extLst>
              <a:ext uri="{FF2B5EF4-FFF2-40B4-BE49-F238E27FC236}">
                <a16:creationId xmlns:a16="http://schemas.microsoft.com/office/drawing/2014/main" id="{80DC1EE4-5D76-8FBA-78D2-60B9283F3180}"/>
              </a:ext>
            </a:extLst>
          </p:cNvPr>
          <p:cNvSpPr/>
          <p:nvPr/>
        </p:nvSpPr>
        <p:spPr>
          <a:xfrm>
            <a:off x="345688" y="1527717"/>
            <a:ext cx="780585" cy="23048"/>
          </a:xfrm>
          <a:custGeom>
            <a:avLst/>
            <a:gdLst>
              <a:gd name="connsiteX0" fmla="*/ 0 w 780585"/>
              <a:gd name="connsiteY0" fmla="*/ 0 h 23048"/>
              <a:gd name="connsiteX1" fmla="*/ 780585 w 780585"/>
              <a:gd name="connsiteY1" fmla="*/ 11151 h 23048"/>
            </a:gdLst>
            <a:ahLst/>
            <a:cxnLst>
              <a:cxn ang="0">
                <a:pos x="connsiteX0" y="connsiteY0"/>
              </a:cxn>
              <a:cxn ang="0">
                <a:pos x="connsiteX1" y="connsiteY1"/>
              </a:cxn>
            </a:cxnLst>
            <a:rect l="l" t="t" r="r" b="b"/>
            <a:pathLst>
              <a:path w="780585" h="23048" extrusionOk="0">
                <a:moveTo>
                  <a:pt x="0" y="0"/>
                </a:moveTo>
                <a:cubicBezTo>
                  <a:pt x="244976" y="4234"/>
                  <a:pt x="20901" y="22738"/>
                  <a:pt x="780585" y="11151"/>
                </a:cubicBezTo>
              </a:path>
            </a:pathLst>
          </a:custGeom>
          <a:noFill/>
          <a:ln w="38100">
            <a:solidFill>
              <a:srgbClr val="FFC000"/>
            </a:solidFill>
            <a:miter lim="800000"/>
            <a:extLst>
              <a:ext uri="{C807C97D-BFC1-408E-A445-0C87EB9F89A2}">
                <ask:lineSketchStyleProps xmlns:ask="http://schemas.microsoft.com/office/drawing/2018/sketchyshapes" sd="1219033472">
                  <a:custGeom>
                    <a:avLst/>
                    <a:gdLst>
                      <a:gd name="connsiteX0" fmla="*/ 0 w 780585"/>
                      <a:gd name="connsiteY0" fmla="*/ 0 h 23048"/>
                      <a:gd name="connsiteX1" fmla="*/ 780585 w 780585"/>
                      <a:gd name="connsiteY1" fmla="*/ 11151 h 23048"/>
                    </a:gdLst>
                    <a:ahLst/>
                    <a:cxnLst>
                      <a:cxn ang="0">
                        <a:pos x="connsiteX0" y="connsiteY0"/>
                      </a:cxn>
                      <a:cxn ang="0">
                        <a:pos x="connsiteX1" y="connsiteY1"/>
                      </a:cxn>
                    </a:cxnLst>
                    <a:rect l="l" t="t" r="r" b="b"/>
                    <a:pathLst>
                      <a:path w="780585" h="23048">
                        <a:moveTo>
                          <a:pt x="0" y="0"/>
                        </a:moveTo>
                        <a:cubicBezTo>
                          <a:pt x="309880" y="44268"/>
                          <a:pt x="51775" y="11151"/>
                          <a:pt x="780585" y="11151"/>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Box 14">
            <a:extLst>
              <a:ext uri="{FF2B5EF4-FFF2-40B4-BE49-F238E27FC236}">
                <a16:creationId xmlns:a16="http://schemas.microsoft.com/office/drawing/2014/main" id="{913EBF66-A1E7-96CD-522E-2BEF778ADB45}"/>
              </a:ext>
            </a:extLst>
          </p:cNvPr>
          <p:cNvSpPr txBox="1"/>
          <p:nvPr/>
        </p:nvSpPr>
        <p:spPr>
          <a:xfrm>
            <a:off x="1315759" y="1407649"/>
            <a:ext cx="1797287" cy="286232"/>
          </a:xfrm>
          <a:prstGeom prst="rect">
            <a:avLst/>
          </a:prstGeom>
          <a:noFill/>
        </p:spPr>
        <p:txBody>
          <a:bodyPr wrap="none" rtlCol="0">
            <a:spAutoFit/>
          </a:bodyPr>
          <a:lstStyle/>
          <a:p>
            <a:pPr>
              <a:lnSpc>
                <a:spcPct val="90000"/>
              </a:lnSpc>
            </a:pPr>
            <a:r>
              <a:rPr lang="en-GB" sz="1400" dirty="0">
                <a:solidFill>
                  <a:srgbClr val="FFC000"/>
                </a:solidFill>
                <a:latin typeface="Chalkboard" panose="03050602040202020205" pitchFamily="66" charset="77"/>
              </a:rPr>
              <a:t>Intramodule effects</a:t>
            </a:r>
          </a:p>
        </p:txBody>
      </p:sp>
      <p:sp>
        <p:nvSpPr>
          <p:cNvPr id="16" name="Freeform 15">
            <a:extLst>
              <a:ext uri="{FF2B5EF4-FFF2-40B4-BE49-F238E27FC236}">
                <a16:creationId xmlns:a16="http://schemas.microsoft.com/office/drawing/2014/main" id="{E39CE239-8D6C-E84B-FB6A-DE866173DA53}"/>
              </a:ext>
            </a:extLst>
          </p:cNvPr>
          <p:cNvSpPr/>
          <p:nvPr/>
        </p:nvSpPr>
        <p:spPr>
          <a:xfrm>
            <a:off x="4267675" y="793576"/>
            <a:ext cx="4411960" cy="4507613"/>
          </a:xfrm>
          <a:custGeom>
            <a:avLst/>
            <a:gdLst>
              <a:gd name="connsiteX0" fmla="*/ 0 w 4411960"/>
              <a:gd name="connsiteY0" fmla="*/ 4496054 h 4507613"/>
              <a:gd name="connsiteX1" fmla="*/ 76232 w 4411960"/>
              <a:gd name="connsiteY1" fmla="*/ 4507613 h 4507613"/>
              <a:gd name="connsiteX2" fmla="*/ 285872 w 4411960"/>
              <a:gd name="connsiteY2" fmla="*/ 4484496 h 4507613"/>
              <a:gd name="connsiteX3" fmla="*/ 371634 w 4411960"/>
              <a:gd name="connsiteY3" fmla="*/ 4461380 h 4507613"/>
              <a:gd name="connsiteX4" fmla="*/ 409749 w 4411960"/>
              <a:gd name="connsiteY4" fmla="*/ 4449822 h 4507613"/>
              <a:gd name="connsiteX5" fmla="*/ 476453 w 4411960"/>
              <a:gd name="connsiteY5" fmla="*/ 4438264 h 4507613"/>
              <a:gd name="connsiteX6" fmla="*/ 524098 w 4411960"/>
              <a:gd name="connsiteY6" fmla="*/ 4426706 h 4507613"/>
              <a:gd name="connsiteX7" fmla="*/ 590802 w 4411960"/>
              <a:gd name="connsiteY7" fmla="*/ 4415148 h 4507613"/>
              <a:gd name="connsiteX8" fmla="*/ 714679 w 4411960"/>
              <a:gd name="connsiteY8" fmla="*/ 4392032 h 4507613"/>
              <a:gd name="connsiteX9" fmla="*/ 781383 w 4411960"/>
              <a:gd name="connsiteY9" fmla="*/ 4368916 h 4507613"/>
              <a:gd name="connsiteX10" fmla="*/ 876674 w 4411960"/>
              <a:gd name="connsiteY10" fmla="*/ 4345801 h 4507613"/>
              <a:gd name="connsiteX11" fmla="*/ 905261 w 4411960"/>
              <a:gd name="connsiteY11" fmla="*/ 4334242 h 4507613"/>
              <a:gd name="connsiteX12" fmla="*/ 943378 w 4411960"/>
              <a:gd name="connsiteY12" fmla="*/ 4311127 h 4507613"/>
              <a:gd name="connsiteX13" fmla="*/ 1038668 w 4411960"/>
              <a:gd name="connsiteY13" fmla="*/ 4276452 h 4507613"/>
              <a:gd name="connsiteX14" fmla="*/ 1095842 w 4411960"/>
              <a:gd name="connsiteY14" fmla="*/ 4241779 h 4507613"/>
              <a:gd name="connsiteX15" fmla="*/ 1133959 w 4411960"/>
              <a:gd name="connsiteY15" fmla="*/ 4230220 h 4507613"/>
              <a:gd name="connsiteX16" fmla="*/ 1172075 w 4411960"/>
              <a:gd name="connsiteY16" fmla="*/ 4207105 h 4507613"/>
              <a:gd name="connsiteX17" fmla="*/ 1238778 w 4411960"/>
              <a:gd name="connsiteY17" fmla="*/ 4183988 h 4507613"/>
              <a:gd name="connsiteX18" fmla="*/ 1315011 w 4411960"/>
              <a:gd name="connsiteY18" fmla="*/ 4149315 h 4507613"/>
              <a:gd name="connsiteX19" fmla="*/ 1381715 w 4411960"/>
              <a:gd name="connsiteY19" fmla="*/ 4114641 h 4507613"/>
              <a:gd name="connsiteX20" fmla="*/ 1419831 w 4411960"/>
              <a:gd name="connsiteY20" fmla="*/ 4091525 h 4507613"/>
              <a:gd name="connsiteX21" fmla="*/ 1448418 w 4411960"/>
              <a:gd name="connsiteY21" fmla="*/ 4079966 h 4507613"/>
              <a:gd name="connsiteX22" fmla="*/ 1486534 w 4411960"/>
              <a:gd name="connsiteY22" fmla="*/ 4056851 h 4507613"/>
              <a:gd name="connsiteX23" fmla="*/ 1515122 w 4411960"/>
              <a:gd name="connsiteY23" fmla="*/ 4045293 h 4507613"/>
              <a:gd name="connsiteX24" fmla="*/ 1553238 w 4411960"/>
              <a:gd name="connsiteY24" fmla="*/ 4022176 h 4507613"/>
              <a:gd name="connsiteX25" fmla="*/ 1581825 w 4411960"/>
              <a:gd name="connsiteY25" fmla="*/ 4010619 h 4507613"/>
              <a:gd name="connsiteX26" fmla="*/ 1629470 w 4411960"/>
              <a:gd name="connsiteY26" fmla="*/ 3987503 h 4507613"/>
              <a:gd name="connsiteX27" fmla="*/ 1658058 w 4411960"/>
              <a:gd name="connsiteY27" fmla="*/ 3975944 h 4507613"/>
              <a:gd name="connsiteX28" fmla="*/ 1734290 w 4411960"/>
              <a:gd name="connsiteY28" fmla="*/ 3941271 h 4507613"/>
              <a:gd name="connsiteX29" fmla="*/ 1800993 w 4411960"/>
              <a:gd name="connsiteY29" fmla="*/ 3895039 h 4507613"/>
              <a:gd name="connsiteX30" fmla="*/ 1858168 w 4411960"/>
              <a:gd name="connsiteY30" fmla="*/ 3848807 h 4507613"/>
              <a:gd name="connsiteX31" fmla="*/ 1886755 w 4411960"/>
              <a:gd name="connsiteY31" fmla="*/ 3825692 h 4507613"/>
              <a:gd name="connsiteX32" fmla="*/ 1915343 w 4411960"/>
              <a:gd name="connsiteY32" fmla="*/ 3814133 h 4507613"/>
              <a:gd name="connsiteX33" fmla="*/ 1953459 w 4411960"/>
              <a:gd name="connsiteY33" fmla="*/ 3791017 h 4507613"/>
              <a:gd name="connsiteX34" fmla="*/ 1982046 w 4411960"/>
              <a:gd name="connsiteY34" fmla="*/ 3767902 h 4507613"/>
              <a:gd name="connsiteX35" fmla="*/ 2020162 w 4411960"/>
              <a:gd name="connsiteY35" fmla="*/ 3756343 h 4507613"/>
              <a:gd name="connsiteX36" fmla="*/ 2077337 w 4411960"/>
              <a:gd name="connsiteY36" fmla="*/ 3710111 h 4507613"/>
              <a:gd name="connsiteX37" fmla="*/ 2144040 w 4411960"/>
              <a:gd name="connsiteY37" fmla="*/ 3675438 h 4507613"/>
              <a:gd name="connsiteX38" fmla="*/ 2201215 w 4411960"/>
              <a:gd name="connsiteY38" fmla="*/ 3640763 h 4507613"/>
              <a:gd name="connsiteX39" fmla="*/ 2229802 w 4411960"/>
              <a:gd name="connsiteY39" fmla="*/ 3617648 h 4507613"/>
              <a:gd name="connsiteX40" fmla="*/ 2258389 w 4411960"/>
              <a:gd name="connsiteY40" fmla="*/ 3606089 h 4507613"/>
              <a:gd name="connsiteX41" fmla="*/ 2315563 w 4411960"/>
              <a:gd name="connsiteY41" fmla="*/ 3559858 h 4507613"/>
              <a:gd name="connsiteX42" fmla="*/ 2353680 w 4411960"/>
              <a:gd name="connsiteY42" fmla="*/ 3536742 h 4507613"/>
              <a:gd name="connsiteX43" fmla="*/ 2382267 w 4411960"/>
              <a:gd name="connsiteY43" fmla="*/ 3513626 h 4507613"/>
              <a:gd name="connsiteX44" fmla="*/ 2420384 w 4411960"/>
              <a:gd name="connsiteY44" fmla="*/ 3502067 h 4507613"/>
              <a:gd name="connsiteX45" fmla="*/ 2477558 w 4411960"/>
              <a:gd name="connsiteY45" fmla="*/ 3467394 h 4507613"/>
              <a:gd name="connsiteX46" fmla="*/ 2506145 w 4411960"/>
              <a:gd name="connsiteY46" fmla="*/ 3444277 h 4507613"/>
              <a:gd name="connsiteX47" fmla="*/ 2534732 w 4411960"/>
              <a:gd name="connsiteY47" fmla="*/ 3432720 h 4507613"/>
              <a:gd name="connsiteX48" fmla="*/ 2563319 w 4411960"/>
              <a:gd name="connsiteY48" fmla="*/ 3409604 h 4507613"/>
              <a:gd name="connsiteX49" fmla="*/ 2601436 w 4411960"/>
              <a:gd name="connsiteY49" fmla="*/ 3386488 h 4507613"/>
              <a:gd name="connsiteX50" fmla="*/ 2658610 w 4411960"/>
              <a:gd name="connsiteY50" fmla="*/ 3340256 h 4507613"/>
              <a:gd name="connsiteX51" fmla="*/ 2696726 w 4411960"/>
              <a:gd name="connsiteY51" fmla="*/ 3317140 h 4507613"/>
              <a:gd name="connsiteX52" fmla="*/ 2715785 w 4411960"/>
              <a:gd name="connsiteY52" fmla="*/ 3294025 h 4507613"/>
              <a:gd name="connsiteX53" fmla="*/ 2801546 w 4411960"/>
              <a:gd name="connsiteY53" fmla="*/ 3236234 h 4507613"/>
              <a:gd name="connsiteX54" fmla="*/ 2849192 w 4411960"/>
              <a:gd name="connsiteY54" fmla="*/ 3201560 h 4507613"/>
              <a:gd name="connsiteX55" fmla="*/ 2906366 w 4411960"/>
              <a:gd name="connsiteY55" fmla="*/ 3143771 h 4507613"/>
              <a:gd name="connsiteX56" fmla="*/ 2925424 w 4411960"/>
              <a:gd name="connsiteY56" fmla="*/ 3120654 h 4507613"/>
              <a:gd name="connsiteX57" fmla="*/ 2982599 w 4411960"/>
              <a:gd name="connsiteY57" fmla="*/ 3074422 h 4507613"/>
              <a:gd name="connsiteX58" fmla="*/ 3011185 w 4411960"/>
              <a:gd name="connsiteY58" fmla="*/ 3051307 h 4507613"/>
              <a:gd name="connsiteX59" fmla="*/ 3039773 w 4411960"/>
              <a:gd name="connsiteY59" fmla="*/ 3039749 h 4507613"/>
              <a:gd name="connsiteX60" fmla="*/ 3077889 w 4411960"/>
              <a:gd name="connsiteY60" fmla="*/ 2993517 h 4507613"/>
              <a:gd name="connsiteX61" fmla="*/ 3096947 w 4411960"/>
              <a:gd name="connsiteY61" fmla="*/ 2970400 h 4507613"/>
              <a:gd name="connsiteX62" fmla="*/ 3125535 w 4411960"/>
              <a:gd name="connsiteY62" fmla="*/ 2947285 h 4507613"/>
              <a:gd name="connsiteX63" fmla="*/ 3182709 w 4411960"/>
              <a:gd name="connsiteY63" fmla="*/ 2877937 h 4507613"/>
              <a:gd name="connsiteX64" fmla="*/ 3239884 w 4411960"/>
              <a:gd name="connsiteY64" fmla="*/ 2831705 h 4507613"/>
              <a:gd name="connsiteX65" fmla="*/ 3258942 w 4411960"/>
              <a:gd name="connsiteY65" fmla="*/ 2808589 h 4507613"/>
              <a:gd name="connsiteX66" fmla="*/ 3287529 w 4411960"/>
              <a:gd name="connsiteY66" fmla="*/ 2785473 h 4507613"/>
              <a:gd name="connsiteX67" fmla="*/ 3325645 w 4411960"/>
              <a:gd name="connsiteY67" fmla="*/ 2739241 h 4507613"/>
              <a:gd name="connsiteX68" fmla="*/ 3354232 w 4411960"/>
              <a:gd name="connsiteY68" fmla="*/ 2716125 h 4507613"/>
              <a:gd name="connsiteX69" fmla="*/ 3392349 w 4411960"/>
              <a:gd name="connsiteY69" fmla="*/ 2658335 h 4507613"/>
              <a:gd name="connsiteX70" fmla="*/ 3411407 w 4411960"/>
              <a:gd name="connsiteY70" fmla="*/ 2635219 h 4507613"/>
              <a:gd name="connsiteX71" fmla="*/ 3468581 w 4411960"/>
              <a:gd name="connsiteY71" fmla="*/ 2542755 h 4507613"/>
              <a:gd name="connsiteX72" fmla="*/ 3478110 w 4411960"/>
              <a:gd name="connsiteY72" fmla="*/ 2508082 h 4507613"/>
              <a:gd name="connsiteX73" fmla="*/ 3497169 w 4411960"/>
              <a:gd name="connsiteY73" fmla="*/ 2484965 h 4507613"/>
              <a:gd name="connsiteX74" fmla="*/ 3525755 w 4411960"/>
              <a:gd name="connsiteY74" fmla="*/ 2438733 h 4507613"/>
              <a:gd name="connsiteX75" fmla="*/ 3563872 w 4411960"/>
              <a:gd name="connsiteY75" fmla="*/ 2392501 h 4507613"/>
              <a:gd name="connsiteX76" fmla="*/ 3582930 w 4411960"/>
              <a:gd name="connsiteY76" fmla="*/ 2357828 h 4507613"/>
              <a:gd name="connsiteX77" fmla="*/ 3601988 w 4411960"/>
              <a:gd name="connsiteY77" fmla="*/ 2334711 h 4507613"/>
              <a:gd name="connsiteX78" fmla="*/ 3668691 w 4411960"/>
              <a:gd name="connsiteY78" fmla="*/ 2242248 h 4507613"/>
              <a:gd name="connsiteX79" fmla="*/ 3687750 w 4411960"/>
              <a:gd name="connsiteY79" fmla="*/ 2207574 h 4507613"/>
              <a:gd name="connsiteX80" fmla="*/ 3697279 w 4411960"/>
              <a:gd name="connsiteY80" fmla="*/ 2172900 h 4507613"/>
              <a:gd name="connsiteX81" fmla="*/ 3735395 w 4411960"/>
              <a:gd name="connsiteY81" fmla="*/ 2115110 h 4507613"/>
              <a:gd name="connsiteX82" fmla="*/ 3754453 w 4411960"/>
              <a:gd name="connsiteY82" fmla="*/ 2045762 h 4507613"/>
              <a:gd name="connsiteX83" fmla="*/ 3763983 w 4411960"/>
              <a:gd name="connsiteY83" fmla="*/ 1964856 h 4507613"/>
              <a:gd name="connsiteX84" fmla="*/ 3792569 w 4411960"/>
              <a:gd name="connsiteY84" fmla="*/ 1930183 h 4507613"/>
              <a:gd name="connsiteX85" fmla="*/ 3830686 w 4411960"/>
              <a:gd name="connsiteY85" fmla="*/ 1849276 h 4507613"/>
              <a:gd name="connsiteX86" fmla="*/ 3859273 w 4411960"/>
              <a:gd name="connsiteY86" fmla="*/ 1814602 h 4507613"/>
              <a:gd name="connsiteX87" fmla="*/ 3897390 w 4411960"/>
              <a:gd name="connsiteY87" fmla="*/ 1745254 h 4507613"/>
              <a:gd name="connsiteX88" fmla="*/ 3916447 w 4411960"/>
              <a:gd name="connsiteY88" fmla="*/ 1710580 h 4507613"/>
              <a:gd name="connsiteX89" fmla="*/ 3925976 w 4411960"/>
              <a:gd name="connsiteY89" fmla="*/ 1675907 h 4507613"/>
              <a:gd name="connsiteX90" fmla="*/ 3945035 w 4411960"/>
              <a:gd name="connsiteY90" fmla="*/ 1652790 h 4507613"/>
              <a:gd name="connsiteX91" fmla="*/ 3983151 w 4411960"/>
              <a:gd name="connsiteY91" fmla="*/ 1583443 h 4507613"/>
              <a:gd name="connsiteX92" fmla="*/ 3992680 w 4411960"/>
              <a:gd name="connsiteY92" fmla="*/ 1548769 h 4507613"/>
              <a:gd name="connsiteX93" fmla="*/ 4040325 w 4411960"/>
              <a:gd name="connsiteY93" fmla="*/ 1490979 h 4507613"/>
              <a:gd name="connsiteX94" fmla="*/ 4068913 w 4411960"/>
              <a:gd name="connsiteY94" fmla="*/ 1433189 h 4507613"/>
              <a:gd name="connsiteX95" fmla="*/ 4078442 w 4411960"/>
              <a:gd name="connsiteY95" fmla="*/ 1398516 h 4507613"/>
              <a:gd name="connsiteX96" fmla="*/ 4116558 w 4411960"/>
              <a:gd name="connsiteY96" fmla="*/ 1317609 h 4507613"/>
              <a:gd name="connsiteX97" fmla="*/ 4154675 w 4411960"/>
              <a:gd name="connsiteY97" fmla="*/ 1225145 h 4507613"/>
              <a:gd name="connsiteX98" fmla="*/ 4183261 w 4411960"/>
              <a:gd name="connsiteY98" fmla="*/ 1155798 h 4507613"/>
              <a:gd name="connsiteX99" fmla="*/ 4211849 w 4411960"/>
              <a:gd name="connsiteY99" fmla="*/ 1086450 h 4507613"/>
              <a:gd name="connsiteX100" fmla="*/ 4221378 w 4411960"/>
              <a:gd name="connsiteY100" fmla="*/ 1051776 h 4507613"/>
              <a:gd name="connsiteX101" fmla="*/ 4240436 w 4411960"/>
              <a:gd name="connsiteY101" fmla="*/ 1017102 h 4507613"/>
              <a:gd name="connsiteX102" fmla="*/ 4278553 w 4411960"/>
              <a:gd name="connsiteY102" fmla="*/ 924638 h 4507613"/>
              <a:gd name="connsiteX103" fmla="*/ 4297610 w 4411960"/>
              <a:gd name="connsiteY103" fmla="*/ 843732 h 4507613"/>
              <a:gd name="connsiteX104" fmla="*/ 4316668 w 4411960"/>
              <a:gd name="connsiteY104" fmla="*/ 739710 h 4507613"/>
              <a:gd name="connsiteX105" fmla="*/ 4326198 w 4411960"/>
              <a:gd name="connsiteY105" fmla="*/ 693478 h 4507613"/>
              <a:gd name="connsiteX106" fmla="*/ 4354784 w 4411960"/>
              <a:gd name="connsiteY106" fmla="*/ 543224 h 4507613"/>
              <a:gd name="connsiteX107" fmla="*/ 4392901 w 4411960"/>
              <a:gd name="connsiteY107" fmla="*/ 404529 h 4507613"/>
              <a:gd name="connsiteX108" fmla="*/ 4402430 w 4411960"/>
              <a:gd name="connsiteY108" fmla="*/ 369855 h 4507613"/>
              <a:gd name="connsiteX109" fmla="*/ 4411960 w 4411960"/>
              <a:gd name="connsiteY109" fmla="*/ 335181 h 4507613"/>
              <a:gd name="connsiteX110" fmla="*/ 4402430 w 4411960"/>
              <a:gd name="connsiteY110" fmla="*/ 0 h 4507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4411960" h="4507613" extrusionOk="0">
                <a:moveTo>
                  <a:pt x="0" y="4496054"/>
                </a:moveTo>
                <a:cubicBezTo>
                  <a:pt x="23913" y="4505120"/>
                  <a:pt x="54433" y="4505890"/>
                  <a:pt x="76232" y="4507613"/>
                </a:cubicBezTo>
                <a:cubicBezTo>
                  <a:pt x="153088" y="4494808"/>
                  <a:pt x="223055" y="4493033"/>
                  <a:pt x="285872" y="4484496"/>
                </a:cubicBezTo>
                <a:cubicBezTo>
                  <a:pt x="346077" y="4470807"/>
                  <a:pt x="300427" y="4478532"/>
                  <a:pt x="371634" y="4461380"/>
                </a:cubicBezTo>
                <a:cubicBezTo>
                  <a:pt x="383521" y="4455709"/>
                  <a:pt x="396662" y="4454995"/>
                  <a:pt x="409749" y="4449822"/>
                </a:cubicBezTo>
                <a:cubicBezTo>
                  <a:pt x="432036" y="4444308"/>
                  <a:pt x="452454" y="4444167"/>
                  <a:pt x="476453" y="4438264"/>
                </a:cubicBezTo>
                <a:cubicBezTo>
                  <a:pt x="491472" y="4434834"/>
                  <a:pt x="509384" y="4428375"/>
                  <a:pt x="524098" y="4426706"/>
                </a:cubicBezTo>
                <a:cubicBezTo>
                  <a:pt x="542665" y="4425493"/>
                  <a:pt x="564194" y="4420770"/>
                  <a:pt x="590802" y="4415148"/>
                </a:cubicBezTo>
                <a:cubicBezTo>
                  <a:pt x="641293" y="4398405"/>
                  <a:pt x="593772" y="4415473"/>
                  <a:pt x="714679" y="4392032"/>
                </a:cubicBezTo>
                <a:cubicBezTo>
                  <a:pt x="772125" y="4383501"/>
                  <a:pt x="742490" y="4385675"/>
                  <a:pt x="781383" y="4368916"/>
                </a:cubicBezTo>
                <a:cubicBezTo>
                  <a:pt x="808452" y="4359653"/>
                  <a:pt x="844212" y="4356417"/>
                  <a:pt x="876674" y="4345801"/>
                </a:cubicBezTo>
                <a:cubicBezTo>
                  <a:pt x="886212" y="4342607"/>
                  <a:pt x="895785" y="4339459"/>
                  <a:pt x="905261" y="4334242"/>
                </a:cubicBezTo>
                <a:cubicBezTo>
                  <a:pt x="918840" y="4328447"/>
                  <a:pt x="928633" y="4317672"/>
                  <a:pt x="943378" y="4311127"/>
                </a:cubicBezTo>
                <a:cubicBezTo>
                  <a:pt x="991697" y="4280304"/>
                  <a:pt x="977254" y="4310005"/>
                  <a:pt x="1038668" y="4276452"/>
                </a:cubicBezTo>
                <a:cubicBezTo>
                  <a:pt x="1057837" y="4264363"/>
                  <a:pt x="1073919" y="4254220"/>
                  <a:pt x="1095842" y="4241779"/>
                </a:cubicBezTo>
                <a:cubicBezTo>
                  <a:pt x="1108568" y="4237759"/>
                  <a:pt x="1121197" y="4235338"/>
                  <a:pt x="1133959" y="4230220"/>
                </a:cubicBezTo>
                <a:cubicBezTo>
                  <a:pt x="1148800" y="4225921"/>
                  <a:pt x="1160655" y="4217127"/>
                  <a:pt x="1172075" y="4207105"/>
                </a:cubicBezTo>
                <a:cubicBezTo>
                  <a:pt x="1229676" y="4177986"/>
                  <a:pt x="1178027" y="4226927"/>
                  <a:pt x="1238778" y="4183988"/>
                </a:cubicBezTo>
                <a:cubicBezTo>
                  <a:pt x="1350400" y="4148562"/>
                  <a:pt x="1206895" y="4195987"/>
                  <a:pt x="1315011" y="4149315"/>
                </a:cubicBezTo>
                <a:cubicBezTo>
                  <a:pt x="1381908" y="4104191"/>
                  <a:pt x="1307880" y="4144161"/>
                  <a:pt x="1381715" y="4114641"/>
                </a:cubicBezTo>
                <a:cubicBezTo>
                  <a:pt x="1395616" y="4108643"/>
                  <a:pt x="1406827" y="4097239"/>
                  <a:pt x="1419831" y="4091525"/>
                </a:cubicBezTo>
                <a:cubicBezTo>
                  <a:pt x="1429260" y="4088095"/>
                  <a:pt x="1440366" y="4084743"/>
                  <a:pt x="1448418" y="4079966"/>
                </a:cubicBezTo>
                <a:cubicBezTo>
                  <a:pt x="1459390" y="4072459"/>
                  <a:pt x="1471901" y="4061594"/>
                  <a:pt x="1486534" y="4056851"/>
                </a:cubicBezTo>
                <a:cubicBezTo>
                  <a:pt x="1496198" y="4050029"/>
                  <a:pt x="1506941" y="4049432"/>
                  <a:pt x="1515122" y="4045293"/>
                </a:cubicBezTo>
                <a:cubicBezTo>
                  <a:pt x="1529675" y="4038677"/>
                  <a:pt x="1541978" y="4027265"/>
                  <a:pt x="1553238" y="4022176"/>
                </a:cubicBezTo>
                <a:cubicBezTo>
                  <a:pt x="1561761" y="4017433"/>
                  <a:pt x="1573590" y="4013479"/>
                  <a:pt x="1581825" y="4010619"/>
                </a:cubicBezTo>
                <a:cubicBezTo>
                  <a:pt x="1598575" y="4002993"/>
                  <a:pt x="1615014" y="3992973"/>
                  <a:pt x="1629470" y="3987503"/>
                </a:cubicBezTo>
                <a:cubicBezTo>
                  <a:pt x="1638806" y="3981427"/>
                  <a:pt x="1649065" y="3980400"/>
                  <a:pt x="1658058" y="3975944"/>
                </a:cubicBezTo>
                <a:cubicBezTo>
                  <a:pt x="1730998" y="3944637"/>
                  <a:pt x="1662235" y="3970984"/>
                  <a:pt x="1734290" y="3941271"/>
                </a:cubicBezTo>
                <a:cubicBezTo>
                  <a:pt x="1829523" y="3858843"/>
                  <a:pt x="1657665" y="3995053"/>
                  <a:pt x="1800993" y="3895039"/>
                </a:cubicBezTo>
                <a:cubicBezTo>
                  <a:pt x="1819888" y="3882872"/>
                  <a:pt x="1843942" y="3863360"/>
                  <a:pt x="1858168" y="3848807"/>
                </a:cubicBezTo>
                <a:cubicBezTo>
                  <a:pt x="1868669" y="3842347"/>
                  <a:pt x="1874208" y="3831236"/>
                  <a:pt x="1886755" y="3825692"/>
                </a:cubicBezTo>
                <a:cubicBezTo>
                  <a:pt x="1896533" y="3821487"/>
                  <a:pt x="1908506" y="3818454"/>
                  <a:pt x="1915343" y="3814133"/>
                </a:cubicBezTo>
                <a:cubicBezTo>
                  <a:pt x="1927810" y="3806548"/>
                  <a:pt x="1938777" y="3798923"/>
                  <a:pt x="1953459" y="3791017"/>
                </a:cubicBezTo>
                <a:cubicBezTo>
                  <a:pt x="1963676" y="3781659"/>
                  <a:pt x="1971177" y="3773864"/>
                  <a:pt x="1982046" y="3767902"/>
                </a:cubicBezTo>
                <a:cubicBezTo>
                  <a:pt x="1993774" y="3761991"/>
                  <a:pt x="2007744" y="3759023"/>
                  <a:pt x="2020162" y="3756343"/>
                </a:cubicBezTo>
                <a:cubicBezTo>
                  <a:pt x="2034647" y="3739638"/>
                  <a:pt x="2057941" y="3719590"/>
                  <a:pt x="2077337" y="3710111"/>
                </a:cubicBezTo>
                <a:cubicBezTo>
                  <a:pt x="2109567" y="3697456"/>
                  <a:pt x="2111164" y="3697922"/>
                  <a:pt x="2144040" y="3675438"/>
                </a:cubicBezTo>
                <a:cubicBezTo>
                  <a:pt x="2196675" y="3637777"/>
                  <a:pt x="2144146" y="3665840"/>
                  <a:pt x="2201215" y="3640763"/>
                </a:cubicBezTo>
                <a:cubicBezTo>
                  <a:pt x="2211260" y="3635076"/>
                  <a:pt x="2218663" y="3622691"/>
                  <a:pt x="2229802" y="3617648"/>
                </a:cubicBezTo>
                <a:cubicBezTo>
                  <a:pt x="2238281" y="3612410"/>
                  <a:pt x="2248376" y="3612864"/>
                  <a:pt x="2258389" y="3606089"/>
                </a:cubicBezTo>
                <a:cubicBezTo>
                  <a:pt x="2277222" y="3594548"/>
                  <a:pt x="2294452" y="3575970"/>
                  <a:pt x="2315563" y="3559858"/>
                </a:cubicBezTo>
                <a:cubicBezTo>
                  <a:pt x="2326694" y="3549008"/>
                  <a:pt x="2341369" y="3548746"/>
                  <a:pt x="2353680" y="3536742"/>
                </a:cubicBezTo>
                <a:cubicBezTo>
                  <a:pt x="2365525" y="3531374"/>
                  <a:pt x="2373030" y="3517315"/>
                  <a:pt x="2382267" y="3513626"/>
                </a:cubicBezTo>
                <a:cubicBezTo>
                  <a:pt x="2394653" y="3507462"/>
                  <a:pt x="2405713" y="3504253"/>
                  <a:pt x="2420384" y="3502067"/>
                </a:cubicBezTo>
                <a:cubicBezTo>
                  <a:pt x="2497655" y="3434123"/>
                  <a:pt x="2387819" y="3526953"/>
                  <a:pt x="2477558" y="3467394"/>
                </a:cubicBezTo>
                <a:cubicBezTo>
                  <a:pt x="2487356" y="3460724"/>
                  <a:pt x="2496355" y="3449958"/>
                  <a:pt x="2506145" y="3444277"/>
                </a:cubicBezTo>
                <a:cubicBezTo>
                  <a:pt x="2512812" y="3439521"/>
                  <a:pt x="2525714" y="3437485"/>
                  <a:pt x="2534732" y="3432720"/>
                </a:cubicBezTo>
                <a:cubicBezTo>
                  <a:pt x="2544169" y="3424186"/>
                  <a:pt x="2550731" y="3416654"/>
                  <a:pt x="2563319" y="3409604"/>
                </a:cubicBezTo>
                <a:cubicBezTo>
                  <a:pt x="2577074" y="3403584"/>
                  <a:pt x="2589172" y="3397253"/>
                  <a:pt x="2601436" y="3386488"/>
                </a:cubicBezTo>
                <a:cubicBezTo>
                  <a:pt x="2625581" y="3375568"/>
                  <a:pt x="2637900" y="3353653"/>
                  <a:pt x="2658610" y="3340256"/>
                </a:cubicBezTo>
                <a:cubicBezTo>
                  <a:pt x="2674634" y="3333633"/>
                  <a:pt x="2685468" y="3330012"/>
                  <a:pt x="2696726" y="3317140"/>
                </a:cubicBezTo>
                <a:cubicBezTo>
                  <a:pt x="2705065" y="3310002"/>
                  <a:pt x="2707953" y="3298931"/>
                  <a:pt x="2715785" y="3294025"/>
                </a:cubicBezTo>
                <a:cubicBezTo>
                  <a:pt x="2772207" y="3272630"/>
                  <a:pt x="2716914" y="3333672"/>
                  <a:pt x="2801546" y="3236234"/>
                </a:cubicBezTo>
                <a:cubicBezTo>
                  <a:pt x="2827257" y="3209265"/>
                  <a:pt x="2810356" y="3215209"/>
                  <a:pt x="2849192" y="3201560"/>
                </a:cubicBezTo>
                <a:cubicBezTo>
                  <a:pt x="2890159" y="3147848"/>
                  <a:pt x="2851646" y="3209921"/>
                  <a:pt x="2906366" y="3143771"/>
                </a:cubicBezTo>
                <a:cubicBezTo>
                  <a:pt x="2913007" y="3137391"/>
                  <a:pt x="2920176" y="3125850"/>
                  <a:pt x="2925424" y="3120654"/>
                </a:cubicBezTo>
                <a:cubicBezTo>
                  <a:pt x="2946280" y="3109489"/>
                  <a:pt x="2966168" y="3088158"/>
                  <a:pt x="2982599" y="3074422"/>
                </a:cubicBezTo>
                <a:cubicBezTo>
                  <a:pt x="2993827" y="3067418"/>
                  <a:pt x="3001502" y="3056636"/>
                  <a:pt x="3011185" y="3051307"/>
                </a:cubicBezTo>
                <a:cubicBezTo>
                  <a:pt x="3020781" y="3045891"/>
                  <a:pt x="3025710" y="3044294"/>
                  <a:pt x="3039773" y="3039749"/>
                </a:cubicBezTo>
                <a:cubicBezTo>
                  <a:pt x="3053131" y="3026464"/>
                  <a:pt x="3069298" y="3002394"/>
                  <a:pt x="3077889" y="2993517"/>
                </a:cubicBezTo>
                <a:cubicBezTo>
                  <a:pt x="3085226" y="2985844"/>
                  <a:pt x="3088470" y="2976473"/>
                  <a:pt x="3096947" y="2970400"/>
                </a:cubicBezTo>
                <a:cubicBezTo>
                  <a:pt x="3105402" y="2962925"/>
                  <a:pt x="3118492" y="2957666"/>
                  <a:pt x="3125535" y="2947285"/>
                </a:cubicBezTo>
                <a:cubicBezTo>
                  <a:pt x="3141691" y="2920301"/>
                  <a:pt x="3161783" y="2899066"/>
                  <a:pt x="3182709" y="2877937"/>
                </a:cubicBezTo>
                <a:cubicBezTo>
                  <a:pt x="3202616" y="2860021"/>
                  <a:pt x="3221247" y="2847820"/>
                  <a:pt x="3239884" y="2831705"/>
                </a:cubicBezTo>
                <a:cubicBezTo>
                  <a:pt x="3247441" y="2824460"/>
                  <a:pt x="3250842" y="2815676"/>
                  <a:pt x="3258942" y="2808589"/>
                </a:cubicBezTo>
                <a:cubicBezTo>
                  <a:pt x="3269889" y="2798474"/>
                  <a:pt x="3279473" y="2794279"/>
                  <a:pt x="3287529" y="2785473"/>
                </a:cubicBezTo>
                <a:cubicBezTo>
                  <a:pt x="3297343" y="2769257"/>
                  <a:pt x="3311900" y="2752923"/>
                  <a:pt x="3325645" y="2739241"/>
                </a:cubicBezTo>
                <a:cubicBezTo>
                  <a:pt x="3334882" y="2730519"/>
                  <a:pt x="3346106" y="2726791"/>
                  <a:pt x="3354232" y="2716125"/>
                </a:cubicBezTo>
                <a:cubicBezTo>
                  <a:pt x="3381686" y="2691038"/>
                  <a:pt x="3370222" y="2691449"/>
                  <a:pt x="3392349" y="2658335"/>
                </a:cubicBezTo>
                <a:cubicBezTo>
                  <a:pt x="3398082" y="2650198"/>
                  <a:pt x="3404827" y="2643010"/>
                  <a:pt x="3411407" y="2635219"/>
                </a:cubicBezTo>
                <a:cubicBezTo>
                  <a:pt x="3472886" y="2525522"/>
                  <a:pt x="3424927" y="2599756"/>
                  <a:pt x="3468581" y="2542755"/>
                </a:cubicBezTo>
                <a:cubicBezTo>
                  <a:pt x="3470214" y="2531249"/>
                  <a:pt x="3473016" y="2519917"/>
                  <a:pt x="3478110" y="2508082"/>
                </a:cubicBezTo>
                <a:cubicBezTo>
                  <a:pt x="3482774" y="2500293"/>
                  <a:pt x="3489280" y="2494509"/>
                  <a:pt x="3497169" y="2484965"/>
                </a:cubicBezTo>
                <a:cubicBezTo>
                  <a:pt x="3509544" y="2469324"/>
                  <a:pt x="3516696" y="2455674"/>
                  <a:pt x="3525755" y="2438733"/>
                </a:cubicBezTo>
                <a:cubicBezTo>
                  <a:pt x="3541282" y="2422320"/>
                  <a:pt x="3552779" y="2413791"/>
                  <a:pt x="3563872" y="2392501"/>
                </a:cubicBezTo>
                <a:cubicBezTo>
                  <a:pt x="3569881" y="2380348"/>
                  <a:pt x="3573222" y="2369090"/>
                  <a:pt x="3582930" y="2357828"/>
                </a:cubicBezTo>
                <a:cubicBezTo>
                  <a:pt x="3588728" y="2349047"/>
                  <a:pt x="3596084" y="2343200"/>
                  <a:pt x="3601988" y="2334711"/>
                </a:cubicBezTo>
                <a:cubicBezTo>
                  <a:pt x="3659641" y="2249543"/>
                  <a:pt x="3613054" y="2283910"/>
                  <a:pt x="3668691" y="2242248"/>
                </a:cubicBezTo>
                <a:cubicBezTo>
                  <a:pt x="3674236" y="2228490"/>
                  <a:pt x="3683749" y="2219039"/>
                  <a:pt x="3687750" y="2207574"/>
                </a:cubicBezTo>
                <a:cubicBezTo>
                  <a:pt x="3692957" y="2198495"/>
                  <a:pt x="3693588" y="2185440"/>
                  <a:pt x="3697279" y="2172900"/>
                </a:cubicBezTo>
                <a:cubicBezTo>
                  <a:pt x="3724082" y="2111085"/>
                  <a:pt x="3705578" y="2205511"/>
                  <a:pt x="3735395" y="2115110"/>
                </a:cubicBezTo>
                <a:cubicBezTo>
                  <a:pt x="3743554" y="2092843"/>
                  <a:pt x="3754452" y="2045762"/>
                  <a:pt x="3754453" y="2045762"/>
                </a:cubicBezTo>
                <a:cubicBezTo>
                  <a:pt x="3756962" y="2020117"/>
                  <a:pt x="3756312" y="1992076"/>
                  <a:pt x="3763983" y="1964856"/>
                </a:cubicBezTo>
                <a:cubicBezTo>
                  <a:pt x="3768010" y="1952902"/>
                  <a:pt x="3786939" y="1945080"/>
                  <a:pt x="3792569" y="1930183"/>
                </a:cubicBezTo>
                <a:cubicBezTo>
                  <a:pt x="3844082" y="1875462"/>
                  <a:pt x="3780719" y="1926036"/>
                  <a:pt x="3830686" y="1849276"/>
                </a:cubicBezTo>
                <a:cubicBezTo>
                  <a:pt x="3837458" y="1833749"/>
                  <a:pt x="3848590" y="1830032"/>
                  <a:pt x="3859273" y="1814602"/>
                </a:cubicBezTo>
                <a:cubicBezTo>
                  <a:pt x="3872379" y="1798208"/>
                  <a:pt x="3880121" y="1767346"/>
                  <a:pt x="3897390" y="1745254"/>
                </a:cubicBezTo>
                <a:cubicBezTo>
                  <a:pt x="3902345" y="1734167"/>
                  <a:pt x="3912473" y="1723788"/>
                  <a:pt x="3916447" y="1710580"/>
                </a:cubicBezTo>
                <a:cubicBezTo>
                  <a:pt x="3920476" y="1699038"/>
                  <a:pt x="3919879" y="1686529"/>
                  <a:pt x="3925976" y="1675907"/>
                </a:cubicBezTo>
                <a:cubicBezTo>
                  <a:pt x="3928618" y="1667867"/>
                  <a:pt x="3939706" y="1663890"/>
                  <a:pt x="3945035" y="1652790"/>
                </a:cubicBezTo>
                <a:cubicBezTo>
                  <a:pt x="3958777" y="1630566"/>
                  <a:pt x="3983152" y="1583444"/>
                  <a:pt x="3983151" y="1583443"/>
                </a:cubicBezTo>
                <a:cubicBezTo>
                  <a:pt x="3986915" y="1571275"/>
                  <a:pt x="3985720" y="1558719"/>
                  <a:pt x="3992680" y="1548769"/>
                </a:cubicBezTo>
                <a:cubicBezTo>
                  <a:pt x="4006156" y="1526975"/>
                  <a:pt x="4040325" y="1490978"/>
                  <a:pt x="4040325" y="1490979"/>
                </a:cubicBezTo>
                <a:cubicBezTo>
                  <a:pt x="4062528" y="1385667"/>
                  <a:pt x="4036291" y="1496334"/>
                  <a:pt x="4068913" y="1433189"/>
                </a:cubicBezTo>
                <a:cubicBezTo>
                  <a:pt x="4074886" y="1424267"/>
                  <a:pt x="4076890" y="1409413"/>
                  <a:pt x="4078442" y="1398516"/>
                </a:cubicBezTo>
                <a:cubicBezTo>
                  <a:pt x="4093466" y="1356934"/>
                  <a:pt x="4097277" y="1352554"/>
                  <a:pt x="4116558" y="1317609"/>
                </a:cubicBezTo>
                <a:cubicBezTo>
                  <a:pt x="4143901" y="1233713"/>
                  <a:pt x="4120372" y="1265631"/>
                  <a:pt x="4154675" y="1225145"/>
                </a:cubicBezTo>
                <a:cubicBezTo>
                  <a:pt x="4185159" y="1141417"/>
                  <a:pt x="4150183" y="1233622"/>
                  <a:pt x="4183261" y="1155798"/>
                </a:cubicBezTo>
                <a:cubicBezTo>
                  <a:pt x="4223934" y="1075987"/>
                  <a:pt x="4145132" y="1161107"/>
                  <a:pt x="4211849" y="1086450"/>
                </a:cubicBezTo>
                <a:cubicBezTo>
                  <a:pt x="4214656" y="1074472"/>
                  <a:pt x="4217703" y="1063158"/>
                  <a:pt x="4221378" y="1051776"/>
                </a:cubicBezTo>
                <a:cubicBezTo>
                  <a:pt x="4224557" y="1041320"/>
                  <a:pt x="4235606" y="1029295"/>
                  <a:pt x="4240436" y="1017102"/>
                </a:cubicBezTo>
                <a:cubicBezTo>
                  <a:pt x="4278051" y="913840"/>
                  <a:pt x="4237211" y="982777"/>
                  <a:pt x="4278553" y="924638"/>
                </a:cubicBezTo>
                <a:cubicBezTo>
                  <a:pt x="4293010" y="802545"/>
                  <a:pt x="4277851" y="960167"/>
                  <a:pt x="4297610" y="843732"/>
                </a:cubicBezTo>
                <a:cubicBezTo>
                  <a:pt x="4309211" y="794601"/>
                  <a:pt x="4307048" y="793151"/>
                  <a:pt x="4316668" y="739710"/>
                </a:cubicBezTo>
                <a:cubicBezTo>
                  <a:pt x="4319604" y="725689"/>
                  <a:pt x="4324697" y="710214"/>
                  <a:pt x="4326198" y="693478"/>
                </a:cubicBezTo>
                <a:cubicBezTo>
                  <a:pt x="4335284" y="633807"/>
                  <a:pt x="4340301" y="599107"/>
                  <a:pt x="4354784" y="543224"/>
                </a:cubicBezTo>
                <a:cubicBezTo>
                  <a:pt x="4367617" y="508405"/>
                  <a:pt x="4380411" y="458412"/>
                  <a:pt x="4392901" y="404529"/>
                </a:cubicBezTo>
                <a:cubicBezTo>
                  <a:pt x="4397222" y="387362"/>
                  <a:pt x="4401148" y="377982"/>
                  <a:pt x="4402430" y="369855"/>
                </a:cubicBezTo>
                <a:cubicBezTo>
                  <a:pt x="4406283" y="362155"/>
                  <a:pt x="4409643" y="347086"/>
                  <a:pt x="4411960" y="335181"/>
                </a:cubicBezTo>
                <a:cubicBezTo>
                  <a:pt x="4401461" y="19302"/>
                  <a:pt x="4393227" y="105459"/>
                  <a:pt x="4402430" y="0"/>
                </a:cubicBezTo>
              </a:path>
            </a:pathLst>
          </a:custGeom>
          <a:noFill/>
          <a:ln w="38100">
            <a:solidFill>
              <a:srgbClr val="00B050"/>
            </a:solidFill>
            <a:miter lim="800000"/>
            <a:tailEnd type="triangle"/>
            <a:extLst>
              <a:ext uri="{C807C97D-BFC1-408E-A445-0C87EB9F89A2}">
                <ask:lineSketchStyleProps xmlns:ask="http://schemas.microsoft.com/office/drawing/2018/sketchyshapes" sd="1435683001">
                  <a:custGeom>
                    <a:avLst/>
                    <a:gdLst>
                      <a:gd name="connsiteX0" fmla="*/ 0 w 5163015"/>
                      <a:gd name="connsiteY0" fmla="*/ 4337824 h 4348976"/>
                      <a:gd name="connsiteX1" fmla="*/ 89210 w 5163015"/>
                      <a:gd name="connsiteY1" fmla="*/ 4348976 h 4348976"/>
                      <a:gd name="connsiteX2" fmla="*/ 334537 w 5163015"/>
                      <a:gd name="connsiteY2" fmla="*/ 4326673 h 4348976"/>
                      <a:gd name="connsiteX3" fmla="*/ 434898 w 5163015"/>
                      <a:gd name="connsiteY3" fmla="*/ 4304371 h 4348976"/>
                      <a:gd name="connsiteX4" fmla="*/ 479502 w 5163015"/>
                      <a:gd name="connsiteY4" fmla="*/ 4293219 h 4348976"/>
                      <a:gd name="connsiteX5" fmla="*/ 557561 w 5163015"/>
                      <a:gd name="connsiteY5" fmla="*/ 4282068 h 4348976"/>
                      <a:gd name="connsiteX6" fmla="*/ 613317 w 5163015"/>
                      <a:gd name="connsiteY6" fmla="*/ 4270917 h 4348976"/>
                      <a:gd name="connsiteX7" fmla="*/ 691376 w 5163015"/>
                      <a:gd name="connsiteY7" fmla="*/ 4259766 h 4348976"/>
                      <a:gd name="connsiteX8" fmla="*/ 836341 w 5163015"/>
                      <a:gd name="connsiteY8" fmla="*/ 4237463 h 4348976"/>
                      <a:gd name="connsiteX9" fmla="*/ 914400 w 5163015"/>
                      <a:gd name="connsiteY9" fmla="*/ 4215161 h 4348976"/>
                      <a:gd name="connsiteX10" fmla="*/ 1025912 w 5163015"/>
                      <a:gd name="connsiteY10" fmla="*/ 4192859 h 4348976"/>
                      <a:gd name="connsiteX11" fmla="*/ 1059366 w 5163015"/>
                      <a:gd name="connsiteY11" fmla="*/ 4181707 h 4348976"/>
                      <a:gd name="connsiteX12" fmla="*/ 1103971 w 5163015"/>
                      <a:gd name="connsiteY12" fmla="*/ 4159405 h 4348976"/>
                      <a:gd name="connsiteX13" fmla="*/ 1215483 w 5163015"/>
                      <a:gd name="connsiteY13" fmla="*/ 4125951 h 4348976"/>
                      <a:gd name="connsiteX14" fmla="*/ 1282390 w 5163015"/>
                      <a:gd name="connsiteY14" fmla="*/ 4092498 h 4348976"/>
                      <a:gd name="connsiteX15" fmla="*/ 1326995 w 5163015"/>
                      <a:gd name="connsiteY15" fmla="*/ 4081346 h 4348976"/>
                      <a:gd name="connsiteX16" fmla="*/ 1371600 w 5163015"/>
                      <a:gd name="connsiteY16" fmla="*/ 4059044 h 4348976"/>
                      <a:gd name="connsiteX17" fmla="*/ 1449658 w 5163015"/>
                      <a:gd name="connsiteY17" fmla="*/ 4036741 h 4348976"/>
                      <a:gd name="connsiteX18" fmla="*/ 1538868 w 5163015"/>
                      <a:gd name="connsiteY18" fmla="*/ 4003288 h 4348976"/>
                      <a:gd name="connsiteX19" fmla="*/ 1616927 w 5163015"/>
                      <a:gd name="connsiteY19" fmla="*/ 3969834 h 4348976"/>
                      <a:gd name="connsiteX20" fmla="*/ 1661532 w 5163015"/>
                      <a:gd name="connsiteY20" fmla="*/ 3947532 h 4348976"/>
                      <a:gd name="connsiteX21" fmla="*/ 1694985 w 5163015"/>
                      <a:gd name="connsiteY21" fmla="*/ 3936380 h 4348976"/>
                      <a:gd name="connsiteX22" fmla="*/ 1739590 w 5163015"/>
                      <a:gd name="connsiteY22" fmla="*/ 3914078 h 4348976"/>
                      <a:gd name="connsiteX23" fmla="*/ 1773044 w 5163015"/>
                      <a:gd name="connsiteY23" fmla="*/ 3902927 h 4348976"/>
                      <a:gd name="connsiteX24" fmla="*/ 1817649 w 5163015"/>
                      <a:gd name="connsiteY24" fmla="*/ 3880624 h 4348976"/>
                      <a:gd name="connsiteX25" fmla="*/ 1851102 w 5163015"/>
                      <a:gd name="connsiteY25" fmla="*/ 3869473 h 4348976"/>
                      <a:gd name="connsiteX26" fmla="*/ 1906858 w 5163015"/>
                      <a:gd name="connsiteY26" fmla="*/ 3847171 h 4348976"/>
                      <a:gd name="connsiteX27" fmla="*/ 1940312 w 5163015"/>
                      <a:gd name="connsiteY27" fmla="*/ 3836019 h 4348976"/>
                      <a:gd name="connsiteX28" fmla="*/ 2029522 w 5163015"/>
                      <a:gd name="connsiteY28" fmla="*/ 3802566 h 4348976"/>
                      <a:gd name="connsiteX29" fmla="*/ 2107580 w 5163015"/>
                      <a:gd name="connsiteY29" fmla="*/ 3757961 h 4348976"/>
                      <a:gd name="connsiteX30" fmla="*/ 2174488 w 5163015"/>
                      <a:gd name="connsiteY30" fmla="*/ 3713356 h 4348976"/>
                      <a:gd name="connsiteX31" fmla="*/ 2207941 w 5163015"/>
                      <a:gd name="connsiteY31" fmla="*/ 3691054 h 4348976"/>
                      <a:gd name="connsiteX32" fmla="*/ 2241395 w 5163015"/>
                      <a:gd name="connsiteY32" fmla="*/ 3679902 h 4348976"/>
                      <a:gd name="connsiteX33" fmla="*/ 2286000 w 5163015"/>
                      <a:gd name="connsiteY33" fmla="*/ 3657600 h 4348976"/>
                      <a:gd name="connsiteX34" fmla="*/ 2319454 w 5163015"/>
                      <a:gd name="connsiteY34" fmla="*/ 3635298 h 4348976"/>
                      <a:gd name="connsiteX35" fmla="*/ 2364058 w 5163015"/>
                      <a:gd name="connsiteY35" fmla="*/ 3624146 h 4348976"/>
                      <a:gd name="connsiteX36" fmla="*/ 2430966 w 5163015"/>
                      <a:gd name="connsiteY36" fmla="*/ 3579541 h 4348976"/>
                      <a:gd name="connsiteX37" fmla="*/ 2509024 w 5163015"/>
                      <a:gd name="connsiteY37" fmla="*/ 3546088 h 4348976"/>
                      <a:gd name="connsiteX38" fmla="*/ 2575932 w 5163015"/>
                      <a:gd name="connsiteY38" fmla="*/ 3512634 h 4348976"/>
                      <a:gd name="connsiteX39" fmla="*/ 2609385 w 5163015"/>
                      <a:gd name="connsiteY39" fmla="*/ 3490332 h 4348976"/>
                      <a:gd name="connsiteX40" fmla="*/ 2642839 w 5163015"/>
                      <a:gd name="connsiteY40" fmla="*/ 3479180 h 4348976"/>
                      <a:gd name="connsiteX41" fmla="*/ 2709746 w 5163015"/>
                      <a:gd name="connsiteY41" fmla="*/ 3434576 h 4348976"/>
                      <a:gd name="connsiteX42" fmla="*/ 2754351 w 5163015"/>
                      <a:gd name="connsiteY42" fmla="*/ 3412273 h 4348976"/>
                      <a:gd name="connsiteX43" fmla="*/ 2787805 w 5163015"/>
                      <a:gd name="connsiteY43" fmla="*/ 3389971 h 4348976"/>
                      <a:gd name="connsiteX44" fmla="*/ 2832410 w 5163015"/>
                      <a:gd name="connsiteY44" fmla="*/ 3378819 h 4348976"/>
                      <a:gd name="connsiteX45" fmla="*/ 2899317 w 5163015"/>
                      <a:gd name="connsiteY45" fmla="*/ 3345366 h 4348976"/>
                      <a:gd name="connsiteX46" fmla="*/ 2932771 w 5163015"/>
                      <a:gd name="connsiteY46" fmla="*/ 3323063 h 4348976"/>
                      <a:gd name="connsiteX47" fmla="*/ 2966224 w 5163015"/>
                      <a:gd name="connsiteY47" fmla="*/ 3311912 h 4348976"/>
                      <a:gd name="connsiteX48" fmla="*/ 2999678 w 5163015"/>
                      <a:gd name="connsiteY48" fmla="*/ 3289610 h 4348976"/>
                      <a:gd name="connsiteX49" fmla="*/ 3044283 w 5163015"/>
                      <a:gd name="connsiteY49" fmla="*/ 3267307 h 4348976"/>
                      <a:gd name="connsiteX50" fmla="*/ 3111190 w 5163015"/>
                      <a:gd name="connsiteY50" fmla="*/ 3222702 h 4348976"/>
                      <a:gd name="connsiteX51" fmla="*/ 3155795 w 5163015"/>
                      <a:gd name="connsiteY51" fmla="*/ 3200400 h 4348976"/>
                      <a:gd name="connsiteX52" fmla="*/ 3178098 w 5163015"/>
                      <a:gd name="connsiteY52" fmla="*/ 3178098 h 4348976"/>
                      <a:gd name="connsiteX53" fmla="*/ 3278458 w 5163015"/>
                      <a:gd name="connsiteY53" fmla="*/ 3122341 h 4348976"/>
                      <a:gd name="connsiteX54" fmla="*/ 3334215 w 5163015"/>
                      <a:gd name="connsiteY54" fmla="*/ 3088888 h 4348976"/>
                      <a:gd name="connsiteX55" fmla="*/ 3401122 w 5163015"/>
                      <a:gd name="connsiteY55" fmla="*/ 3033132 h 4348976"/>
                      <a:gd name="connsiteX56" fmla="*/ 3423424 w 5163015"/>
                      <a:gd name="connsiteY56" fmla="*/ 3010829 h 4348976"/>
                      <a:gd name="connsiteX57" fmla="*/ 3490332 w 5163015"/>
                      <a:gd name="connsiteY57" fmla="*/ 2966224 h 4348976"/>
                      <a:gd name="connsiteX58" fmla="*/ 3523785 w 5163015"/>
                      <a:gd name="connsiteY58" fmla="*/ 2943922 h 4348976"/>
                      <a:gd name="connsiteX59" fmla="*/ 3557239 w 5163015"/>
                      <a:gd name="connsiteY59" fmla="*/ 2932771 h 4348976"/>
                      <a:gd name="connsiteX60" fmla="*/ 3601844 w 5163015"/>
                      <a:gd name="connsiteY60" fmla="*/ 2888166 h 4348976"/>
                      <a:gd name="connsiteX61" fmla="*/ 3624146 w 5163015"/>
                      <a:gd name="connsiteY61" fmla="*/ 2865863 h 4348976"/>
                      <a:gd name="connsiteX62" fmla="*/ 3657600 w 5163015"/>
                      <a:gd name="connsiteY62" fmla="*/ 2843561 h 4348976"/>
                      <a:gd name="connsiteX63" fmla="*/ 3724507 w 5163015"/>
                      <a:gd name="connsiteY63" fmla="*/ 2776654 h 4348976"/>
                      <a:gd name="connsiteX64" fmla="*/ 3791415 w 5163015"/>
                      <a:gd name="connsiteY64" fmla="*/ 2732049 h 4348976"/>
                      <a:gd name="connsiteX65" fmla="*/ 3813717 w 5163015"/>
                      <a:gd name="connsiteY65" fmla="*/ 2709746 h 4348976"/>
                      <a:gd name="connsiteX66" fmla="*/ 3847171 w 5163015"/>
                      <a:gd name="connsiteY66" fmla="*/ 2687444 h 4348976"/>
                      <a:gd name="connsiteX67" fmla="*/ 3891776 w 5163015"/>
                      <a:gd name="connsiteY67" fmla="*/ 2642839 h 4348976"/>
                      <a:gd name="connsiteX68" fmla="*/ 3925229 w 5163015"/>
                      <a:gd name="connsiteY68" fmla="*/ 2620537 h 4348976"/>
                      <a:gd name="connsiteX69" fmla="*/ 3969834 w 5163015"/>
                      <a:gd name="connsiteY69" fmla="*/ 2564780 h 4348976"/>
                      <a:gd name="connsiteX70" fmla="*/ 3992137 w 5163015"/>
                      <a:gd name="connsiteY70" fmla="*/ 2542478 h 4348976"/>
                      <a:gd name="connsiteX71" fmla="*/ 4059044 w 5163015"/>
                      <a:gd name="connsiteY71" fmla="*/ 2453268 h 4348976"/>
                      <a:gd name="connsiteX72" fmla="*/ 4070195 w 5163015"/>
                      <a:gd name="connsiteY72" fmla="*/ 2419815 h 4348976"/>
                      <a:gd name="connsiteX73" fmla="*/ 4092498 w 5163015"/>
                      <a:gd name="connsiteY73" fmla="*/ 2397512 h 4348976"/>
                      <a:gd name="connsiteX74" fmla="*/ 4125951 w 5163015"/>
                      <a:gd name="connsiteY74" fmla="*/ 2352907 h 4348976"/>
                      <a:gd name="connsiteX75" fmla="*/ 4170556 w 5163015"/>
                      <a:gd name="connsiteY75" fmla="*/ 2308302 h 4348976"/>
                      <a:gd name="connsiteX76" fmla="*/ 4192858 w 5163015"/>
                      <a:gd name="connsiteY76" fmla="*/ 2274849 h 4348976"/>
                      <a:gd name="connsiteX77" fmla="*/ 4215161 w 5163015"/>
                      <a:gd name="connsiteY77" fmla="*/ 2252546 h 4348976"/>
                      <a:gd name="connsiteX78" fmla="*/ 4293219 w 5163015"/>
                      <a:gd name="connsiteY78" fmla="*/ 2163337 h 4348976"/>
                      <a:gd name="connsiteX79" fmla="*/ 4315522 w 5163015"/>
                      <a:gd name="connsiteY79" fmla="*/ 2129883 h 4348976"/>
                      <a:gd name="connsiteX80" fmla="*/ 4326673 w 5163015"/>
                      <a:gd name="connsiteY80" fmla="*/ 2096429 h 4348976"/>
                      <a:gd name="connsiteX81" fmla="*/ 4371278 w 5163015"/>
                      <a:gd name="connsiteY81" fmla="*/ 2040673 h 4348976"/>
                      <a:gd name="connsiteX82" fmla="*/ 4393580 w 5163015"/>
                      <a:gd name="connsiteY82" fmla="*/ 1973766 h 4348976"/>
                      <a:gd name="connsiteX83" fmla="*/ 4404732 w 5163015"/>
                      <a:gd name="connsiteY83" fmla="*/ 1895707 h 4348976"/>
                      <a:gd name="connsiteX84" fmla="*/ 4438185 w 5163015"/>
                      <a:gd name="connsiteY84" fmla="*/ 1862254 h 4348976"/>
                      <a:gd name="connsiteX85" fmla="*/ 4482790 w 5163015"/>
                      <a:gd name="connsiteY85" fmla="*/ 1784195 h 4348976"/>
                      <a:gd name="connsiteX86" fmla="*/ 4516244 w 5163015"/>
                      <a:gd name="connsiteY86" fmla="*/ 1750741 h 4348976"/>
                      <a:gd name="connsiteX87" fmla="*/ 4560849 w 5163015"/>
                      <a:gd name="connsiteY87" fmla="*/ 1683834 h 4348976"/>
                      <a:gd name="connsiteX88" fmla="*/ 4583151 w 5163015"/>
                      <a:gd name="connsiteY88" fmla="*/ 1650380 h 4348976"/>
                      <a:gd name="connsiteX89" fmla="*/ 4594302 w 5163015"/>
                      <a:gd name="connsiteY89" fmla="*/ 1616927 h 4348976"/>
                      <a:gd name="connsiteX90" fmla="*/ 4616605 w 5163015"/>
                      <a:gd name="connsiteY90" fmla="*/ 1594624 h 4348976"/>
                      <a:gd name="connsiteX91" fmla="*/ 4661210 w 5163015"/>
                      <a:gd name="connsiteY91" fmla="*/ 1527717 h 4348976"/>
                      <a:gd name="connsiteX92" fmla="*/ 4672361 w 5163015"/>
                      <a:gd name="connsiteY92" fmla="*/ 1494263 h 4348976"/>
                      <a:gd name="connsiteX93" fmla="*/ 4728117 w 5163015"/>
                      <a:gd name="connsiteY93" fmla="*/ 1438507 h 4348976"/>
                      <a:gd name="connsiteX94" fmla="*/ 4761571 w 5163015"/>
                      <a:gd name="connsiteY94" fmla="*/ 1382751 h 4348976"/>
                      <a:gd name="connsiteX95" fmla="*/ 4772722 w 5163015"/>
                      <a:gd name="connsiteY95" fmla="*/ 1349298 h 4348976"/>
                      <a:gd name="connsiteX96" fmla="*/ 4817327 w 5163015"/>
                      <a:gd name="connsiteY96" fmla="*/ 1271239 h 4348976"/>
                      <a:gd name="connsiteX97" fmla="*/ 4861932 w 5163015"/>
                      <a:gd name="connsiteY97" fmla="*/ 1182029 h 4348976"/>
                      <a:gd name="connsiteX98" fmla="*/ 4895385 w 5163015"/>
                      <a:gd name="connsiteY98" fmla="*/ 1115122 h 4348976"/>
                      <a:gd name="connsiteX99" fmla="*/ 4928839 w 5163015"/>
                      <a:gd name="connsiteY99" fmla="*/ 1048215 h 4348976"/>
                      <a:gd name="connsiteX100" fmla="*/ 4939990 w 5163015"/>
                      <a:gd name="connsiteY100" fmla="*/ 1014761 h 4348976"/>
                      <a:gd name="connsiteX101" fmla="*/ 4962293 w 5163015"/>
                      <a:gd name="connsiteY101" fmla="*/ 981307 h 4348976"/>
                      <a:gd name="connsiteX102" fmla="*/ 5006898 w 5163015"/>
                      <a:gd name="connsiteY102" fmla="*/ 892098 h 4348976"/>
                      <a:gd name="connsiteX103" fmla="*/ 5029200 w 5163015"/>
                      <a:gd name="connsiteY103" fmla="*/ 814039 h 4348976"/>
                      <a:gd name="connsiteX104" fmla="*/ 5051502 w 5163015"/>
                      <a:gd name="connsiteY104" fmla="*/ 713678 h 4348976"/>
                      <a:gd name="connsiteX105" fmla="*/ 5062654 w 5163015"/>
                      <a:gd name="connsiteY105" fmla="*/ 669073 h 4348976"/>
                      <a:gd name="connsiteX106" fmla="*/ 5096107 w 5163015"/>
                      <a:gd name="connsiteY106" fmla="*/ 524107 h 4348976"/>
                      <a:gd name="connsiteX107" fmla="*/ 5140712 w 5163015"/>
                      <a:gd name="connsiteY107" fmla="*/ 390293 h 4348976"/>
                      <a:gd name="connsiteX108" fmla="*/ 5151863 w 5163015"/>
                      <a:gd name="connsiteY108" fmla="*/ 356839 h 4348976"/>
                      <a:gd name="connsiteX109" fmla="*/ 5163015 w 5163015"/>
                      <a:gd name="connsiteY109" fmla="*/ 323385 h 4348976"/>
                      <a:gd name="connsiteX110" fmla="*/ 5151863 w 5163015"/>
                      <a:gd name="connsiteY110" fmla="*/ 0 h 4348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163015" h="4348976">
                        <a:moveTo>
                          <a:pt x="0" y="4337824"/>
                        </a:moveTo>
                        <a:cubicBezTo>
                          <a:pt x="29737" y="4341541"/>
                          <a:pt x="59242" y="4348976"/>
                          <a:pt x="89210" y="4348976"/>
                        </a:cubicBezTo>
                        <a:cubicBezTo>
                          <a:pt x="168918" y="4348976"/>
                          <a:pt x="254619" y="4336663"/>
                          <a:pt x="334537" y="4326673"/>
                        </a:cubicBezTo>
                        <a:cubicBezTo>
                          <a:pt x="399646" y="4304970"/>
                          <a:pt x="336763" y="4323998"/>
                          <a:pt x="434898" y="4304371"/>
                        </a:cubicBezTo>
                        <a:cubicBezTo>
                          <a:pt x="449926" y="4301365"/>
                          <a:pt x="464424" y="4295961"/>
                          <a:pt x="479502" y="4293219"/>
                        </a:cubicBezTo>
                        <a:cubicBezTo>
                          <a:pt x="505362" y="4288517"/>
                          <a:pt x="531635" y="4286389"/>
                          <a:pt x="557561" y="4282068"/>
                        </a:cubicBezTo>
                        <a:cubicBezTo>
                          <a:pt x="576257" y="4278952"/>
                          <a:pt x="594621" y="4274033"/>
                          <a:pt x="613317" y="4270917"/>
                        </a:cubicBezTo>
                        <a:cubicBezTo>
                          <a:pt x="639243" y="4266596"/>
                          <a:pt x="665356" y="4263483"/>
                          <a:pt x="691376" y="4259766"/>
                        </a:cubicBezTo>
                        <a:cubicBezTo>
                          <a:pt x="768990" y="4233895"/>
                          <a:pt x="685413" y="4259025"/>
                          <a:pt x="836341" y="4237463"/>
                        </a:cubicBezTo>
                        <a:cubicBezTo>
                          <a:pt x="897097" y="4228783"/>
                          <a:pt x="862766" y="4227076"/>
                          <a:pt x="914400" y="4215161"/>
                        </a:cubicBezTo>
                        <a:cubicBezTo>
                          <a:pt x="951336" y="4206637"/>
                          <a:pt x="989951" y="4204847"/>
                          <a:pt x="1025912" y="4192859"/>
                        </a:cubicBezTo>
                        <a:cubicBezTo>
                          <a:pt x="1037063" y="4189142"/>
                          <a:pt x="1048562" y="4186337"/>
                          <a:pt x="1059366" y="4181707"/>
                        </a:cubicBezTo>
                        <a:cubicBezTo>
                          <a:pt x="1074645" y="4175159"/>
                          <a:pt x="1088406" y="4165242"/>
                          <a:pt x="1103971" y="4159405"/>
                        </a:cubicBezTo>
                        <a:cubicBezTo>
                          <a:pt x="1168005" y="4135393"/>
                          <a:pt x="1139218" y="4164083"/>
                          <a:pt x="1215483" y="4125951"/>
                        </a:cubicBezTo>
                        <a:cubicBezTo>
                          <a:pt x="1237785" y="4114800"/>
                          <a:pt x="1259239" y="4101759"/>
                          <a:pt x="1282390" y="4092498"/>
                        </a:cubicBezTo>
                        <a:cubicBezTo>
                          <a:pt x="1296620" y="4086806"/>
                          <a:pt x="1312645" y="4086727"/>
                          <a:pt x="1326995" y="4081346"/>
                        </a:cubicBezTo>
                        <a:cubicBezTo>
                          <a:pt x="1342560" y="4075509"/>
                          <a:pt x="1356321" y="4065592"/>
                          <a:pt x="1371600" y="4059044"/>
                        </a:cubicBezTo>
                        <a:cubicBezTo>
                          <a:pt x="1434498" y="4032088"/>
                          <a:pt x="1374218" y="4065032"/>
                          <a:pt x="1449658" y="4036741"/>
                        </a:cubicBezTo>
                        <a:cubicBezTo>
                          <a:pt x="1566270" y="3993011"/>
                          <a:pt x="1424387" y="4031908"/>
                          <a:pt x="1538868" y="4003288"/>
                        </a:cubicBezTo>
                        <a:cubicBezTo>
                          <a:pt x="1606662" y="3958091"/>
                          <a:pt x="1534633" y="4000693"/>
                          <a:pt x="1616927" y="3969834"/>
                        </a:cubicBezTo>
                        <a:cubicBezTo>
                          <a:pt x="1632492" y="3963997"/>
                          <a:pt x="1646253" y="3954080"/>
                          <a:pt x="1661532" y="3947532"/>
                        </a:cubicBezTo>
                        <a:cubicBezTo>
                          <a:pt x="1672336" y="3942902"/>
                          <a:pt x="1684181" y="3941010"/>
                          <a:pt x="1694985" y="3936380"/>
                        </a:cubicBezTo>
                        <a:cubicBezTo>
                          <a:pt x="1710264" y="3929832"/>
                          <a:pt x="1724311" y="3920626"/>
                          <a:pt x="1739590" y="3914078"/>
                        </a:cubicBezTo>
                        <a:cubicBezTo>
                          <a:pt x="1750394" y="3909448"/>
                          <a:pt x="1762240" y="3907557"/>
                          <a:pt x="1773044" y="3902927"/>
                        </a:cubicBezTo>
                        <a:cubicBezTo>
                          <a:pt x="1788323" y="3896379"/>
                          <a:pt x="1802370" y="3887172"/>
                          <a:pt x="1817649" y="3880624"/>
                        </a:cubicBezTo>
                        <a:cubicBezTo>
                          <a:pt x="1828453" y="3875994"/>
                          <a:pt x="1840096" y="3873600"/>
                          <a:pt x="1851102" y="3869473"/>
                        </a:cubicBezTo>
                        <a:cubicBezTo>
                          <a:pt x="1869844" y="3862445"/>
                          <a:pt x="1888116" y="3854199"/>
                          <a:pt x="1906858" y="3847171"/>
                        </a:cubicBezTo>
                        <a:cubicBezTo>
                          <a:pt x="1917864" y="3843044"/>
                          <a:pt x="1929508" y="3840649"/>
                          <a:pt x="1940312" y="3836019"/>
                        </a:cubicBezTo>
                        <a:cubicBezTo>
                          <a:pt x="2021945" y="3801033"/>
                          <a:pt x="1947290" y="3823124"/>
                          <a:pt x="2029522" y="3802566"/>
                        </a:cubicBezTo>
                        <a:cubicBezTo>
                          <a:pt x="2145234" y="3725423"/>
                          <a:pt x="1966118" y="3842838"/>
                          <a:pt x="2107580" y="3757961"/>
                        </a:cubicBezTo>
                        <a:cubicBezTo>
                          <a:pt x="2130565" y="3744170"/>
                          <a:pt x="2152185" y="3728224"/>
                          <a:pt x="2174488" y="3713356"/>
                        </a:cubicBezTo>
                        <a:cubicBezTo>
                          <a:pt x="2185639" y="3705922"/>
                          <a:pt x="2195227" y="3695292"/>
                          <a:pt x="2207941" y="3691054"/>
                        </a:cubicBezTo>
                        <a:cubicBezTo>
                          <a:pt x="2219092" y="3687337"/>
                          <a:pt x="2230591" y="3684532"/>
                          <a:pt x="2241395" y="3679902"/>
                        </a:cubicBezTo>
                        <a:cubicBezTo>
                          <a:pt x="2256674" y="3673354"/>
                          <a:pt x="2271567" y="3665847"/>
                          <a:pt x="2286000" y="3657600"/>
                        </a:cubicBezTo>
                        <a:cubicBezTo>
                          <a:pt x="2297636" y="3650951"/>
                          <a:pt x="2307136" y="3640577"/>
                          <a:pt x="2319454" y="3635298"/>
                        </a:cubicBezTo>
                        <a:cubicBezTo>
                          <a:pt x="2333540" y="3629261"/>
                          <a:pt x="2349190" y="3627863"/>
                          <a:pt x="2364058" y="3624146"/>
                        </a:cubicBezTo>
                        <a:cubicBezTo>
                          <a:pt x="2386361" y="3609278"/>
                          <a:pt x="2405537" y="3588017"/>
                          <a:pt x="2430966" y="3579541"/>
                        </a:cubicBezTo>
                        <a:cubicBezTo>
                          <a:pt x="2468495" y="3567031"/>
                          <a:pt x="2470443" y="3568134"/>
                          <a:pt x="2509024" y="3546088"/>
                        </a:cubicBezTo>
                        <a:cubicBezTo>
                          <a:pt x="2569554" y="3511500"/>
                          <a:pt x="2514595" y="3533079"/>
                          <a:pt x="2575932" y="3512634"/>
                        </a:cubicBezTo>
                        <a:cubicBezTo>
                          <a:pt x="2587083" y="3505200"/>
                          <a:pt x="2597398" y="3496326"/>
                          <a:pt x="2609385" y="3490332"/>
                        </a:cubicBezTo>
                        <a:cubicBezTo>
                          <a:pt x="2619899" y="3485075"/>
                          <a:pt x="2632564" y="3484889"/>
                          <a:pt x="2642839" y="3479180"/>
                        </a:cubicBezTo>
                        <a:cubicBezTo>
                          <a:pt x="2666270" y="3466163"/>
                          <a:pt x="2685772" y="3446563"/>
                          <a:pt x="2709746" y="3434576"/>
                        </a:cubicBezTo>
                        <a:cubicBezTo>
                          <a:pt x="2724614" y="3427142"/>
                          <a:pt x="2739918" y="3420520"/>
                          <a:pt x="2754351" y="3412273"/>
                        </a:cubicBezTo>
                        <a:cubicBezTo>
                          <a:pt x="2765987" y="3405624"/>
                          <a:pt x="2775487" y="3395250"/>
                          <a:pt x="2787805" y="3389971"/>
                        </a:cubicBezTo>
                        <a:cubicBezTo>
                          <a:pt x="2801892" y="3383934"/>
                          <a:pt x="2817542" y="3382536"/>
                          <a:pt x="2832410" y="3378819"/>
                        </a:cubicBezTo>
                        <a:cubicBezTo>
                          <a:pt x="2928285" y="3314902"/>
                          <a:pt x="2806978" y="3391536"/>
                          <a:pt x="2899317" y="3345366"/>
                        </a:cubicBezTo>
                        <a:cubicBezTo>
                          <a:pt x="2911304" y="3339372"/>
                          <a:pt x="2920784" y="3329057"/>
                          <a:pt x="2932771" y="3323063"/>
                        </a:cubicBezTo>
                        <a:cubicBezTo>
                          <a:pt x="2943284" y="3317806"/>
                          <a:pt x="2955711" y="3317169"/>
                          <a:pt x="2966224" y="3311912"/>
                        </a:cubicBezTo>
                        <a:cubicBezTo>
                          <a:pt x="2978211" y="3305918"/>
                          <a:pt x="2988042" y="3296259"/>
                          <a:pt x="2999678" y="3289610"/>
                        </a:cubicBezTo>
                        <a:cubicBezTo>
                          <a:pt x="3014111" y="3281363"/>
                          <a:pt x="3030029" y="3275860"/>
                          <a:pt x="3044283" y="3267307"/>
                        </a:cubicBezTo>
                        <a:cubicBezTo>
                          <a:pt x="3067267" y="3253516"/>
                          <a:pt x="3087216" y="3234689"/>
                          <a:pt x="3111190" y="3222702"/>
                        </a:cubicBezTo>
                        <a:cubicBezTo>
                          <a:pt x="3126058" y="3215268"/>
                          <a:pt x="3141964" y="3209621"/>
                          <a:pt x="3155795" y="3200400"/>
                        </a:cubicBezTo>
                        <a:cubicBezTo>
                          <a:pt x="3164543" y="3194568"/>
                          <a:pt x="3169083" y="3183507"/>
                          <a:pt x="3178098" y="3178098"/>
                        </a:cubicBezTo>
                        <a:cubicBezTo>
                          <a:pt x="3248212" y="3136029"/>
                          <a:pt x="3176157" y="3224637"/>
                          <a:pt x="3278458" y="3122341"/>
                        </a:cubicBezTo>
                        <a:cubicBezTo>
                          <a:pt x="3309073" y="3091727"/>
                          <a:pt x="3290787" y="3103364"/>
                          <a:pt x="3334215" y="3088888"/>
                        </a:cubicBezTo>
                        <a:cubicBezTo>
                          <a:pt x="3384653" y="3038447"/>
                          <a:pt x="3321599" y="3099402"/>
                          <a:pt x="3401122" y="3033132"/>
                        </a:cubicBezTo>
                        <a:cubicBezTo>
                          <a:pt x="3409199" y="3026401"/>
                          <a:pt x="3415013" y="3017137"/>
                          <a:pt x="3423424" y="3010829"/>
                        </a:cubicBezTo>
                        <a:cubicBezTo>
                          <a:pt x="3444867" y="2994746"/>
                          <a:pt x="3468029" y="2981092"/>
                          <a:pt x="3490332" y="2966224"/>
                        </a:cubicBezTo>
                        <a:cubicBezTo>
                          <a:pt x="3501483" y="2958790"/>
                          <a:pt x="3511071" y="2948160"/>
                          <a:pt x="3523785" y="2943922"/>
                        </a:cubicBezTo>
                        <a:lnTo>
                          <a:pt x="3557239" y="2932771"/>
                        </a:lnTo>
                        <a:lnTo>
                          <a:pt x="3601844" y="2888166"/>
                        </a:lnTo>
                        <a:cubicBezTo>
                          <a:pt x="3609278" y="2880732"/>
                          <a:pt x="3615398" y="2871695"/>
                          <a:pt x="3624146" y="2865863"/>
                        </a:cubicBezTo>
                        <a:cubicBezTo>
                          <a:pt x="3635297" y="2858429"/>
                          <a:pt x="3647583" y="2852465"/>
                          <a:pt x="3657600" y="2843561"/>
                        </a:cubicBezTo>
                        <a:cubicBezTo>
                          <a:pt x="3681174" y="2822607"/>
                          <a:pt x="3698264" y="2794149"/>
                          <a:pt x="3724507" y="2776654"/>
                        </a:cubicBezTo>
                        <a:cubicBezTo>
                          <a:pt x="3746810" y="2761786"/>
                          <a:pt x="3772462" y="2751003"/>
                          <a:pt x="3791415" y="2732049"/>
                        </a:cubicBezTo>
                        <a:cubicBezTo>
                          <a:pt x="3798849" y="2724615"/>
                          <a:pt x="3805507" y="2716314"/>
                          <a:pt x="3813717" y="2709746"/>
                        </a:cubicBezTo>
                        <a:cubicBezTo>
                          <a:pt x="3824182" y="2701374"/>
                          <a:pt x="3836995" y="2696166"/>
                          <a:pt x="3847171" y="2687444"/>
                        </a:cubicBezTo>
                        <a:cubicBezTo>
                          <a:pt x="3863136" y="2673760"/>
                          <a:pt x="3874280" y="2654503"/>
                          <a:pt x="3891776" y="2642839"/>
                        </a:cubicBezTo>
                        <a:cubicBezTo>
                          <a:pt x="3902927" y="2635405"/>
                          <a:pt x="3914764" y="2628909"/>
                          <a:pt x="3925229" y="2620537"/>
                        </a:cubicBezTo>
                        <a:cubicBezTo>
                          <a:pt x="3955149" y="2596601"/>
                          <a:pt x="3944071" y="2596983"/>
                          <a:pt x="3969834" y="2564780"/>
                        </a:cubicBezTo>
                        <a:cubicBezTo>
                          <a:pt x="3976402" y="2556570"/>
                          <a:pt x="3985829" y="2550889"/>
                          <a:pt x="3992137" y="2542478"/>
                        </a:cubicBezTo>
                        <a:cubicBezTo>
                          <a:pt x="4067795" y="2441601"/>
                          <a:pt x="4007894" y="2504418"/>
                          <a:pt x="4059044" y="2453268"/>
                        </a:cubicBezTo>
                        <a:cubicBezTo>
                          <a:pt x="4062761" y="2442117"/>
                          <a:pt x="4064147" y="2429894"/>
                          <a:pt x="4070195" y="2419815"/>
                        </a:cubicBezTo>
                        <a:cubicBezTo>
                          <a:pt x="4075604" y="2410800"/>
                          <a:pt x="4085767" y="2405589"/>
                          <a:pt x="4092498" y="2397512"/>
                        </a:cubicBezTo>
                        <a:cubicBezTo>
                          <a:pt x="4104396" y="2383234"/>
                          <a:pt x="4113713" y="2366894"/>
                          <a:pt x="4125951" y="2352907"/>
                        </a:cubicBezTo>
                        <a:cubicBezTo>
                          <a:pt x="4139797" y="2337083"/>
                          <a:pt x="4158892" y="2325798"/>
                          <a:pt x="4170556" y="2308302"/>
                        </a:cubicBezTo>
                        <a:cubicBezTo>
                          <a:pt x="4177990" y="2297151"/>
                          <a:pt x="4184486" y="2285314"/>
                          <a:pt x="4192858" y="2274849"/>
                        </a:cubicBezTo>
                        <a:cubicBezTo>
                          <a:pt x="4199426" y="2266639"/>
                          <a:pt x="4208853" y="2260957"/>
                          <a:pt x="4215161" y="2252546"/>
                        </a:cubicBezTo>
                        <a:cubicBezTo>
                          <a:pt x="4280210" y="2165815"/>
                          <a:pt x="4230959" y="2204844"/>
                          <a:pt x="4293219" y="2163337"/>
                        </a:cubicBezTo>
                        <a:cubicBezTo>
                          <a:pt x="4300653" y="2152186"/>
                          <a:pt x="4309528" y="2141870"/>
                          <a:pt x="4315522" y="2129883"/>
                        </a:cubicBezTo>
                        <a:cubicBezTo>
                          <a:pt x="4320779" y="2119369"/>
                          <a:pt x="4320625" y="2106508"/>
                          <a:pt x="4326673" y="2096429"/>
                        </a:cubicBezTo>
                        <a:cubicBezTo>
                          <a:pt x="4366398" y="2030222"/>
                          <a:pt x="4333017" y="2126763"/>
                          <a:pt x="4371278" y="2040673"/>
                        </a:cubicBezTo>
                        <a:cubicBezTo>
                          <a:pt x="4380826" y="2019190"/>
                          <a:pt x="4393580" y="1973766"/>
                          <a:pt x="4393580" y="1973766"/>
                        </a:cubicBezTo>
                        <a:cubicBezTo>
                          <a:pt x="4397297" y="1947746"/>
                          <a:pt x="4394970" y="1920111"/>
                          <a:pt x="4404732" y="1895707"/>
                        </a:cubicBezTo>
                        <a:cubicBezTo>
                          <a:pt x="4410589" y="1881065"/>
                          <a:pt x="4428089" y="1874369"/>
                          <a:pt x="4438185" y="1862254"/>
                        </a:cubicBezTo>
                        <a:cubicBezTo>
                          <a:pt x="4490867" y="1799035"/>
                          <a:pt x="4428251" y="1860550"/>
                          <a:pt x="4482790" y="1784195"/>
                        </a:cubicBezTo>
                        <a:cubicBezTo>
                          <a:pt x="4491956" y="1771362"/>
                          <a:pt x="4506562" y="1763189"/>
                          <a:pt x="4516244" y="1750741"/>
                        </a:cubicBezTo>
                        <a:cubicBezTo>
                          <a:pt x="4532700" y="1729583"/>
                          <a:pt x="4545981" y="1706136"/>
                          <a:pt x="4560849" y="1683834"/>
                        </a:cubicBezTo>
                        <a:cubicBezTo>
                          <a:pt x="4568283" y="1672683"/>
                          <a:pt x="4578913" y="1663094"/>
                          <a:pt x="4583151" y="1650380"/>
                        </a:cubicBezTo>
                        <a:cubicBezTo>
                          <a:pt x="4586868" y="1639229"/>
                          <a:pt x="4588254" y="1627006"/>
                          <a:pt x="4594302" y="1616927"/>
                        </a:cubicBezTo>
                        <a:cubicBezTo>
                          <a:pt x="4599711" y="1607912"/>
                          <a:pt x="4610297" y="1603035"/>
                          <a:pt x="4616605" y="1594624"/>
                        </a:cubicBezTo>
                        <a:cubicBezTo>
                          <a:pt x="4632688" y="1573181"/>
                          <a:pt x="4661210" y="1527717"/>
                          <a:pt x="4661210" y="1527717"/>
                        </a:cubicBezTo>
                        <a:cubicBezTo>
                          <a:pt x="4664927" y="1516566"/>
                          <a:pt x="4665308" y="1503667"/>
                          <a:pt x="4672361" y="1494263"/>
                        </a:cubicBezTo>
                        <a:cubicBezTo>
                          <a:pt x="4688131" y="1473236"/>
                          <a:pt x="4728117" y="1438507"/>
                          <a:pt x="4728117" y="1438507"/>
                        </a:cubicBezTo>
                        <a:cubicBezTo>
                          <a:pt x="4759705" y="1343742"/>
                          <a:pt x="4715650" y="1459285"/>
                          <a:pt x="4761571" y="1382751"/>
                        </a:cubicBezTo>
                        <a:cubicBezTo>
                          <a:pt x="4767619" y="1372672"/>
                          <a:pt x="4768092" y="1360102"/>
                          <a:pt x="4772722" y="1349298"/>
                        </a:cubicBezTo>
                        <a:cubicBezTo>
                          <a:pt x="4789701" y="1309681"/>
                          <a:pt x="4794927" y="1304838"/>
                          <a:pt x="4817327" y="1271239"/>
                        </a:cubicBezTo>
                        <a:cubicBezTo>
                          <a:pt x="4842954" y="1194358"/>
                          <a:pt x="4823006" y="1220955"/>
                          <a:pt x="4861932" y="1182029"/>
                        </a:cubicBezTo>
                        <a:cubicBezTo>
                          <a:pt x="4889959" y="1097948"/>
                          <a:pt x="4852153" y="1201585"/>
                          <a:pt x="4895385" y="1115122"/>
                        </a:cubicBezTo>
                        <a:cubicBezTo>
                          <a:pt x="4941550" y="1022791"/>
                          <a:pt x="4864929" y="1144080"/>
                          <a:pt x="4928839" y="1048215"/>
                        </a:cubicBezTo>
                        <a:cubicBezTo>
                          <a:pt x="4932556" y="1037064"/>
                          <a:pt x="4934733" y="1025275"/>
                          <a:pt x="4939990" y="1014761"/>
                        </a:cubicBezTo>
                        <a:cubicBezTo>
                          <a:pt x="4945984" y="1002774"/>
                          <a:pt x="4956850" y="993554"/>
                          <a:pt x="4962293" y="981307"/>
                        </a:cubicBezTo>
                        <a:cubicBezTo>
                          <a:pt x="5003296" y="889050"/>
                          <a:pt x="4961095" y="937899"/>
                          <a:pt x="5006898" y="892098"/>
                        </a:cubicBezTo>
                        <a:cubicBezTo>
                          <a:pt x="5041758" y="752656"/>
                          <a:pt x="4997205" y="926023"/>
                          <a:pt x="5029200" y="814039"/>
                        </a:cubicBezTo>
                        <a:cubicBezTo>
                          <a:pt x="5042799" y="766440"/>
                          <a:pt x="5040002" y="765425"/>
                          <a:pt x="5051502" y="713678"/>
                        </a:cubicBezTo>
                        <a:cubicBezTo>
                          <a:pt x="5054827" y="698717"/>
                          <a:pt x="5059329" y="684034"/>
                          <a:pt x="5062654" y="669073"/>
                        </a:cubicBezTo>
                        <a:cubicBezTo>
                          <a:pt x="5074449" y="615998"/>
                          <a:pt x="5077889" y="578760"/>
                          <a:pt x="5096107" y="524107"/>
                        </a:cubicBezTo>
                        <a:lnTo>
                          <a:pt x="5140712" y="390293"/>
                        </a:lnTo>
                        <a:lnTo>
                          <a:pt x="5151863" y="356839"/>
                        </a:lnTo>
                        <a:lnTo>
                          <a:pt x="5163015" y="323385"/>
                        </a:lnTo>
                        <a:cubicBezTo>
                          <a:pt x="5151588" y="14873"/>
                          <a:pt x="5151863" y="122732"/>
                          <a:pt x="5151863" y="0"/>
                        </a:cubicBezTo>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Freeform 16">
            <a:extLst>
              <a:ext uri="{FF2B5EF4-FFF2-40B4-BE49-F238E27FC236}">
                <a16:creationId xmlns:a16="http://schemas.microsoft.com/office/drawing/2014/main" id="{20CD00F5-3998-8C42-16F1-6FFF6D5850A2}"/>
              </a:ext>
            </a:extLst>
          </p:cNvPr>
          <p:cNvSpPr/>
          <p:nvPr/>
        </p:nvSpPr>
        <p:spPr>
          <a:xfrm>
            <a:off x="345688" y="2158588"/>
            <a:ext cx="825190" cy="60679"/>
          </a:xfrm>
          <a:custGeom>
            <a:avLst/>
            <a:gdLst>
              <a:gd name="connsiteX0" fmla="*/ 0 w 825190"/>
              <a:gd name="connsiteY0" fmla="*/ 4749 h 60679"/>
              <a:gd name="connsiteX1" fmla="*/ 78058 w 825190"/>
              <a:gd name="connsiteY1" fmla="*/ 15900 h 60679"/>
              <a:gd name="connsiteX2" fmla="*/ 791736 w 825190"/>
              <a:gd name="connsiteY2" fmla="*/ 38202 h 60679"/>
              <a:gd name="connsiteX3" fmla="*/ 825190 w 825190"/>
              <a:gd name="connsiteY3" fmla="*/ 38202 h 60679"/>
            </a:gdLst>
            <a:ahLst/>
            <a:cxnLst>
              <a:cxn ang="0">
                <a:pos x="connsiteX0" y="connsiteY0"/>
              </a:cxn>
              <a:cxn ang="0">
                <a:pos x="connsiteX1" y="connsiteY1"/>
              </a:cxn>
              <a:cxn ang="0">
                <a:pos x="connsiteX2" y="connsiteY2"/>
              </a:cxn>
              <a:cxn ang="0">
                <a:pos x="connsiteX3" y="connsiteY3"/>
              </a:cxn>
            </a:cxnLst>
            <a:rect l="l" t="t" r="r" b="b"/>
            <a:pathLst>
              <a:path w="825190" h="60679" extrusionOk="0">
                <a:moveTo>
                  <a:pt x="0" y="4749"/>
                </a:moveTo>
                <a:cubicBezTo>
                  <a:pt x="19936" y="4714"/>
                  <a:pt x="44945" y="17694"/>
                  <a:pt x="78058" y="15900"/>
                </a:cubicBezTo>
                <a:cubicBezTo>
                  <a:pt x="820166" y="41438"/>
                  <a:pt x="505470" y="-44024"/>
                  <a:pt x="791736" y="38202"/>
                </a:cubicBezTo>
                <a:cubicBezTo>
                  <a:pt x="819268" y="67015"/>
                  <a:pt x="809123" y="71093"/>
                  <a:pt x="825190" y="38202"/>
                </a:cubicBezTo>
              </a:path>
            </a:pathLst>
          </a:custGeom>
          <a:noFill/>
          <a:ln w="38100">
            <a:solidFill>
              <a:srgbClr val="00B050"/>
            </a:solidFill>
            <a:miter lim="800000"/>
            <a:extLst>
              <a:ext uri="{C807C97D-BFC1-408E-A445-0C87EB9F89A2}">
                <ask:lineSketchStyleProps xmlns:ask="http://schemas.microsoft.com/office/drawing/2018/sketchyshapes" sd="1219033472">
                  <a:custGeom>
                    <a:avLst/>
                    <a:gdLst>
                      <a:gd name="connsiteX0" fmla="*/ 0 w 825190"/>
                      <a:gd name="connsiteY0" fmla="*/ 4749 h 60679"/>
                      <a:gd name="connsiteX1" fmla="*/ 78058 w 825190"/>
                      <a:gd name="connsiteY1" fmla="*/ 15900 h 60679"/>
                      <a:gd name="connsiteX2" fmla="*/ 791736 w 825190"/>
                      <a:gd name="connsiteY2" fmla="*/ 38202 h 60679"/>
                      <a:gd name="connsiteX3" fmla="*/ 825190 w 825190"/>
                      <a:gd name="connsiteY3" fmla="*/ 38202 h 60679"/>
                    </a:gdLst>
                    <a:ahLst/>
                    <a:cxnLst>
                      <a:cxn ang="0">
                        <a:pos x="connsiteX0" y="connsiteY0"/>
                      </a:cxn>
                      <a:cxn ang="0">
                        <a:pos x="connsiteX1" y="connsiteY1"/>
                      </a:cxn>
                      <a:cxn ang="0">
                        <a:pos x="connsiteX2" y="connsiteY2"/>
                      </a:cxn>
                      <a:cxn ang="0">
                        <a:pos x="connsiteX3" y="connsiteY3"/>
                      </a:cxn>
                    </a:cxnLst>
                    <a:rect l="l" t="t" r="r" b="b"/>
                    <a:pathLst>
                      <a:path w="825190" h="60679">
                        <a:moveTo>
                          <a:pt x="0" y="4749"/>
                        </a:moveTo>
                        <a:cubicBezTo>
                          <a:pt x="26019" y="8466"/>
                          <a:pt x="51786" y="15127"/>
                          <a:pt x="78058" y="15900"/>
                        </a:cubicBezTo>
                        <a:cubicBezTo>
                          <a:pt x="799675" y="37124"/>
                          <a:pt x="541612" y="-45173"/>
                          <a:pt x="791736" y="38202"/>
                        </a:cubicBezTo>
                        <a:cubicBezTo>
                          <a:pt x="819916" y="66382"/>
                          <a:pt x="809337" y="69909"/>
                          <a:pt x="825190" y="3820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AB76B3B8-61CB-9486-AE36-C1F32F90866E}"/>
              </a:ext>
            </a:extLst>
          </p:cNvPr>
          <p:cNvSpPr txBox="1"/>
          <p:nvPr/>
        </p:nvSpPr>
        <p:spPr>
          <a:xfrm>
            <a:off x="1300805" y="2045811"/>
            <a:ext cx="1810432" cy="286232"/>
          </a:xfrm>
          <a:prstGeom prst="rect">
            <a:avLst/>
          </a:prstGeom>
          <a:noFill/>
        </p:spPr>
        <p:txBody>
          <a:bodyPr wrap="none" rtlCol="0">
            <a:spAutoFit/>
          </a:bodyPr>
          <a:lstStyle/>
          <a:p>
            <a:pPr>
              <a:lnSpc>
                <a:spcPct val="90000"/>
              </a:lnSpc>
            </a:pPr>
            <a:r>
              <a:rPr lang="en-GB" sz="1400" dirty="0">
                <a:solidFill>
                  <a:srgbClr val="00B050"/>
                </a:solidFill>
                <a:latin typeface="Chalkboard" panose="03050602040202020205" pitchFamily="66" charset="77"/>
              </a:rPr>
              <a:t>Intermodule effects</a:t>
            </a:r>
          </a:p>
        </p:txBody>
      </p:sp>
      <p:sp>
        <p:nvSpPr>
          <p:cNvPr id="19" name="Freeform 18">
            <a:extLst>
              <a:ext uri="{FF2B5EF4-FFF2-40B4-BE49-F238E27FC236}">
                <a16:creationId xmlns:a16="http://schemas.microsoft.com/office/drawing/2014/main" id="{1A80A005-8625-384E-6169-393E28464DB8}"/>
              </a:ext>
            </a:extLst>
          </p:cNvPr>
          <p:cNvSpPr/>
          <p:nvPr/>
        </p:nvSpPr>
        <p:spPr>
          <a:xfrm>
            <a:off x="4884234" y="847493"/>
            <a:ext cx="3434576" cy="2687444"/>
          </a:xfrm>
          <a:custGeom>
            <a:avLst/>
            <a:gdLst>
              <a:gd name="connsiteX0" fmla="*/ 0 w 3434576"/>
              <a:gd name="connsiteY0" fmla="*/ 0 h 2687444"/>
              <a:gd name="connsiteX1" fmla="*/ 66907 w 3434576"/>
              <a:gd name="connsiteY1" fmla="*/ 78058 h 2687444"/>
              <a:gd name="connsiteX2" fmla="*/ 89210 w 3434576"/>
              <a:gd name="connsiteY2" fmla="*/ 100361 h 2687444"/>
              <a:gd name="connsiteX3" fmla="*/ 133815 w 3434576"/>
              <a:gd name="connsiteY3" fmla="*/ 167268 h 2687444"/>
              <a:gd name="connsiteX4" fmla="*/ 211873 w 3434576"/>
              <a:gd name="connsiteY4" fmla="*/ 267629 h 2687444"/>
              <a:gd name="connsiteX5" fmla="*/ 278781 w 3434576"/>
              <a:gd name="connsiteY5" fmla="*/ 367990 h 2687444"/>
              <a:gd name="connsiteX6" fmla="*/ 301083 w 3434576"/>
              <a:gd name="connsiteY6" fmla="*/ 401444 h 2687444"/>
              <a:gd name="connsiteX7" fmla="*/ 312234 w 3434576"/>
              <a:gd name="connsiteY7" fmla="*/ 434897 h 2687444"/>
              <a:gd name="connsiteX8" fmla="*/ 334537 w 3434576"/>
              <a:gd name="connsiteY8" fmla="*/ 457200 h 2687444"/>
              <a:gd name="connsiteX9" fmla="*/ 379142 w 3434576"/>
              <a:gd name="connsiteY9" fmla="*/ 512956 h 2687444"/>
              <a:gd name="connsiteX10" fmla="*/ 423746 w 3434576"/>
              <a:gd name="connsiteY10" fmla="*/ 602166 h 2687444"/>
              <a:gd name="connsiteX11" fmla="*/ 457200 w 3434576"/>
              <a:gd name="connsiteY11" fmla="*/ 713678 h 2687444"/>
              <a:gd name="connsiteX12" fmla="*/ 468351 w 3434576"/>
              <a:gd name="connsiteY12" fmla="*/ 747131 h 2687444"/>
              <a:gd name="connsiteX13" fmla="*/ 479503 w 3434576"/>
              <a:gd name="connsiteY13" fmla="*/ 791736 h 2687444"/>
              <a:gd name="connsiteX14" fmla="*/ 501805 w 3434576"/>
              <a:gd name="connsiteY14" fmla="*/ 858644 h 2687444"/>
              <a:gd name="connsiteX15" fmla="*/ 557561 w 3434576"/>
              <a:gd name="connsiteY15" fmla="*/ 914400 h 2687444"/>
              <a:gd name="connsiteX16" fmla="*/ 579864 w 3434576"/>
              <a:gd name="connsiteY16" fmla="*/ 936702 h 2687444"/>
              <a:gd name="connsiteX17" fmla="*/ 602166 w 3434576"/>
              <a:gd name="connsiteY17" fmla="*/ 1025912 h 2687444"/>
              <a:gd name="connsiteX18" fmla="*/ 613317 w 3434576"/>
              <a:gd name="connsiteY18" fmla="*/ 1059366 h 2687444"/>
              <a:gd name="connsiteX19" fmla="*/ 635620 w 3434576"/>
              <a:gd name="connsiteY19" fmla="*/ 1092819 h 2687444"/>
              <a:gd name="connsiteX20" fmla="*/ 657922 w 3434576"/>
              <a:gd name="connsiteY20" fmla="*/ 1170878 h 2687444"/>
              <a:gd name="connsiteX21" fmla="*/ 669073 w 3434576"/>
              <a:gd name="connsiteY21" fmla="*/ 1204331 h 2687444"/>
              <a:gd name="connsiteX22" fmla="*/ 735981 w 3434576"/>
              <a:gd name="connsiteY22" fmla="*/ 1304692 h 2687444"/>
              <a:gd name="connsiteX23" fmla="*/ 758283 w 3434576"/>
              <a:gd name="connsiteY23" fmla="*/ 1338146 h 2687444"/>
              <a:gd name="connsiteX24" fmla="*/ 780586 w 3434576"/>
              <a:gd name="connsiteY24" fmla="*/ 1360448 h 2687444"/>
              <a:gd name="connsiteX25" fmla="*/ 825190 w 3434576"/>
              <a:gd name="connsiteY25" fmla="*/ 1427356 h 2687444"/>
              <a:gd name="connsiteX26" fmla="*/ 858644 w 3434576"/>
              <a:gd name="connsiteY26" fmla="*/ 1483112 h 2687444"/>
              <a:gd name="connsiteX27" fmla="*/ 869795 w 3434576"/>
              <a:gd name="connsiteY27" fmla="*/ 1516566 h 2687444"/>
              <a:gd name="connsiteX28" fmla="*/ 947854 w 3434576"/>
              <a:gd name="connsiteY28" fmla="*/ 1594624 h 2687444"/>
              <a:gd name="connsiteX29" fmla="*/ 970156 w 3434576"/>
              <a:gd name="connsiteY29" fmla="*/ 1616927 h 2687444"/>
              <a:gd name="connsiteX30" fmla="*/ 992459 w 3434576"/>
              <a:gd name="connsiteY30" fmla="*/ 1639229 h 2687444"/>
              <a:gd name="connsiteX31" fmla="*/ 1025912 w 3434576"/>
              <a:gd name="connsiteY31" fmla="*/ 1806497 h 2687444"/>
              <a:gd name="connsiteX32" fmla="*/ 1103971 w 3434576"/>
              <a:gd name="connsiteY32" fmla="*/ 1895707 h 2687444"/>
              <a:gd name="connsiteX33" fmla="*/ 1170878 w 3434576"/>
              <a:gd name="connsiteY33" fmla="*/ 1951463 h 2687444"/>
              <a:gd name="connsiteX34" fmla="*/ 1193181 w 3434576"/>
              <a:gd name="connsiteY34" fmla="*/ 1984917 h 2687444"/>
              <a:gd name="connsiteX35" fmla="*/ 1248937 w 3434576"/>
              <a:gd name="connsiteY35" fmla="*/ 2040673 h 2687444"/>
              <a:gd name="connsiteX36" fmla="*/ 1271239 w 3434576"/>
              <a:gd name="connsiteY36" fmla="*/ 2074127 h 2687444"/>
              <a:gd name="connsiteX37" fmla="*/ 1304693 w 3434576"/>
              <a:gd name="connsiteY37" fmla="*/ 2096429 h 2687444"/>
              <a:gd name="connsiteX38" fmla="*/ 1338146 w 3434576"/>
              <a:gd name="connsiteY38" fmla="*/ 2129883 h 2687444"/>
              <a:gd name="connsiteX39" fmla="*/ 1371600 w 3434576"/>
              <a:gd name="connsiteY39" fmla="*/ 2152185 h 2687444"/>
              <a:gd name="connsiteX40" fmla="*/ 1393903 w 3434576"/>
              <a:gd name="connsiteY40" fmla="*/ 2174487 h 2687444"/>
              <a:gd name="connsiteX41" fmla="*/ 1460810 w 3434576"/>
              <a:gd name="connsiteY41" fmla="*/ 2219092 h 2687444"/>
              <a:gd name="connsiteX42" fmla="*/ 1516566 w 3434576"/>
              <a:gd name="connsiteY42" fmla="*/ 2252546 h 2687444"/>
              <a:gd name="connsiteX43" fmla="*/ 1538868 w 3434576"/>
              <a:gd name="connsiteY43" fmla="*/ 2286000 h 2687444"/>
              <a:gd name="connsiteX44" fmla="*/ 1583473 w 3434576"/>
              <a:gd name="connsiteY44" fmla="*/ 2330605 h 2687444"/>
              <a:gd name="connsiteX45" fmla="*/ 1672683 w 3434576"/>
              <a:gd name="connsiteY45" fmla="*/ 2397512 h 2687444"/>
              <a:gd name="connsiteX46" fmla="*/ 1706137 w 3434576"/>
              <a:gd name="connsiteY46" fmla="*/ 2408663 h 2687444"/>
              <a:gd name="connsiteX47" fmla="*/ 1728439 w 3434576"/>
              <a:gd name="connsiteY47" fmla="*/ 2430966 h 2687444"/>
              <a:gd name="connsiteX48" fmla="*/ 1795346 w 3434576"/>
              <a:gd name="connsiteY48" fmla="*/ 2453268 h 2687444"/>
              <a:gd name="connsiteX49" fmla="*/ 1862254 w 3434576"/>
              <a:gd name="connsiteY49" fmla="*/ 2520175 h 2687444"/>
              <a:gd name="connsiteX50" fmla="*/ 1884556 w 3434576"/>
              <a:gd name="connsiteY50" fmla="*/ 2542478 h 2687444"/>
              <a:gd name="connsiteX51" fmla="*/ 1895707 w 3434576"/>
              <a:gd name="connsiteY51" fmla="*/ 2575931 h 2687444"/>
              <a:gd name="connsiteX52" fmla="*/ 1929161 w 3434576"/>
              <a:gd name="connsiteY52" fmla="*/ 2598234 h 2687444"/>
              <a:gd name="connsiteX53" fmla="*/ 1984917 w 3434576"/>
              <a:gd name="connsiteY53" fmla="*/ 2631687 h 2687444"/>
              <a:gd name="connsiteX54" fmla="*/ 2074127 w 3434576"/>
              <a:gd name="connsiteY54" fmla="*/ 2676292 h 2687444"/>
              <a:gd name="connsiteX55" fmla="*/ 2107581 w 3434576"/>
              <a:gd name="connsiteY55" fmla="*/ 2687444 h 2687444"/>
              <a:gd name="connsiteX56" fmla="*/ 2274849 w 3434576"/>
              <a:gd name="connsiteY56" fmla="*/ 2665141 h 2687444"/>
              <a:gd name="connsiteX57" fmla="*/ 2341756 w 3434576"/>
              <a:gd name="connsiteY57" fmla="*/ 2620536 h 2687444"/>
              <a:gd name="connsiteX58" fmla="*/ 2442117 w 3434576"/>
              <a:gd name="connsiteY58" fmla="*/ 2520175 h 2687444"/>
              <a:gd name="connsiteX59" fmla="*/ 2486722 w 3434576"/>
              <a:gd name="connsiteY59" fmla="*/ 2475570 h 2687444"/>
              <a:gd name="connsiteX60" fmla="*/ 2509025 w 3434576"/>
              <a:gd name="connsiteY60" fmla="*/ 2453268 h 2687444"/>
              <a:gd name="connsiteX61" fmla="*/ 2542478 w 3434576"/>
              <a:gd name="connsiteY61" fmla="*/ 2430966 h 2687444"/>
              <a:gd name="connsiteX62" fmla="*/ 2587083 w 3434576"/>
              <a:gd name="connsiteY62" fmla="*/ 2375209 h 2687444"/>
              <a:gd name="connsiteX63" fmla="*/ 2620537 w 3434576"/>
              <a:gd name="connsiteY63" fmla="*/ 2352907 h 2687444"/>
              <a:gd name="connsiteX64" fmla="*/ 2642839 w 3434576"/>
              <a:gd name="connsiteY64" fmla="*/ 2319453 h 2687444"/>
              <a:gd name="connsiteX65" fmla="*/ 2687444 w 3434576"/>
              <a:gd name="connsiteY65" fmla="*/ 2274848 h 2687444"/>
              <a:gd name="connsiteX66" fmla="*/ 2732049 w 3434576"/>
              <a:gd name="connsiteY66" fmla="*/ 2174487 h 2687444"/>
              <a:gd name="connsiteX67" fmla="*/ 2776654 w 3434576"/>
              <a:gd name="connsiteY67" fmla="*/ 2040673 h 2687444"/>
              <a:gd name="connsiteX68" fmla="*/ 2798956 w 3434576"/>
              <a:gd name="connsiteY68" fmla="*/ 1973766 h 2687444"/>
              <a:gd name="connsiteX69" fmla="*/ 2810107 w 3434576"/>
              <a:gd name="connsiteY69" fmla="*/ 1940312 h 2687444"/>
              <a:gd name="connsiteX70" fmla="*/ 2832410 w 3434576"/>
              <a:gd name="connsiteY70" fmla="*/ 1906858 h 2687444"/>
              <a:gd name="connsiteX71" fmla="*/ 2877015 w 3434576"/>
              <a:gd name="connsiteY71" fmla="*/ 1806497 h 2687444"/>
              <a:gd name="connsiteX72" fmla="*/ 2921620 w 3434576"/>
              <a:gd name="connsiteY72" fmla="*/ 1672683 h 2687444"/>
              <a:gd name="connsiteX73" fmla="*/ 2932771 w 3434576"/>
              <a:gd name="connsiteY73" fmla="*/ 1639229 h 2687444"/>
              <a:gd name="connsiteX74" fmla="*/ 2943922 w 3434576"/>
              <a:gd name="connsiteY74" fmla="*/ 1605775 h 2687444"/>
              <a:gd name="connsiteX75" fmla="*/ 2966225 w 3434576"/>
              <a:gd name="connsiteY75" fmla="*/ 1572322 h 2687444"/>
              <a:gd name="connsiteX76" fmla="*/ 2988527 w 3434576"/>
              <a:gd name="connsiteY76" fmla="*/ 1505414 h 2687444"/>
              <a:gd name="connsiteX77" fmla="*/ 3010829 w 3434576"/>
              <a:gd name="connsiteY77" fmla="*/ 1471961 h 2687444"/>
              <a:gd name="connsiteX78" fmla="*/ 3021981 w 3434576"/>
              <a:gd name="connsiteY78" fmla="*/ 1438507 h 2687444"/>
              <a:gd name="connsiteX79" fmla="*/ 3044283 w 3434576"/>
              <a:gd name="connsiteY79" fmla="*/ 1405053 h 2687444"/>
              <a:gd name="connsiteX80" fmla="*/ 3066586 w 3434576"/>
              <a:gd name="connsiteY80" fmla="*/ 1338146 h 2687444"/>
              <a:gd name="connsiteX81" fmla="*/ 3077737 w 3434576"/>
              <a:gd name="connsiteY81" fmla="*/ 1304692 h 2687444"/>
              <a:gd name="connsiteX82" fmla="*/ 3088888 w 3434576"/>
              <a:gd name="connsiteY82" fmla="*/ 1271239 h 2687444"/>
              <a:gd name="connsiteX83" fmla="*/ 3100039 w 3434576"/>
              <a:gd name="connsiteY83" fmla="*/ 1226634 h 2687444"/>
              <a:gd name="connsiteX84" fmla="*/ 3122342 w 3434576"/>
              <a:gd name="connsiteY84" fmla="*/ 1159727 h 2687444"/>
              <a:gd name="connsiteX85" fmla="*/ 3133493 w 3434576"/>
              <a:gd name="connsiteY85" fmla="*/ 1126273 h 2687444"/>
              <a:gd name="connsiteX86" fmla="*/ 3155795 w 3434576"/>
              <a:gd name="connsiteY86" fmla="*/ 1092819 h 2687444"/>
              <a:gd name="connsiteX87" fmla="*/ 3189249 w 3434576"/>
              <a:gd name="connsiteY87" fmla="*/ 992458 h 2687444"/>
              <a:gd name="connsiteX88" fmla="*/ 3200400 w 3434576"/>
              <a:gd name="connsiteY88" fmla="*/ 959005 h 2687444"/>
              <a:gd name="connsiteX89" fmla="*/ 3222703 w 3434576"/>
              <a:gd name="connsiteY89" fmla="*/ 936702 h 2687444"/>
              <a:gd name="connsiteX90" fmla="*/ 3233854 w 3434576"/>
              <a:gd name="connsiteY90" fmla="*/ 903248 h 2687444"/>
              <a:gd name="connsiteX91" fmla="*/ 3278459 w 3434576"/>
              <a:gd name="connsiteY91" fmla="*/ 836341 h 2687444"/>
              <a:gd name="connsiteX92" fmla="*/ 3289610 w 3434576"/>
              <a:gd name="connsiteY92" fmla="*/ 802887 h 2687444"/>
              <a:gd name="connsiteX93" fmla="*/ 3345366 w 3434576"/>
              <a:gd name="connsiteY93" fmla="*/ 735980 h 2687444"/>
              <a:gd name="connsiteX94" fmla="*/ 3389971 w 3434576"/>
              <a:gd name="connsiteY94" fmla="*/ 635619 h 2687444"/>
              <a:gd name="connsiteX95" fmla="*/ 3412273 w 3434576"/>
              <a:gd name="connsiteY95" fmla="*/ 501805 h 2687444"/>
              <a:gd name="connsiteX96" fmla="*/ 3434576 w 3434576"/>
              <a:gd name="connsiteY96" fmla="*/ 312234 h 2687444"/>
              <a:gd name="connsiteX97" fmla="*/ 3423425 w 3434576"/>
              <a:gd name="connsiteY97" fmla="*/ 89209 h 2687444"/>
              <a:gd name="connsiteX98" fmla="*/ 3412273 w 3434576"/>
              <a:gd name="connsiteY98" fmla="*/ 22302 h 268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3434576" h="2687444" extrusionOk="0">
                <a:moveTo>
                  <a:pt x="0" y="0"/>
                </a:moveTo>
                <a:cubicBezTo>
                  <a:pt x="19884" y="24528"/>
                  <a:pt x="38697" y="54488"/>
                  <a:pt x="66907" y="78058"/>
                </a:cubicBezTo>
                <a:cubicBezTo>
                  <a:pt x="75050" y="86160"/>
                  <a:pt x="82379" y="91967"/>
                  <a:pt x="89210" y="100361"/>
                </a:cubicBezTo>
                <a:cubicBezTo>
                  <a:pt x="101215" y="125787"/>
                  <a:pt x="114169" y="152143"/>
                  <a:pt x="133815" y="167268"/>
                </a:cubicBezTo>
                <a:cubicBezTo>
                  <a:pt x="182924" y="217872"/>
                  <a:pt x="167989" y="192125"/>
                  <a:pt x="211873" y="267629"/>
                </a:cubicBezTo>
                <a:cubicBezTo>
                  <a:pt x="246212" y="293153"/>
                  <a:pt x="238780" y="331994"/>
                  <a:pt x="278781" y="367990"/>
                </a:cubicBezTo>
                <a:cubicBezTo>
                  <a:pt x="287511" y="377032"/>
                  <a:pt x="295723" y="389716"/>
                  <a:pt x="301083" y="401444"/>
                </a:cubicBezTo>
                <a:cubicBezTo>
                  <a:pt x="308139" y="413190"/>
                  <a:pt x="305859" y="425359"/>
                  <a:pt x="312234" y="434897"/>
                </a:cubicBezTo>
                <a:cubicBezTo>
                  <a:pt x="315731" y="441695"/>
                  <a:pt x="328322" y="451434"/>
                  <a:pt x="334537" y="457200"/>
                </a:cubicBezTo>
                <a:cubicBezTo>
                  <a:pt x="375974" y="526688"/>
                  <a:pt x="330647" y="444414"/>
                  <a:pt x="379142" y="512956"/>
                </a:cubicBezTo>
                <a:cubicBezTo>
                  <a:pt x="407222" y="597456"/>
                  <a:pt x="390681" y="557449"/>
                  <a:pt x="423746" y="602166"/>
                </a:cubicBezTo>
                <a:cubicBezTo>
                  <a:pt x="490576" y="752228"/>
                  <a:pt x="410326" y="592349"/>
                  <a:pt x="457200" y="713678"/>
                </a:cubicBezTo>
                <a:cubicBezTo>
                  <a:pt x="461255" y="723955"/>
                  <a:pt x="464215" y="735478"/>
                  <a:pt x="468351" y="747131"/>
                </a:cubicBezTo>
                <a:cubicBezTo>
                  <a:pt x="471433" y="759053"/>
                  <a:pt x="472060" y="774193"/>
                  <a:pt x="479503" y="791736"/>
                </a:cubicBezTo>
                <a:cubicBezTo>
                  <a:pt x="485884" y="813695"/>
                  <a:pt x="484557" y="844373"/>
                  <a:pt x="501805" y="858644"/>
                </a:cubicBezTo>
                <a:cubicBezTo>
                  <a:pt x="525385" y="877405"/>
                  <a:pt x="533146" y="902581"/>
                  <a:pt x="557561" y="914400"/>
                </a:cubicBezTo>
                <a:cubicBezTo>
                  <a:pt x="566420" y="919158"/>
                  <a:pt x="574615" y="932707"/>
                  <a:pt x="579864" y="936702"/>
                </a:cubicBezTo>
                <a:cubicBezTo>
                  <a:pt x="581465" y="969438"/>
                  <a:pt x="598412" y="995576"/>
                  <a:pt x="602166" y="1025912"/>
                </a:cubicBezTo>
                <a:cubicBezTo>
                  <a:pt x="606101" y="1039131"/>
                  <a:pt x="608440" y="1048724"/>
                  <a:pt x="613317" y="1059366"/>
                </a:cubicBezTo>
                <a:cubicBezTo>
                  <a:pt x="619273" y="1070323"/>
                  <a:pt x="629229" y="1081885"/>
                  <a:pt x="635620" y="1092819"/>
                </a:cubicBezTo>
                <a:cubicBezTo>
                  <a:pt x="657785" y="1178735"/>
                  <a:pt x="637182" y="1050506"/>
                  <a:pt x="657922" y="1170878"/>
                </a:cubicBezTo>
                <a:cubicBezTo>
                  <a:pt x="662281" y="1183402"/>
                  <a:pt x="663704" y="1195129"/>
                  <a:pt x="669073" y="1204331"/>
                </a:cubicBezTo>
                <a:cubicBezTo>
                  <a:pt x="672182" y="1205445"/>
                  <a:pt x="726187" y="1292559"/>
                  <a:pt x="735981" y="1304692"/>
                </a:cubicBezTo>
                <a:cubicBezTo>
                  <a:pt x="746372" y="1314974"/>
                  <a:pt x="751546" y="1328068"/>
                  <a:pt x="758283" y="1338146"/>
                </a:cubicBezTo>
                <a:cubicBezTo>
                  <a:pt x="766188" y="1345968"/>
                  <a:pt x="773823" y="1351881"/>
                  <a:pt x="780586" y="1360448"/>
                </a:cubicBezTo>
                <a:cubicBezTo>
                  <a:pt x="791471" y="1387152"/>
                  <a:pt x="813370" y="1409081"/>
                  <a:pt x="825190" y="1427356"/>
                </a:cubicBezTo>
                <a:cubicBezTo>
                  <a:pt x="840444" y="1469855"/>
                  <a:pt x="832013" y="1456189"/>
                  <a:pt x="858644" y="1483112"/>
                </a:cubicBezTo>
                <a:cubicBezTo>
                  <a:pt x="865206" y="1492562"/>
                  <a:pt x="862597" y="1508453"/>
                  <a:pt x="869795" y="1516566"/>
                </a:cubicBezTo>
                <a:cubicBezTo>
                  <a:pt x="871097" y="1510963"/>
                  <a:pt x="931235" y="1578974"/>
                  <a:pt x="947854" y="1594624"/>
                </a:cubicBezTo>
                <a:cubicBezTo>
                  <a:pt x="957952" y="1601869"/>
                  <a:pt x="957121" y="1608034"/>
                  <a:pt x="970156" y="1616927"/>
                </a:cubicBezTo>
                <a:cubicBezTo>
                  <a:pt x="980254" y="1627023"/>
                  <a:pt x="982145" y="1634056"/>
                  <a:pt x="992459" y="1639229"/>
                </a:cubicBezTo>
                <a:cubicBezTo>
                  <a:pt x="994391" y="1670922"/>
                  <a:pt x="1009490" y="1781865"/>
                  <a:pt x="1025912" y="1806497"/>
                </a:cubicBezTo>
                <a:cubicBezTo>
                  <a:pt x="1055207" y="1862730"/>
                  <a:pt x="1044585" y="1836615"/>
                  <a:pt x="1103971" y="1895707"/>
                </a:cubicBezTo>
                <a:cubicBezTo>
                  <a:pt x="1146648" y="1940009"/>
                  <a:pt x="1126240" y="1925391"/>
                  <a:pt x="1170878" y="1951463"/>
                </a:cubicBezTo>
                <a:cubicBezTo>
                  <a:pt x="1180666" y="1963709"/>
                  <a:pt x="1187103" y="1977516"/>
                  <a:pt x="1193181" y="1984917"/>
                </a:cubicBezTo>
                <a:cubicBezTo>
                  <a:pt x="1211480" y="2008176"/>
                  <a:pt x="1238327" y="2020474"/>
                  <a:pt x="1248937" y="2040673"/>
                </a:cubicBezTo>
                <a:cubicBezTo>
                  <a:pt x="1253664" y="2052324"/>
                  <a:pt x="1261501" y="2065605"/>
                  <a:pt x="1271239" y="2074127"/>
                </a:cubicBezTo>
                <a:cubicBezTo>
                  <a:pt x="1282553" y="2080511"/>
                  <a:pt x="1294232" y="2088080"/>
                  <a:pt x="1304693" y="2096429"/>
                </a:cubicBezTo>
                <a:cubicBezTo>
                  <a:pt x="1316848" y="2108327"/>
                  <a:pt x="1327017" y="2118902"/>
                  <a:pt x="1338146" y="2129883"/>
                </a:cubicBezTo>
                <a:cubicBezTo>
                  <a:pt x="1348127" y="2139446"/>
                  <a:pt x="1362342" y="2144227"/>
                  <a:pt x="1371600" y="2152185"/>
                </a:cubicBezTo>
                <a:cubicBezTo>
                  <a:pt x="1379081" y="2157306"/>
                  <a:pt x="1386656" y="2167957"/>
                  <a:pt x="1393903" y="2174487"/>
                </a:cubicBezTo>
                <a:cubicBezTo>
                  <a:pt x="1417305" y="2183688"/>
                  <a:pt x="1440605" y="2197912"/>
                  <a:pt x="1460810" y="2219092"/>
                </a:cubicBezTo>
                <a:cubicBezTo>
                  <a:pt x="1491736" y="2246939"/>
                  <a:pt x="1474086" y="2240093"/>
                  <a:pt x="1516566" y="2252546"/>
                </a:cubicBezTo>
                <a:cubicBezTo>
                  <a:pt x="1523303" y="2266547"/>
                  <a:pt x="1527443" y="2276535"/>
                  <a:pt x="1538868" y="2286000"/>
                </a:cubicBezTo>
                <a:cubicBezTo>
                  <a:pt x="1550624" y="2307789"/>
                  <a:pt x="1570385" y="2318874"/>
                  <a:pt x="1583473" y="2330605"/>
                </a:cubicBezTo>
                <a:cubicBezTo>
                  <a:pt x="1616721" y="2363530"/>
                  <a:pt x="1637234" y="2382955"/>
                  <a:pt x="1672683" y="2397512"/>
                </a:cubicBezTo>
                <a:cubicBezTo>
                  <a:pt x="1690399" y="2399320"/>
                  <a:pt x="1691736" y="2406322"/>
                  <a:pt x="1706137" y="2408663"/>
                </a:cubicBezTo>
                <a:cubicBezTo>
                  <a:pt x="1713801" y="2416118"/>
                  <a:pt x="1717390" y="2426107"/>
                  <a:pt x="1728439" y="2430966"/>
                </a:cubicBezTo>
                <a:cubicBezTo>
                  <a:pt x="1749465" y="2441479"/>
                  <a:pt x="1795345" y="2453267"/>
                  <a:pt x="1795346" y="2453268"/>
                </a:cubicBezTo>
                <a:cubicBezTo>
                  <a:pt x="1819184" y="2473403"/>
                  <a:pt x="1832494" y="2493948"/>
                  <a:pt x="1862254" y="2520175"/>
                </a:cubicBezTo>
                <a:cubicBezTo>
                  <a:pt x="1870786" y="2526934"/>
                  <a:pt x="1872274" y="2534793"/>
                  <a:pt x="1884556" y="2542478"/>
                </a:cubicBezTo>
                <a:cubicBezTo>
                  <a:pt x="1886867" y="2553385"/>
                  <a:pt x="1888332" y="2565917"/>
                  <a:pt x="1895707" y="2575931"/>
                </a:cubicBezTo>
                <a:cubicBezTo>
                  <a:pt x="1904514" y="2585564"/>
                  <a:pt x="1921159" y="2587300"/>
                  <a:pt x="1929161" y="2598234"/>
                </a:cubicBezTo>
                <a:cubicBezTo>
                  <a:pt x="1974202" y="2632319"/>
                  <a:pt x="1935966" y="2604588"/>
                  <a:pt x="1984917" y="2631687"/>
                </a:cubicBezTo>
                <a:cubicBezTo>
                  <a:pt x="2024998" y="2677129"/>
                  <a:pt x="2001051" y="2647101"/>
                  <a:pt x="2074127" y="2676292"/>
                </a:cubicBezTo>
                <a:cubicBezTo>
                  <a:pt x="2088998" y="2678854"/>
                  <a:pt x="2093482" y="2684558"/>
                  <a:pt x="2107581" y="2687444"/>
                </a:cubicBezTo>
                <a:cubicBezTo>
                  <a:pt x="2125140" y="2679787"/>
                  <a:pt x="2241392" y="2685019"/>
                  <a:pt x="2274849" y="2665141"/>
                </a:cubicBezTo>
                <a:cubicBezTo>
                  <a:pt x="2298819" y="2653314"/>
                  <a:pt x="2319817" y="2635202"/>
                  <a:pt x="2341756" y="2620536"/>
                </a:cubicBezTo>
                <a:cubicBezTo>
                  <a:pt x="2356892" y="2591806"/>
                  <a:pt x="2403673" y="2568944"/>
                  <a:pt x="2442117" y="2520175"/>
                </a:cubicBezTo>
                <a:cubicBezTo>
                  <a:pt x="2457431" y="2504696"/>
                  <a:pt x="2479584" y="2490177"/>
                  <a:pt x="2486722" y="2475570"/>
                </a:cubicBezTo>
                <a:cubicBezTo>
                  <a:pt x="2493250" y="2468427"/>
                  <a:pt x="2500408" y="2458905"/>
                  <a:pt x="2509025" y="2453268"/>
                </a:cubicBezTo>
                <a:cubicBezTo>
                  <a:pt x="2517135" y="2447253"/>
                  <a:pt x="2528300" y="2440148"/>
                  <a:pt x="2542478" y="2430966"/>
                </a:cubicBezTo>
                <a:cubicBezTo>
                  <a:pt x="2580928" y="2386353"/>
                  <a:pt x="2520628" y="2429189"/>
                  <a:pt x="2587083" y="2375209"/>
                </a:cubicBezTo>
                <a:cubicBezTo>
                  <a:pt x="2593161" y="2365732"/>
                  <a:pt x="2609200" y="2361187"/>
                  <a:pt x="2620537" y="2352907"/>
                </a:cubicBezTo>
                <a:cubicBezTo>
                  <a:pt x="2628786" y="2344750"/>
                  <a:pt x="2630913" y="2328400"/>
                  <a:pt x="2642839" y="2319453"/>
                </a:cubicBezTo>
                <a:cubicBezTo>
                  <a:pt x="2656523" y="2303488"/>
                  <a:pt x="2687444" y="2274848"/>
                  <a:pt x="2687444" y="2274848"/>
                </a:cubicBezTo>
                <a:cubicBezTo>
                  <a:pt x="2716316" y="2195357"/>
                  <a:pt x="2696102" y="2230543"/>
                  <a:pt x="2732049" y="2174487"/>
                </a:cubicBezTo>
                <a:cubicBezTo>
                  <a:pt x="2743835" y="2130824"/>
                  <a:pt x="2771903" y="2075859"/>
                  <a:pt x="2776654" y="2040673"/>
                </a:cubicBezTo>
                <a:cubicBezTo>
                  <a:pt x="2782175" y="2023141"/>
                  <a:pt x="2789151" y="2005829"/>
                  <a:pt x="2798956" y="1973766"/>
                </a:cubicBezTo>
                <a:cubicBezTo>
                  <a:pt x="2801017" y="1963009"/>
                  <a:pt x="2804638" y="1952346"/>
                  <a:pt x="2810107" y="1940312"/>
                </a:cubicBezTo>
                <a:cubicBezTo>
                  <a:pt x="2818430" y="1922000"/>
                  <a:pt x="2824298" y="1923871"/>
                  <a:pt x="2832410" y="1906858"/>
                </a:cubicBezTo>
                <a:cubicBezTo>
                  <a:pt x="2864418" y="1824112"/>
                  <a:pt x="2839128" y="1858318"/>
                  <a:pt x="2877015" y="1806497"/>
                </a:cubicBezTo>
                <a:cubicBezTo>
                  <a:pt x="2882985" y="1773504"/>
                  <a:pt x="2903374" y="1736791"/>
                  <a:pt x="2921620" y="1672683"/>
                </a:cubicBezTo>
                <a:cubicBezTo>
                  <a:pt x="2926533" y="1655908"/>
                  <a:pt x="2932626" y="1649870"/>
                  <a:pt x="2932771" y="1639229"/>
                </a:cubicBezTo>
                <a:cubicBezTo>
                  <a:pt x="2939502" y="1628772"/>
                  <a:pt x="2935990" y="1616411"/>
                  <a:pt x="2943922" y="1605775"/>
                </a:cubicBezTo>
                <a:cubicBezTo>
                  <a:pt x="2951186" y="1592452"/>
                  <a:pt x="2961279" y="1579895"/>
                  <a:pt x="2966225" y="1572322"/>
                </a:cubicBezTo>
                <a:cubicBezTo>
                  <a:pt x="2976561" y="1548127"/>
                  <a:pt x="2979944" y="1523763"/>
                  <a:pt x="2988527" y="1505414"/>
                </a:cubicBezTo>
                <a:cubicBezTo>
                  <a:pt x="2998769" y="1492041"/>
                  <a:pt x="3005528" y="1484569"/>
                  <a:pt x="3010829" y="1471961"/>
                </a:cubicBezTo>
                <a:cubicBezTo>
                  <a:pt x="3014785" y="1458553"/>
                  <a:pt x="3017391" y="1451412"/>
                  <a:pt x="3021981" y="1438507"/>
                </a:cubicBezTo>
                <a:cubicBezTo>
                  <a:pt x="3028924" y="1425609"/>
                  <a:pt x="3039573" y="1416549"/>
                  <a:pt x="3044283" y="1405053"/>
                </a:cubicBezTo>
                <a:cubicBezTo>
                  <a:pt x="3055073" y="1383571"/>
                  <a:pt x="3061806" y="1358695"/>
                  <a:pt x="3066586" y="1338146"/>
                </a:cubicBezTo>
                <a:cubicBezTo>
                  <a:pt x="3068249" y="1322773"/>
                  <a:pt x="3076332" y="1322278"/>
                  <a:pt x="3077737" y="1304692"/>
                </a:cubicBezTo>
                <a:cubicBezTo>
                  <a:pt x="3082552" y="1296563"/>
                  <a:pt x="3088585" y="1281386"/>
                  <a:pt x="3088888" y="1271239"/>
                </a:cubicBezTo>
                <a:cubicBezTo>
                  <a:pt x="3092400" y="1258636"/>
                  <a:pt x="3097124" y="1243423"/>
                  <a:pt x="3100039" y="1226634"/>
                </a:cubicBezTo>
                <a:cubicBezTo>
                  <a:pt x="3110610" y="1200369"/>
                  <a:pt x="3112773" y="1182798"/>
                  <a:pt x="3122342" y="1159727"/>
                </a:cubicBezTo>
                <a:cubicBezTo>
                  <a:pt x="3127592" y="1148894"/>
                  <a:pt x="3129292" y="1137691"/>
                  <a:pt x="3133493" y="1126273"/>
                </a:cubicBezTo>
                <a:cubicBezTo>
                  <a:pt x="3143678" y="1112831"/>
                  <a:pt x="3151568" y="1107905"/>
                  <a:pt x="3155795" y="1092819"/>
                </a:cubicBezTo>
                <a:cubicBezTo>
                  <a:pt x="3156464" y="1092905"/>
                  <a:pt x="3185696" y="1010458"/>
                  <a:pt x="3189249" y="992458"/>
                </a:cubicBezTo>
                <a:cubicBezTo>
                  <a:pt x="3194120" y="980458"/>
                  <a:pt x="3193186" y="967258"/>
                  <a:pt x="3200400" y="959005"/>
                </a:cubicBezTo>
                <a:cubicBezTo>
                  <a:pt x="3209275" y="948692"/>
                  <a:pt x="3220061" y="943803"/>
                  <a:pt x="3222703" y="936702"/>
                </a:cubicBezTo>
                <a:cubicBezTo>
                  <a:pt x="3225438" y="926479"/>
                  <a:pt x="3229805" y="915849"/>
                  <a:pt x="3233854" y="903248"/>
                </a:cubicBezTo>
                <a:cubicBezTo>
                  <a:pt x="3246871" y="879818"/>
                  <a:pt x="3278459" y="836342"/>
                  <a:pt x="3278459" y="836341"/>
                </a:cubicBezTo>
                <a:cubicBezTo>
                  <a:pt x="3281202" y="824545"/>
                  <a:pt x="3282828" y="812497"/>
                  <a:pt x="3289610" y="802887"/>
                </a:cubicBezTo>
                <a:cubicBezTo>
                  <a:pt x="3324105" y="748937"/>
                  <a:pt x="3318295" y="783737"/>
                  <a:pt x="3345366" y="735980"/>
                </a:cubicBezTo>
                <a:cubicBezTo>
                  <a:pt x="3385216" y="604077"/>
                  <a:pt x="3319882" y="697368"/>
                  <a:pt x="3389971" y="635619"/>
                </a:cubicBezTo>
                <a:cubicBezTo>
                  <a:pt x="3401863" y="575519"/>
                  <a:pt x="3404070" y="570317"/>
                  <a:pt x="3412273" y="501805"/>
                </a:cubicBezTo>
                <a:cubicBezTo>
                  <a:pt x="3464974" y="299729"/>
                  <a:pt x="3402155" y="535535"/>
                  <a:pt x="3434576" y="312234"/>
                </a:cubicBezTo>
                <a:cubicBezTo>
                  <a:pt x="3412642" y="244872"/>
                  <a:pt x="3425606" y="161098"/>
                  <a:pt x="3423425" y="89209"/>
                </a:cubicBezTo>
                <a:cubicBezTo>
                  <a:pt x="3421691" y="66665"/>
                  <a:pt x="3412273" y="22301"/>
                  <a:pt x="3412273" y="22302"/>
                </a:cubicBezTo>
              </a:path>
            </a:pathLst>
          </a:custGeom>
          <a:noFill/>
          <a:ln w="38100">
            <a:solidFill>
              <a:srgbClr val="FF0000"/>
            </a:solidFill>
            <a:miter lim="800000"/>
            <a:tailEnd type="triangle"/>
            <a:extLst>
              <a:ext uri="{C807C97D-BFC1-408E-A445-0C87EB9F89A2}">
                <ask:lineSketchStyleProps xmlns:ask="http://schemas.microsoft.com/office/drawing/2018/sketchyshapes" sd="1219033472">
                  <a:custGeom>
                    <a:avLst/>
                    <a:gdLst>
                      <a:gd name="connsiteX0" fmla="*/ 0 w 3434576"/>
                      <a:gd name="connsiteY0" fmla="*/ 0 h 2687444"/>
                      <a:gd name="connsiteX1" fmla="*/ 66907 w 3434576"/>
                      <a:gd name="connsiteY1" fmla="*/ 78058 h 2687444"/>
                      <a:gd name="connsiteX2" fmla="*/ 89210 w 3434576"/>
                      <a:gd name="connsiteY2" fmla="*/ 100361 h 2687444"/>
                      <a:gd name="connsiteX3" fmla="*/ 133815 w 3434576"/>
                      <a:gd name="connsiteY3" fmla="*/ 167268 h 2687444"/>
                      <a:gd name="connsiteX4" fmla="*/ 211873 w 3434576"/>
                      <a:gd name="connsiteY4" fmla="*/ 267629 h 2687444"/>
                      <a:gd name="connsiteX5" fmla="*/ 278781 w 3434576"/>
                      <a:gd name="connsiteY5" fmla="*/ 367990 h 2687444"/>
                      <a:gd name="connsiteX6" fmla="*/ 301083 w 3434576"/>
                      <a:gd name="connsiteY6" fmla="*/ 401444 h 2687444"/>
                      <a:gd name="connsiteX7" fmla="*/ 312234 w 3434576"/>
                      <a:gd name="connsiteY7" fmla="*/ 434897 h 2687444"/>
                      <a:gd name="connsiteX8" fmla="*/ 334537 w 3434576"/>
                      <a:gd name="connsiteY8" fmla="*/ 457200 h 2687444"/>
                      <a:gd name="connsiteX9" fmla="*/ 379142 w 3434576"/>
                      <a:gd name="connsiteY9" fmla="*/ 512956 h 2687444"/>
                      <a:gd name="connsiteX10" fmla="*/ 423746 w 3434576"/>
                      <a:gd name="connsiteY10" fmla="*/ 602166 h 2687444"/>
                      <a:gd name="connsiteX11" fmla="*/ 457200 w 3434576"/>
                      <a:gd name="connsiteY11" fmla="*/ 713678 h 2687444"/>
                      <a:gd name="connsiteX12" fmla="*/ 468351 w 3434576"/>
                      <a:gd name="connsiteY12" fmla="*/ 747131 h 2687444"/>
                      <a:gd name="connsiteX13" fmla="*/ 479503 w 3434576"/>
                      <a:gd name="connsiteY13" fmla="*/ 791736 h 2687444"/>
                      <a:gd name="connsiteX14" fmla="*/ 501805 w 3434576"/>
                      <a:gd name="connsiteY14" fmla="*/ 858644 h 2687444"/>
                      <a:gd name="connsiteX15" fmla="*/ 557561 w 3434576"/>
                      <a:gd name="connsiteY15" fmla="*/ 914400 h 2687444"/>
                      <a:gd name="connsiteX16" fmla="*/ 579864 w 3434576"/>
                      <a:gd name="connsiteY16" fmla="*/ 936702 h 2687444"/>
                      <a:gd name="connsiteX17" fmla="*/ 602166 w 3434576"/>
                      <a:gd name="connsiteY17" fmla="*/ 1025912 h 2687444"/>
                      <a:gd name="connsiteX18" fmla="*/ 613317 w 3434576"/>
                      <a:gd name="connsiteY18" fmla="*/ 1059366 h 2687444"/>
                      <a:gd name="connsiteX19" fmla="*/ 635620 w 3434576"/>
                      <a:gd name="connsiteY19" fmla="*/ 1092819 h 2687444"/>
                      <a:gd name="connsiteX20" fmla="*/ 657922 w 3434576"/>
                      <a:gd name="connsiteY20" fmla="*/ 1170878 h 2687444"/>
                      <a:gd name="connsiteX21" fmla="*/ 669073 w 3434576"/>
                      <a:gd name="connsiteY21" fmla="*/ 1204331 h 2687444"/>
                      <a:gd name="connsiteX22" fmla="*/ 735981 w 3434576"/>
                      <a:gd name="connsiteY22" fmla="*/ 1304692 h 2687444"/>
                      <a:gd name="connsiteX23" fmla="*/ 758283 w 3434576"/>
                      <a:gd name="connsiteY23" fmla="*/ 1338146 h 2687444"/>
                      <a:gd name="connsiteX24" fmla="*/ 780586 w 3434576"/>
                      <a:gd name="connsiteY24" fmla="*/ 1360448 h 2687444"/>
                      <a:gd name="connsiteX25" fmla="*/ 825190 w 3434576"/>
                      <a:gd name="connsiteY25" fmla="*/ 1427356 h 2687444"/>
                      <a:gd name="connsiteX26" fmla="*/ 858644 w 3434576"/>
                      <a:gd name="connsiteY26" fmla="*/ 1483112 h 2687444"/>
                      <a:gd name="connsiteX27" fmla="*/ 869795 w 3434576"/>
                      <a:gd name="connsiteY27" fmla="*/ 1516566 h 2687444"/>
                      <a:gd name="connsiteX28" fmla="*/ 947854 w 3434576"/>
                      <a:gd name="connsiteY28" fmla="*/ 1594624 h 2687444"/>
                      <a:gd name="connsiteX29" fmla="*/ 970156 w 3434576"/>
                      <a:gd name="connsiteY29" fmla="*/ 1616927 h 2687444"/>
                      <a:gd name="connsiteX30" fmla="*/ 992459 w 3434576"/>
                      <a:gd name="connsiteY30" fmla="*/ 1639229 h 2687444"/>
                      <a:gd name="connsiteX31" fmla="*/ 1025912 w 3434576"/>
                      <a:gd name="connsiteY31" fmla="*/ 1806497 h 2687444"/>
                      <a:gd name="connsiteX32" fmla="*/ 1103971 w 3434576"/>
                      <a:gd name="connsiteY32" fmla="*/ 1895707 h 2687444"/>
                      <a:gd name="connsiteX33" fmla="*/ 1170878 w 3434576"/>
                      <a:gd name="connsiteY33" fmla="*/ 1951463 h 2687444"/>
                      <a:gd name="connsiteX34" fmla="*/ 1193181 w 3434576"/>
                      <a:gd name="connsiteY34" fmla="*/ 1984917 h 2687444"/>
                      <a:gd name="connsiteX35" fmla="*/ 1248937 w 3434576"/>
                      <a:gd name="connsiteY35" fmla="*/ 2040673 h 2687444"/>
                      <a:gd name="connsiteX36" fmla="*/ 1271239 w 3434576"/>
                      <a:gd name="connsiteY36" fmla="*/ 2074127 h 2687444"/>
                      <a:gd name="connsiteX37" fmla="*/ 1304693 w 3434576"/>
                      <a:gd name="connsiteY37" fmla="*/ 2096429 h 2687444"/>
                      <a:gd name="connsiteX38" fmla="*/ 1338146 w 3434576"/>
                      <a:gd name="connsiteY38" fmla="*/ 2129883 h 2687444"/>
                      <a:gd name="connsiteX39" fmla="*/ 1371600 w 3434576"/>
                      <a:gd name="connsiteY39" fmla="*/ 2152185 h 2687444"/>
                      <a:gd name="connsiteX40" fmla="*/ 1393903 w 3434576"/>
                      <a:gd name="connsiteY40" fmla="*/ 2174487 h 2687444"/>
                      <a:gd name="connsiteX41" fmla="*/ 1460810 w 3434576"/>
                      <a:gd name="connsiteY41" fmla="*/ 2219092 h 2687444"/>
                      <a:gd name="connsiteX42" fmla="*/ 1516566 w 3434576"/>
                      <a:gd name="connsiteY42" fmla="*/ 2252546 h 2687444"/>
                      <a:gd name="connsiteX43" fmla="*/ 1538868 w 3434576"/>
                      <a:gd name="connsiteY43" fmla="*/ 2286000 h 2687444"/>
                      <a:gd name="connsiteX44" fmla="*/ 1583473 w 3434576"/>
                      <a:gd name="connsiteY44" fmla="*/ 2330605 h 2687444"/>
                      <a:gd name="connsiteX45" fmla="*/ 1672683 w 3434576"/>
                      <a:gd name="connsiteY45" fmla="*/ 2397512 h 2687444"/>
                      <a:gd name="connsiteX46" fmla="*/ 1706137 w 3434576"/>
                      <a:gd name="connsiteY46" fmla="*/ 2408663 h 2687444"/>
                      <a:gd name="connsiteX47" fmla="*/ 1728439 w 3434576"/>
                      <a:gd name="connsiteY47" fmla="*/ 2430966 h 2687444"/>
                      <a:gd name="connsiteX48" fmla="*/ 1795346 w 3434576"/>
                      <a:gd name="connsiteY48" fmla="*/ 2453268 h 2687444"/>
                      <a:gd name="connsiteX49" fmla="*/ 1862254 w 3434576"/>
                      <a:gd name="connsiteY49" fmla="*/ 2520175 h 2687444"/>
                      <a:gd name="connsiteX50" fmla="*/ 1884556 w 3434576"/>
                      <a:gd name="connsiteY50" fmla="*/ 2542478 h 2687444"/>
                      <a:gd name="connsiteX51" fmla="*/ 1895707 w 3434576"/>
                      <a:gd name="connsiteY51" fmla="*/ 2575931 h 2687444"/>
                      <a:gd name="connsiteX52" fmla="*/ 1929161 w 3434576"/>
                      <a:gd name="connsiteY52" fmla="*/ 2598234 h 2687444"/>
                      <a:gd name="connsiteX53" fmla="*/ 1984917 w 3434576"/>
                      <a:gd name="connsiteY53" fmla="*/ 2631687 h 2687444"/>
                      <a:gd name="connsiteX54" fmla="*/ 2074127 w 3434576"/>
                      <a:gd name="connsiteY54" fmla="*/ 2676292 h 2687444"/>
                      <a:gd name="connsiteX55" fmla="*/ 2107581 w 3434576"/>
                      <a:gd name="connsiteY55" fmla="*/ 2687444 h 2687444"/>
                      <a:gd name="connsiteX56" fmla="*/ 2274849 w 3434576"/>
                      <a:gd name="connsiteY56" fmla="*/ 2665141 h 2687444"/>
                      <a:gd name="connsiteX57" fmla="*/ 2341756 w 3434576"/>
                      <a:gd name="connsiteY57" fmla="*/ 2620536 h 2687444"/>
                      <a:gd name="connsiteX58" fmla="*/ 2442117 w 3434576"/>
                      <a:gd name="connsiteY58" fmla="*/ 2520175 h 2687444"/>
                      <a:gd name="connsiteX59" fmla="*/ 2486722 w 3434576"/>
                      <a:gd name="connsiteY59" fmla="*/ 2475570 h 2687444"/>
                      <a:gd name="connsiteX60" fmla="*/ 2509025 w 3434576"/>
                      <a:gd name="connsiteY60" fmla="*/ 2453268 h 2687444"/>
                      <a:gd name="connsiteX61" fmla="*/ 2542478 w 3434576"/>
                      <a:gd name="connsiteY61" fmla="*/ 2430966 h 2687444"/>
                      <a:gd name="connsiteX62" fmla="*/ 2587083 w 3434576"/>
                      <a:gd name="connsiteY62" fmla="*/ 2375209 h 2687444"/>
                      <a:gd name="connsiteX63" fmla="*/ 2620537 w 3434576"/>
                      <a:gd name="connsiteY63" fmla="*/ 2352907 h 2687444"/>
                      <a:gd name="connsiteX64" fmla="*/ 2642839 w 3434576"/>
                      <a:gd name="connsiteY64" fmla="*/ 2319453 h 2687444"/>
                      <a:gd name="connsiteX65" fmla="*/ 2687444 w 3434576"/>
                      <a:gd name="connsiteY65" fmla="*/ 2274848 h 2687444"/>
                      <a:gd name="connsiteX66" fmla="*/ 2732049 w 3434576"/>
                      <a:gd name="connsiteY66" fmla="*/ 2174487 h 2687444"/>
                      <a:gd name="connsiteX67" fmla="*/ 2776654 w 3434576"/>
                      <a:gd name="connsiteY67" fmla="*/ 2040673 h 2687444"/>
                      <a:gd name="connsiteX68" fmla="*/ 2798956 w 3434576"/>
                      <a:gd name="connsiteY68" fmla="*/ 1973766 h 2687444"/>
                      <a:gd name="connsiteX69" fmla="*/ 2810107 w 3434576"/>
                      <a:gd name="connsiteY69" fmla="*/ 1940312 h 2687444"/>
                      <a:gd name="connsiteX70" fmla="*/ 2832410 w 3434576"/>
                      <a:gd name="connsiteY70" fmla="*/ 1906858 h 2687444"/>
                      <a:gd name="connsiteX71" fmla="*/ 2877015 w 3434576"/>
                      <a:gd name="connsiteY71" fmla="*/ 1806497 h 2687444"/>
                      <a:gd name="connsiteX72" fmla="*/ 2921620 w 3434576"/>
                      <a:gd name="connsiteY72" fmla="*/ 1672683 h 2687444"/>
                      <a:gd name="connsiteX73" fmla="*/ 2932771 w 3434576"/>
                      <a:gd name="connsiteY73" fmla="*/ 1639229 h 2687444"/>
                      <a:gd name="connsiteX74" fmla="*/ 2943922 w 3434576"/>
                      <a:gd name="connsiteY74" fmla="*/ 1605775 h 2687444"/>
                      <a:gd name="connsiteX75" fmla="*/ 2966225 w 3434576"/>
                      <a:gd name="connsiteY75" fmla="*/ 1572322 h 2687444"/>
                      <a:gd name="connsiteX76" fmla="*/ 2988527 w 3434576"/>
                      <a:gd name="connsiteY76" fmla="*/ 1505414 h 2687444"/>
                      <a:gd name="connsiteX77" fmla="*/ 3010829 w 3434576"/>
                      <a:gd name="connsiteY77" fmla="*/ 1471961 h 2687444"/>
                      <a:gd name="connsiteX78" fmla="*/ 3021981 w 3434576"/>
                      <a:gd name="connsiteY78" fmla="*/ 1438507 h 2687444"/>
                      <a:gd name="connsiteX79" fmla="*/ 3044283 w 3434576"/>
                      <a:gd name="connsiteY79" fmla="*/ 1405053 h 2687444"/>
                      <a:gd name="connsiteX80" fmla="*/ 3066586 w 3434576"/>
                      <a:gd name="connsiteY80" fmla="*/ 1338146 h 2687444"/>
                      <a:gd name="connsiteX81" fmla="*/ 3077737 w 3434576"/>
                      <a:gd name="connsiteY81" fmla="*/ 1304692 h 2687444"/>
                      <a:gd name="connsiteX82" fmla="*/ 3088888 w 3434576"/>
                      <a:gd name="connsiteY82" fmla="*/ 1271239 h 2687444"/>
                      <a:gd name="connsiteX83" fmla="*/ 3100039 w 3434576"/>
                      <a:gd name="connsiteY83" fmla="*/ 1226634 h 2687444"/>
                      <a:gd name="connsiteX84" fmla="*/ 3122342 w 3434576"/>
                      <a:gd name="connsiteY84" fmla="*/ 1159727 h 2687444"/>
                      <a:gd name="connsiteX85" fmla="*/ 3133493 w 3434576"/>
                      <a:gd name="connsiteY85" fmla="*/ 1126273 h 2687444"/>
                      <a:gd name="connsiteX86" fmla="*/ 3155795 w 3434576"/>
                      <a:gd name="connsiteY86" fmla="*/ 1092819 h 2687444"/>
                      <a:gd name="connsiteX87" fmla="*/ 3189249 w 3434576"/>
                      <a:gd name="connsiteY87" fmla="*/ 992458 h 2687444"/>
                      <a:gd name="connsiteX88" fmla="*/ 3200400 w 3434576"/>
                      <a:gd name="connsiteY88" fmla="*/ 959005 h 2687444"/>
                      <a:gd name="connsiteX89" fmla="*/ 3222703 w 3434576"/>
                      <a:gd name="connsiteY89" fmla="*/ 936702 h 2687444"/>
                      <a:gd name="connsiteX90" fmla="*/ 3233854 w 3434576"/>
                      <a:gd name="connsiteY90" fmla="*/ 903248 h 2687444"/>
                      <a:gd name="connsiteX91" fmla="*/ 3278459 w 3434576"/>
                      <a:gd name="connsiteY91" fmla="*/ 836341 h 2687444"/>
                      <a:gd name="connsiteX92" fmla="*/ 3289610 w 3434576"/>
                      <a:gd name="connsiteY92" fmla="*/ 802887 h 2687444"/>
                      <a:gd name="connsiteX93" fmla="*/ 3345366 w 3434576"/>
                      <a:gd name="connsiteY93" fmla="*/ 735980 h 2687444"/>
                      <a:gd name="connsiteX94" fmla="*/ 3389971 w 3434576"/>
                      <a:gd name="connsiteY94" fmla="*/ 635619 h 2687444"/>
                      <a:gd name="connsiteX95" fmla="*/ 3412273 w 3434576"/>
                      <a:gd name="connsiteY95" fmla="*/ 501805 h 2687444"/>
                      <a:gd name="connsiteX96" fmla="*/ 3434576 w 3434576"/>
                      <a:gd name="connsiteY96" fmla="*/ 312234 h 2687444"/>
                      <a:gd name="connsiteX97" fmla="*/ 3423425 w 3434576"/>
                      <a:gd name="connsiteY97" fmla="*/ 89209 h 2687444"/>
                      <a:gd name="connsiteX98" fmla="*/ 3412273 w 3434576"/>
                      <a:gd name="connsiteY98" fmla="*/ 22302 h 268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3434576" h="2687444">
                        <a:moveTo>
                          <a:pt x="0" y="0"/>
                        </a:moveTo>
                        <a:cubicBezTo>
                          <a:pt x="22302" y="26019"/>
                          <a:pt x="44140" y="52445"/>
                          <a:pt x="66907" y="78058"/>
                        </a:cubicBezTo>
                        <a:cubicBezTo>
                          <a:pt x="73892" y="85916"/>
                          <a:pt x="82902" y="91950"/>
                          <a:pt x="89210" y="100361"/>
                        </a:cubicBezTo>
                        <a:cubicBezTo>
                          <a:pt x="105293" y="121804"/>
                          <a:pt x="114862" y="148314"/>
                          <a:pt x="133815" y="167268"/>
                        </a:cubicBezTo>
                        <a:cubicBezTo>
                          <a:pt x="186221" y="219676"/>
                          <a:pt x="158520" y="187600"/>
                          <a:pt x="211873" y="267629"/>
                        </a:cubicBezTo>
                        <a:lnTo>
                          <a:pt x="278781" y="367990"/>
                        </a:lnTo>
                        <a:cubicBezTo>
                          <a:pt x="286215" y="379141"/>
                          <a:pt x="296845" y="388730"/>
                          <a:pt x="301083" y="401444"/>
                        </a:cubicBezTo>
                        <a:cubicBezTo>
                          <a:pt x="304800" y="412595"/>
                          <a:pt x="306186" y="424818"/>
                          <a:pt x="312234" y="434897"/>
                        </a:cubicBezTo>
                        <a:cubicBezTo>
                          <a:pt x="317643" y="443912"/>
                          <a:pt x="327969" y="448990"/>
                          <a:pt x="334537" y="457200"/>
                        </a:cubicBezTo>
                        <a:cubicBezTo>
                          <a:pt x="390806" y="527536"/>
                          <a:pt x="325290" y="459104"/>
                          <a:pt x="379142" y="512956"/>
                        </a:cubicBezTo>
                        <a:cubicBezTo>
                          <a:pt x="404769" y="589837"/>
                          <a:pt x="384821" y="563239"/>
                          <a:pt x="423746" y="602166"/>
                        </a:cubicBezTo>
                        <a:cubicBezTo>
                          <a:pt x="476742" y="761148"/>
                          <a:pt x="423498" y="595719"/>
                          <a:pt x="457200" y="713678"/>
                        </a:cubicBezTo>
                        <a:cubicBezTo>
                          <a:pt x="460429" y="724980"/>
                          <a:pt x="465122" y="735829"/>
                          <a:pt x="468351" y="747131"/>
                        </a:cubicBezTo>
                        <a:cubicBezTo>
                          <a:pt x="472561" y="761867"/>
                          <a:pt x="475099" y="777056"/>
                          <a:pt x="479503" y="791736"/>
                        </a:cubicBezTo>
                        <a:cubicBezTo>
                          <a:pt x="486258" y="814254"/>
                          <a:pt x="485182" y="842021"/>
                          <a:pt x="501805" y="858644"/>
                        </a:cubicBezTo>
                        <a:lnTo>
                          <a:pt x="557561" y="914400"/>
                        </a:lnTo>
                        <a:lnTo>
                          <a:pt x="579864" y="936702"/>
                        </a:lnTo>
                        <a:cubicBezTo>
                          <a:pt x="587298" y="966439"/>
                          <a:pt x="592473" y="996833"/>
                          <a:pt x="602166" y="1025912"/>
                        </a:cubicBezTo>
                        <a:cubicBezTo>
                          <a:pt x="605883" y="1037063"/>
                          <a:pt x="608060" y="1048852"/>
                          <a:pt x="613317" y="1059366"/>
                        </a:cubicBezTo>
                        <a:cubicBezTo>
                          <a:pt x="619311" y="1071353"/>
                          <a:pt x="628186" y="1081668"/>
                          <a:pt x="635620" y="1092819"/>
                        </a:cubicBezTo>
                        <a:cubicBezTo>
                          <a:pt x="662358" y="1173036"/>
                          <a:pt x="629916" y="1072855"/>
                          <a:pt x="657922" y="1170878"/>
                        </a:cubicBezTo>
                        <a:cubicBezTo>
                          <a:pt x="661151" y="1182180"/>
                          <a:pt x="663365" y="1194056"/>
                          <a:pt x="669073" y="1204331"/>
                        </a:cubicBezTo>
                        <a:cubicBezTo>
                          <a:pt x="669091" y="1204363"/>
                          <a:pt x="724819" y="1287950"/>
                          <a:pt x="735981" y="1304692"/>
                        </a:cubicBezTo>
                        <a:cubicBezTo>
                          <a:pt x="743415" y="1315843"/>
                          <a:pt x="748806" y="1328669"/>
                          <a:pt x="758283" y="1338146"/>
                        </a:cubicBezTo>
                        <a:cubicBezTo>
                          <a:pt x="765717" y="1345580"/>
                          <a:pt x="774278" y="1352037"/>
                          <a:pt x="780586" y="1360448"/>
                        </a:cubicBezTo>
                        <a:cubicBezTo>
                          <a:pt x="796668" y="1381891"/>
                          <a:pt x="816713" y="1401928"/>
                          <a:pt x="825190" y="1427356"/>
                        </a:cubicBezTo>
                        <a:cubicBezTo>
                          <a:pt x="839667" y="1470783"/>
                          <a:pt x="828031" y="1452497"/>
                          <a:pt x="858644" y="1483112"/>
                        </a:cubicBezTo>
                        <a:cubicBezTo>
                          <a:pt x="862361" y="1494263"/>
                          <a:pt x="862742" y="1507162"/>
                          <a:pt x="869795" y="1516566"/>
                        </a:cubicBezTo>
                        <a:cubicBezTo>
                          <a:pt x="869809" y="1516584"/>
                          <a:pt x="932236" y="1579006"/>
                          <a:pt x="947854" y="1594624"/>
                        </a:cubicBezTo>
                        <a:lnTo>
                          <a:pt x="970156" y="1616927"/>
                        </a:lnTo>
                        <a:lnTo>
                          <a:pt x="992459" y="1639229"/>
                        </a:lnTo>
                        <a:cubicBezTo>
                          <a:pt x="996767" y="1669388"/>
                          <a:pt x="1010271" y="1783035"/>
                          <a:pt x="1025912" y="1806497"/>
                        </a:cubicBezTo>
                        <a:cubicBezTo>
                          <a:pt x="1062795" y="1861820"/>
                          <a:pt x="1038738" y="1830474"/>
                          <a:pt x="1103971" y="1895707"/>
                        </a:cubicBezTo>
                        <a:cubicBezTo>
                          <a:pt x="1146902" y="1938638"/>
                          <a:pt x="1124303" y="1920413"/>
                          <a:pt x="1170878" y="1951463"/>
                        </a:cubicBezTo>
                        <a:cubicBezTo>
                          <a:pt x="1178312" y="1962614"/>
                          <a:pt x="1184356" y="1974831"/>
                          <a:pt x="1193181" y="1984917"/>
                        </a:cubicBezTo>
                        <a:cubicBezTo>
                          <a:pt x="1210489" y="2004697"/>
                          <a:pt x="1234358" y="2018803"/>
                          <a:pt x="1248937" y="2040673"/>
                        </a:cubicBezTo>
                        <a:cubicBezTo>
                          <a:pt x="1256371" y="2051824"/>
                          <a:pt x="1261762" y="2064650"/>
                          <a:pt x="1271239" y="2074127"/>
                        </a:cubicBezTo>
                        <a:cubicBezTo>
                          <a:pt x="1280716" y="2083604"/>
                          <a:pt x="1294397" y="2087849"/>
                          <a:pt x="1304693" y="2096429"/>
                        </a:cubicBezTo>
                        <a:cubicBezTo>
                          <a:pt x="1316808" y="2106525"/>
                          <a:pt x="1326031" y="2119787"/>
                          <a:pt x="1338146" y="2129883"/>
                        </a:cubicBezTo>
                        <a:cubicBezTo>
                          <a:pt x="1348442" y="2138463"/>
                          <a:pt x="1361135" y="2143813"/>
                          <a:pt x="1371600" y="2152185"/>
                        </a:cubicBezTo>
                        <a:cubicBezTo>
                          <a:pt x="1379810" y="2158753"/>
                          <a:pt x="1385492" y="2168179"/>
                          <a:pt x="1393903" y="2174487"/>
                        </a:cubicBezTo>
                        <a:cubicBezTo>
                          <a:pt x="1415346" y="2190569"/>
                          <a:pt x="1441857" y="2200138"/>
                          <a:pt x="1460810" y="2219092"/>
                        </a:cubicBezTo>
                        <a:cubicBezTo>
                          <a:pt x="1491424" y="2249707"/>
                          <a:pt x="1473138" y="2238070"/>
                          <a:pt x="1516566" y="2252546"/>
                        </a:cubicBezTo>
                        <a:cubicBezTo>
                          <a:pt x="1524000" y="2263697"/>
                          <a:pt x="1530146" y="2275824"/>
                          <a:pt x="1538868" y="2286000"/>
                        </a:cubicBezTo>
                        <a:cubicBezTo>
                          <a:pt x="1552552" y="2301965"/>
                          <a:pt x="1568605" y="2315737"/>
                          <a:pt x="1583473" y="2330605"/>
                        </a:cubicBezTo>
                        <a:cubicBezTo>
                          <a:pt x="1609890" y="2357022"/>
                          <a:pt x="1634862" y="2384905"/>
                          <a:pt x="1672683" y="2397512"/>
                        </a:cubicBezTo>
                        <a:lnTo>
                          <a:pt x="1706137" y="2408663"/>
                        </a:lnTo>
                        <a:cubicBezTo>
                          <a:pt x="1713571" y="2416097"/>
                          <a:pt x="1719035" y="2426264"/>
                          <a:pt x="1728439" y="2430966"/>
                        </a:cubicBezTo>
                        <a:cubicBezTo>
                          <a:pt x="1749466" y="2441479"/>
                          <a:pt x="1795346" y="2453268"/>
                          <a:pt x="1795346" y="2453268"/>
                        </a:cubicBezTo>
                        <a:lnTo>
                          <a:pt x="1862254" y="2520175"/>
                        </a:lnTo>
                        <a:lnTo>
                          <a:pt x="1884556" y="2542478"/>
                        </a:lnTo>
                        <a:cubicBezTo>
                          <a:pt x="1888273" y="2553629"/>
                          <a:pt x="1888364" y="2566753"/>
                          <a:pt x="1895707" y="2575931"/>
                        </a:cubicBezTo>
                        <a:cubicBezTo>
                          <a:pt x="1904079" y="2586396"/>
                          <a:pt x="1918696" y="2589862"/>
                          <a:pt x="1929161" y="2598234"/>
                        </a:cubicBezTo>
                        <a:cubicBezTo>
                          <a:pt x="1972894" y="2633220"/>
                          <a:pt x="1926823" y="2612322"/>
                          <a:pt x="1984917" y="2631687"/>
                        </a:cubicBezTo>
                        <a:cubicBezTo>
                          <a:pt x="2023844" y="2670614"/>
                          <a:pt x="1997245" y="2650664"/>
                          <a:pt x="2074127" y="2676292"/>
                        </a:cubicBezTo>
                        <a:lnTo>
                          <a:pt x="2107581" y="2687444"/>
                        </a:lnTo>
                        <a:cubicBezTo>
                          <a:pt x="2117065" y="2686654"/>
                          <a:pt x="2234660" y="2687468"/>
                          <a:pt x="2274849" y="2665141"/>
                        </a:cubicBezTo>
                        <a:cubicBezTo>
                          <a:pt x="2298280" y="2652124"/>
                          <a:pt x="2322803" y="2639489"/>
                          <a:pt x="2341756" y="2620536"/>
                        </a:cubicBezTo>
                        <a:lnTo>
                          <a:pt x="2442117" y="2520175"/>
                        </a:lnTo>
                        <a:lnTo>
                          <a:pt x="2486722" y="2475570"/>
                        </a:lnTo>
                        <a:cubicBezTo>
                          <a:pt x="2494156" y="2468136"/>
                          <a:pt x="2500277" y="2459100"/>
                          <a:pt x="2509025" y="2453268"/>
                        </a:cubicBezTo>
                        <a:cubicBezTo>
                          <a:pt x="2520176" y="2445834"/>
                          <a:pt x="2532013" y="2439338"/>
                          <a:pt x="2542478" y="2430966"/>
                        </a:cubicBezTo>
                        <a:cubicBezTo>
                          <a:pt x="2597660" y="2386820"/>
                          <a:pt x="2529117" y="2433175"/>
                          <a:pt x="2587083" y="2375209"/>
                        </a:cubicBezTo>
                        <a:cubicBezTo>
                          <a:pt x="2596560" y="2365732"/>
                          <a:pt x="2609386" y="2360341"/>
                          <a:pt x="2620537" y="2352907"/>
                        </a:cubicBezTo>
                        <a:cubicBezTo>
                          <a:pt x="2627971" y="2341756"/>
                          <a:pt x="2634117" y="2329629"/>
                          <a:pt x="2642839" y="2319453"/>
                        </a:cubicBezTo>
                        <a:cubicBezTo>
                          <a:pt x="2656523" y="2303488"/>
                          <a:pt x="2687444" y="2274848"/>
                          <a:pt x="2687444" y="2274848"/>
                        </a:cubicBezTo>
                        <a:cubicBezTo>
                          <a:pt x="2713984" y="2195226"/>
                          <a:pt x="2696706" y="2227501"/>
                          <a:pt x="2732049" y="2174487"/>
                        </a:cubicBezTo>
                        <a:lnTo>
                          <a:pt x="2776654" y="2040673"/>
                        </a:lnTo>
                        <a:lnTo>
                          <a:pt x="2798956" y="1973766"/>
                        </a:lnTo>
                        <a:cubicBezTo>
                          <a:pt x="2802673" y="1962615"/>
                          <a:pt x="2803587" y="1950092"/>
                          <a:pt x="2810107" y="1940312"/>
                        </a:cubicBezTo>
                        <a:lnTo>
                          <a:pt x="2832410" y="1906858"/>
                        </a:lnTo>
                        <a:cubicBezTo>
                          <a:pt x="2858950" y="1827236"/>
                          <a:pt x="2841672" y="1859511"/>
                          <a:pt x="2877015" y="1806497"/>
                        </a:cubicBezTo>
                        <a:lnTo>
                          <a:pt x="2921620" y="1672683"/>
                        </a:lnTo>
                        <a:lnTo>
                          <a:pt x="2932771" y="1639229"/>
                        </a:lnTo>
                        <a:cubicBezTo>
                          <a:pt x="2936488" y="1628078"/>
                          <a:pt x="2937402" y="1615555"/>
                          <a:pt x="2943922" y="1605775"/>
                        </a:cubicBezTo>
                        <a:lnTo>
                          <a:pt x="2966225" y="1572322"/>
                        </a:lnTo>
                        <a:cubicBezTo>
                          <a:pt x="2973659" y="1550019"/>
                          <a:pt x="2975487" y="1524975"/>
                          <a:pt x="2988527" y="1505414"/>
                        </a:cubicBezTo>
                        <a:cubicBezTo>
                          <a:pt x="2995961" y="1494263"/>
                          <a:pt x="3004835" y="1483948"/>
                          <a:pt x="3010829" y="1471961"/>
                        </a:cubicBezTo>
                        <a:cubicBezTo>
                          <a:pt x="3016086" y="1461447"/>
                          <a:pt x="3016724" y="1449021"/>
                          <a:pt x="3021981" y="1438507"/>
                        </a:cubicBezTo>
                        <a:cubicBezTo>
                          <a:pt x="3027975" y="1426520"/>
                          <a:pt x="3038840" y="1417300"/>
                          <a:pt x="3044283" y="1405053"/>
                        </a:cubicBezTo>
                        <a:cubicBezTo>
                          <a:pt x="3053831" y="1383570"/>
                          <a:pt x="3059152" y="1360448"/>
                          <a:pt x="3066586" y="1338146"/>
                        </a:cubicBezTo>
                        <a:lnTo>
                          <a:pt x="3077737" y="1304692"/>
                        </a:lnTo>
                        <a:cubicBezTo>
                          <a:pt x="3081454" y="1293541"/>
                          <a:pt x="3086037" y="1282642"/>
                          <a:pt x="3088888" y="1271239"/>
                        </a:cubicBezTo>
                        <a:cubicBezTo>
                          <a:pt x="3092605" y="1256371"/>
                          <a:pt x="3095635" y="1241314"/>
                          <a:pt x="3100039" y="1226634"/>
                        </a:cubicBezTo>
                        <a:cubicBezTo>
                          <a:pt x="3106794" y="1204117"/>
                          <a:pt x="3114908" y="1182029"/>
                          <a:pt x="3122342" y="1159727"/>
                        </a:cubicBezTo>
                        <a:cubicBezTo>
                          <a:pt x="3126059" y="1148576"/>
                          <a:pt x="3126973" y="1136053"/>
                          <a:pt x="3133493" y="1126273"/>
                        </a:cubicBezTo>
                        <a:cubicBezTo>
                          <a:pt x="3140927" y="1115122"/>
                          <a:pt x="3150352" y="1105066"/>
                          <a:pt x="3155795" y="1092819"/>
                        </a:cubicBezTo>
                        <a:cubicBezTo>
                          <a:pt x="3155802" y="1092804"/>
                          <a:pt x="3183671" y="1009193"/>
                          <a:pt x="3189249" y="992458"/>
                        </a:cubicBezTo>
                        <a:cubicBezTo>
                          <a:pt x="3192966" y="981307"/>
                          <a:pt x="3192089" y="967316"/>
                          <a:pt x="3200400" y="959005"/>
                        </a:cubicBezTo>
                        <a:lnTo>
                          <a:pt x="3222703" y="936702"/>
                        </a:lnTo>
                        <a:cubicBezTo>
                          <a:pt x="3226420" y="925551"/>
                          <a:pt x="3228146" y="913523"/>
                          <a:pt x="3233854" y="903248"/>
                        </a:cubicBezTo>
                        <a:cubicBezTo>
                          <a:pt x="3246871" y="879817"/>
                          <a:pt x="3278459" y="836341"/>
                          <a:pt x="3278459" y="836341"/>
                        </a:cubicBezTo>
                        <a:cubicBezTo>
                          <a:pt x="3282176" y="825190"/>
                          <a:pt x="3283090" y="812667"/>
                          <a:pt x="3289610" y="802887"/>
                        </a:cubicBezTo>
                        <a:cubicBezTo>
                          <a:pt x="3324627" y="750361"/>
                          <a:pt x="3321042" y="790711"/>
                          <a:pt x="3345366" y="735980"/>
                        </a:cubicBezTo>
                        <a:cubicBezTo>
                          <a:pt x="3398444" y="616552"/>
                          <a:pt x="3339498" y="711327"/>
                          <a:pt x="3389971" y="635619"/>
                        </a:cubicBezTo>
                        <a:cubicBezTo>
                          <a:pt x="3402002" y="575461"/>
                          <a:pt x="3404369" y="568990"/>
                          <a:pt x="3412273" y="501805"/>
                        </a:cubicBezTo>
                        <a:cubicBezTo>
                          <a:pt x="3439807" y="267774"/>
                          <a:pt x="3408456" y="495074"/>
                          <a:pt x="3434576" y="312234"/>
                        </a:cubicBezTo>
                        <a:cubicBezTo>
                          <a:pt x="3430859" y="237892"/>
                          <a:pt x="3429134" y="163424"/>
                          <a:pt x="3423425" y="89209"/>
                        </a:cubicBezTo>
                        <a:cubicBezTo>
                          <a:pt x="3421691" y="66666"/>
                          <a:pt x="3412273" y="22302"/>
                          <a:pt x="3412273" y="2230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Freeform 19">
            <a:extLst>
              <a:ext uri="{FF2B5EF4-FFF2-40B4-BE49-F238E27FC236}">
                <a16:creationId xmlns:a16="http://schemas.microsoft.com/office/drawing/2014/main" id="{5CE12523-03D1-200B-F500-770F70E54CF9}"/>
              </a:ext>
            </a:extLst>
          </p:cNvPr>
          <p:cNvSpPr/>
          <p:nvPr/>
        </p:nvSpPr>
        <p:spPr>
          <a:xfrm>
            <a:off x="312234" y="2782486"/>
            <a:ext cx="847492" cy="33453"/>
          </a:xfrm>
          <a:custGeom>
            <a:avLst/>
            <a:gdLst>
              <a:gd name="connsiteX0" fmla="*/ 0 w 847492"/>
              <a:gd name="connsiteY0" fmla="*/ 0 h 33453"/>
              <a:gd name="connsiteX1" fmla="*/ 758282 w 847492"/>
              <a:gd name="connsiteY1" fmla="*/ 22302 h 33453"/>
              <a:gd name="connsiteX2" fmla="*/ 847492 w 847492"/>
              <a:gd name="connsiteY2" fmla="*/ 33453 h 33453"/>
            </a:gdLst>
            <a:ahLst/>
            <a:cxnLst>
              <a:cxn ang="0">
                <a:pos x="connsiteX0" y="connsiteY0"/>
              </a:cxn>
              <a:cxn ang="0">
                <a:pos x="connsiteX1" y="connsiteY1"/>
              </a:cxn>
              <a:cxn ang="0">
                <a:pos x="connsiteX2" y="connsiteY2"/>
              </a:cxn>
            </a:cxnLst>
            <a:rect l="l" t="t" r="r" b="b"/>
            <a:pathLst>
              <a:path w="847492" h="33453" extrusionOk="0">
                <a:moveTo>
                  <a:pt x="0" y="0"/>
                </a:moveTo>
                <a:cubicBezTo>
                  <a:pt x="302172" y="27496"/>
                  <a:pt x="-120571" y="31508"/>
                  <a:pt x="758282" y="22302"/>
                </a:cubicBezTo>
                <a:cubicBezTo>
                  <a:pt x="788238" y="23183"/>
                  <a:pt x="847491" y="33453"/>
                  <a:pt x="847492" y="33453"/>
                </a:cubicBezTo>
              </a:path>
            </a:pathLst>
          </a:custGeom>
          <a:noFill/>
          <a:ln w="38100">
            <a:solidFill>
              <a:srgbClr val="FF0000"/>
            </a:solidFill>
            <a:miter lim="800000"/>
            <a:extLst>
              <a:ext uri="{C807C97D-BFC1-408E-A445-0C87EB9F89A2}">
                <ask:lineSketchStyleProps xmlns:ask="http://schemas.microsoft.com/office/drawing/2018/sketchyshapes" sd="1219033472">
                  <a:custGeom>
                    <a:avLst/>
                    <a:gdLst>
                      <a:gd name="connsiteX0" fmla="*/ 0 w 847492"/>
                      <a:gd name="connsiteY0" fmla="*/ 0 h 33453"/>
                      <a:gd name="connsiteX1" fmla="*/ 758282 w 847492"/>
                      <a:gd name="connsiteY1" fmla="*/ 22302 h 33453"/>
                      <a:gd name="connsiteX2" fmla="*/ 847492 w 847492"/>
                      <a:gd name="connsiteY2" fmla="*/ 33453 h 33453"/>
                    </a:gdLst>
                    <a:ahLst/>
                    <a:cxnLst>
                      <a:cxn ang="0">
                        <a:pos x="connsiteX0" y="connsiteY0"/>
                      </a:cxn>
                      <a:cxn ang="0">
                        <a:pos x="connsiteX1" y="connsiteY1"/>
                      </a:cxn>
                      <a:cxn ang="0">
                        <a:pos x="connsiteX2" y="connsiteY2"/>
                      </a:cxn>
                    </a:cxnLst>
                    <a:rect l="l" t="t" r="r" b="b"/>
                    <a:pathLst>
                      <a:path w="847492" h="33453">
                        <a:moveTo>
                          <a:pt x="0" y="0"/>
                        </a:moveTo>
                        <a:cubicBezTo>
                          <a:pt x="323064" y="40383"/>
                          <a:pt x="-33958" y="-999"/>
                          <a:pt x="758282" y="22302"/>
                        </a:cubicBezTo>
                        <a:cubicBezTo>
                          <a:pt x="788237" y="23183"/>
                          <a:pt x="847492" y="33453"/>
                          <a:pt x="847492" y="33453"/>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4C1B4A76-6061-BB1A-2B1A-F73B164EDE45}"/>
              </a:ext>
            </a:extLst>
          </p:cNvPr>
          <p:cNvSpPr txBox="1"/>
          <p:nvPr/>
        </p:nvSpPr>
        <p:spPr>
          <a:xfrm>
            <a:off x="1340396" y="2639370"/>
            <a:ext cx="977062" cy="286232"/>
          </a:xfrm>
          <a:prstGeom prst="rect">
            <a:avLst/>
          </a:prstGeom>
          <a:noFill/>
        </p:spPr>
        <p:txBody>
          <a:bodyPr wrap="none" rtlCol="0">
            <a:spAutoFit/>
          </a:bodyPr>
          <a:lstStyle/>
          <a:p>
            <a:pPr>
              <a:lnSpc>
                <a:spcPct val="90000"/>
              </a:lnSpc>
            </a:pPr>
            <a:r>
              <a:rPr lang="en-GB" sz="1400" dirty="0">
                <a:solidFill>
                  <a:srgbClr val="FF0000"/>
                </a:solidFill>
                <a:latin typeface="Chalkboard" panose="03050602040202020205" pitchFamily="66" charset="77"/>
              </a:rPr>
              <a:t>Total Cost</a:t>
            </a:r>
          </a:p>
        </p:txBody>
      </p:sp>
      <p:sp>
        <p:nvSpPr>
          <p:cNvPr id="22" name="TextBox 21">
            <a:extLst>
              <a:ext uri="{FF2B5EF4-FFF2-40B4-BE49-F238E27FC236}">
                <a16:creationId xmlns:a16="http://schemas.microsoft.com/office/drawing/2014/main" id="{4EDF787C-C2A5-11F3-18E2-9E507B876EB2}"/>
              </a:ext>
            </a:extLst>
          </p:cNvPr>
          <p:cNvSpPr txBox="1"/>
          <p:nvPr/>
        </p:nvSpPr>
        <p:spPr>
          <a:xfrm>
            <a:off x="8902724" y="908719"/>
            <a:ext cx="2160240" cy="674031"/>
          </a:xfrm>
          <a:prstGeom prst="rect">
            <a:avLst/>
          </a:prstGeom>
          <a:noFill/>
        </p:spPr>
        <p:txBody>
          <a:bodyPr wrap="square" rtlCol="0">
            <a:spAutoFit/>
          </a:bodyPr>
          <a:lstStyle/>
          <a:p>
            <a:pPr>
              <a:lnSpc>
                <a:spcPct val="90000"/>
              </a:lnSpc>
            </a:pPr>
            <a:r>
              <a:rPr lang="en-GB" sz="1400" dirty="0">
                <a:latin typeface="Chalkboard" panose="03050602040202020205" pitchFamily="66" charset="77"/>
              </a:rPr>
              <a:t>Intermodule effects grow as the number of components increases</a:t>
            </a:r>
          </a:p>
        </p:txBody>
      </p:sp>
      <p:sp>
        <p:nvSpPr>
          <p:cNvPr id="23" name="TextBox 22">
            <a:extLst>
              <a:ext uri="{FF2B5EF4-FFF2-40B4-BE49-F238E27FC236}">
                <a16:creationId xmlns:a16="http://schemas.microsoft.com/office/drawing/2014/main" id="{860F133C-C424-923D-AA25-144DCC9DFEF9}"/>
              </a:ext>
            </a:extLst>
          </p:cNvPr>
          <p:cNvSpPr txBox="1"/>
          <p:nvPr/>
        </p:nvSpPr>
        <p:spPr>
          <a:xfrm>
            <a:off x="9217295" y="4005064"/>
            <a:ext cx="2160240" cy="867930"/>
          </a:xfrm>
          <a:prstGeom prst="rect">
            <a:avLst/>
          </a:prstGeom>
          <a:noFill/>
        </p:spPr>
        <p:txBody>
          <a:bodyPr wrap="square" rtlCol="0">
            <a:spAutoFit/>
          </a:bodyPr>
          <a:lstStyle/>
          <a:p>
            <a:pPr>
              <a:lnSpc>
                <a:spcPct val="90000"/>
              </a:lnSpc>
            </a:pPr>
            <a:r>
              <a:rPr lang="en-GB" sz="1400" dirty="0">
                <a:latin typeface="Chalkboard" panose="03050602040202020205" pitchFamily="66" charset="77"/>
              </a:rPr>
              <a:t>Intramodule effects decrease as the number of components increases and module size lowers</a:t>
            </a:r>
          </a:p>
        </p:txBody>
      </p:sp>
      <p:sp>
        <p:nvSpPr>
          <p:cNvPr id="24" name="TextBox 23">
            <a:extLst>
              <a:ext uri="{FF2B5EF4-FFF2-40B4-BE49-F238E27FC236}">
                <a16:creationId xmlns:a16="http://schemas.microsoft.com/office/drawing/2014/main" id="{A59FC35E-B223-885D-69DC-437B58A2E23E}"/>
              </a:ext>
            </a:extLst>
          </p:cNvPr>
          <p:cNvSpPr txBox="1"/>
          <p:nvPr/>
        </p:nvSpPr>
        <p:spPr>
          <a:xfrm>
            <a:off x="273143" y="4239725"/>
            <a:ext cx="3228961" cy="535531"/>
          </a:xfrm>
          <a:prstGeom prst="rect">
            <a:avLst/>
          </a:prstGeom>
          <a:noFill/>
          <a:ln w="25400">
            <a:solidFill>
              <a:schemeClr val="tx1"/>
            </a:solidFill>
          </a:ln>
        </p:spPr>
        <p:txBody>
          <a:bodyPr wrap="square" rtlCol="0">
            <a:spAutoFit/>
          </a:bodyPr>
          <a:lstStyle/>
          <a:p>
            <a:pPr>
              <a:lnSpc>
                <a:spcPct val="90000"/>
              </a:lnSpc>
            </a:pPr>
            <a:r>
              <a:rPr lang="en-GB" sz="1600" dirty="0">
                <a:latin typeface="Chalkboard" panose="03050602040202020205" pitchFamily="66" charset="77"/>
              </a:rPr>
              <a:t>Yourdon, Edward; Constantine, Larry Structured Design 1975</a:t>
            </a:r>
          </a:p>
        </p:txBody>
      </p:sp>
      <p:sp>
        <p:nvSpPr>
          <p:cNvPr id="3" name="TextBox 2">
            <a:extLst>
              <a:ext uri="{FF2B5EF4-FFF2-40B4-BE49-F238E27FC236}">
                <a16:creationId xmlns:a16="http://schemas.microsoft.com/office/drawing/2014/main" id="{9C45FBCA-9B97-7AEC-2338-F650EB83F0FE}"/>
              </a:ext>
            </a:extLst>
          </p:cNvPr>
          <p:cNvSpPr txBox="1"/>
          <p:nvPr/>
        </p:nvSpPr>
        <p:spPr>
          <a:xfrm>
            <a:off x="8574357" y="2768271"/>
            <a:ext cx="3098092" cy="424732"/>
          </a:xfrm>
          <a:prstGeom prst="rect">
            <a:avLst/>
          </a:prstGeom>
          <a:noFill/>
        </p:spPr>
        <p:txBody>
          <a:bodyPr wrap="none" rtlCol="0">
            <a:spAutoFit/>
          </a:bodyPr>
          <a:lstStyle/>
          <a:p>
            <a:pPr>
              <a:lnSpc>
                <a:spcPct val="90000"/>
              </a:lnSpc>
            </a:pPr>
            <a:r>
              <a:rPr lang="en-GB" sz="2400" dirty="0">
                <a:solidFill>
                  <a:schemeClr val="accent6"/>
                </a:solidFill>
                <a:latin typeface="Chalkboard" panose="03050602040202020205" pitchFamily="66" charset="77"/>
              </a:rPr>
              <a:t>The Goldilocks Point </a:t>
            </a:r>
          </a:p>
        </p:txBody>
      </p:sp>
      <p:sp>
        <p:nvSpPr>
          <p:cNvPr id="4" name="Down Arrow 3">
            <a:extLst>
              <a:ext uri="{FF2B5EF4-FFF2-40B4-BE49-F238E27FC236}">
                <a16:creationId xmlns:a16="http://schemas.microsoft.com/office/drawing/2014/main" id="{8913407C-5FB9-5EDB-3561-F850C17D5B3B}"/>
              </a:ext>
            </a:extLst>
          </p:cNvPr>
          <p:cNvSpPr/>
          <p:nvPr/>
        </p:nvSpPr>
        <p:spPr>
          <a:xfrm rot="4894198">
            <a:off x="7587669" y="2384802"/>
            <a:ext cx="424198" cy="1325159"/>
          </a:xfrm>
          <a:custGeom>
            <a:avLst/>
            <a:gdLst>
              <a:gd name="connsiteX0" fmla="*/ 0 w 424198"/>
              <a:gd name="connsiteY0" fmla="*/ 1113060 h 1325159"/>
              <a:gd name="connsiteX1" fmla="*/ 106050 w 424198"/>
              <a:gd name="connsiteY1" fmla="*/ 1113060 h 1325159"/>
              <a:gd name="connsiteX2" fmla="*/ 106050 w 424198"/>
              <a:gd name="connsiteY2" fmla="*/ 589922 h 1325159"/>
              <a:gd name="connsiteX3" fmla="*/ 106050 w 424198"/>
              <a:gd name="connsiteY3" fmla="*/ 0 h 1325159"/>
              <a:gd name="connsiteX4" fmla="*/ 318149 w 424198"/>
              <a:gd name="connsiteY4" fmla="*/ 0 h 1325159"/>
              <a:gd name="connsiteX5" fmla="*/ 318149 w 424198"/>
              <a:gd name="connsiteY5" fmla="*/ 545399 h 1325159"/>
              <a:gd name="connsiteX6" fmla="*/ 318149 w 424198"/>
              <a:gd name="connsiteY6" fmla="*/ 1113060 h 1325159"/>
              <a:gd name="connsiteX7" fmla="*/ 424198 w 424198"/>
              <a:gd name="connsiteY7" fmla="*/ 1113060 h 1325159"/>
              <a:gd name="connsiteX8" fmla="*/ 212099 w 424198"/>
              <a:gd name="connsiteY8" fmla="*/ 1325159 h 1325159"/>
              <a:gd name="connsiteX9" fmla="*/ 0 w 424198"/>
              <a:gd name="connsiteY9" fmla="*/ 1113060 h 1325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4198" h="1325159" extrusionOk="0">
                <a:moveTo>
                  <a:pt x="0" y="1113060"/>
                </a:moveTo>
                <a:cubicBezTo>
                  <a:pt x="41783" y="1106513"/>
                  <a:pt x="78197" y="1113281"/>
                  <a:pt x="106050" y="1113060"/>
                </a:cubicBezTo>
                <a:cubicBezTo>
                  <a:pt x="55807" y="985137"/>
                  <a:pt x="140588" y="743948"/>
                  <a:pt x="106050" y="589922"/>
                </a:cubicBezTo>
                <a:cubicBezTo>
                  <a:pt x="71512" y="435896"/>
                  <a:pt x="154872" y="282325"/>
                  <a:pt x="106050" y="0"/>
                </a:cubicBezTo>
                <a:cubicBezTo>
                  <a:pt x="211715" y="-6424"/>
                  <a:pt x="274068" y="765"/>
                  <a:pt x="318149" y="0"/>
                </a:cubicBezTo>
                <a:cubicBezTo>
                  <a:pt x="383513" y="162706"/>
                  <a:pt x="310541" y="430822"/>
                  <a:pt x="318149" y="545399"/>
                </a:cubicBezTo>
                <a:cubicBezTo>
                  <a:pt x="325757" y="659976"/>
                  <a:pt x="301186" y="913549"/>
                  <a:pt x="318149" y="1113060"/>
                </a:cubicBezTo>
                <a:cubicBezTo>
                  <a:pt x="369340" y="1105015"/>
                  <a:pt x="401290" y="1113873"/>
                  <a:pt x="424198" y="1113060"/>
                </a:cubicBezTo>
                <a:cubicBezTo>
                  <a:pt x="384938" y="1169535"/>
                  <a:pt x="292905" y="1217884"/>
                  <a:pt x="212099" y="1325159"/>
                </a:cubicBezTo>
                <a:cubicBezTo>
                  <a:pt x="156301" y="1292608"/>
                  <a:pt x="72246" y="1170173"/>
                  <a:pt x="0" y="1113060"/>
                </a:cubicBezTo>
                <a:close/>
              </a:path>
            </a:pathLst>
          </a:custGeom>
          <a:noFill/>
          <a:ln w="38100">
            <a:solidFill>
              <a:schemeClr val="accent6"/>
            </a:solidFill>
            <a:miter lim="800000"/>
            <a:extLst>
              <a:ext uri="{C807C97D-BFC1-408E-A445-0C87EB9F89A2}">
                <ask:lineSketchStyleProps xmlns:ask="http://schemas.microsoft.com/office/drawing/2018/sketchyshapes" sd="1219033472">
                  <a:prstGeom prst="downArrow">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Slide Number Placeholder 5">
            <a:extLst>
              <a:ext uri="{FF2B5EF4-FFF2-40B4-BE49-F238E27FC236}">
                <a16:creationId xmlns:a16="http://schemas.microsoft.com/office/drawing/2014/main" id="{F23B8953-21F2-FD5A-3C1B-9A025BAF741D}"/>
              </a:ext>
            </a:extLst>
          </p:cNvPr>
          <p:cNvSpPr>
            <a:spLocks noGrp="1"/>
          </p:cNvSpPr>
          <p:nvPr>
            <p:ph type="sldNum" sz="quarter" idx="12"/>
          </p:nvPr>
        </p:nvSpPr>
        <p:spPr/>
        <p:txBody>
          <a:bodyPr/>
          <a:lstStyle/>
          <a:p>
            <a:pPr rtl="0"/>
            <a:fld id="{25BA54BD-C84D-46CE-8B72-31BFB26ABA43}" type="slidenum">
              <a:rPr lang="en-GB" noProof="0" smtClean="0"/>
              <a:t>40</a:t>
            </a:fld>
            <a:endParaRPr lang="en-GB" noProof="0" dirty="0"/>
          </a:p>
        </p:txBody>
      </p:sp>
    </p:spTree>
    <p:extLst>
      <p:ext uri="{BB962C8B-B14F-4D97-AF65-F5344CB8AC3E}">
        <p14:creationId xmlns:p14="http://schemas.microsoft.com/office/powerpoint/2010/main" val="3049944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AC096-3F59-0B5D-B9BE-7D6AACC96A62}"/>
              </a:ext>
            </a:extLst>
          </p:cNvPr>
          <p:cNvSpPr>
            <a:spLocks noGrp="1"/>
          </p:cNvSpPr>
          <p:nvPr>
            <p:ph type="title"/>
          </p:nvPr>
        </p:nvSpPr>
        <p:spPr>
          <a:xfrm>
            <a:off x="1522414" y="274638"/>
            <a:ext cx="9612558" cy="1020762"/>
          </a:xfrm>
        </p:spPr>
        <p:txBody>
          <a:bodyPr/>
          <a:lstStyle/>
          <a:p>
            <a:r>
              <a:rPr lang="en-GB" dirty="0">
                <a:latin typeface="Chalkboard" panose="03050602040202020205" pitchFamily="66" charset="77"/>
              </a:rPr>
              <a:t>Granularity Integrators and Disintegrators</a:t>
            </a:r>
          </a:p>
        </p:txBody>
      </p:sp>
      <p:sp>
        <p:nvSpPr>
          <p:cNvPr id="3" name="Slide Number Placeholder 2">
            <a:extLst>
              <a:ext uri="{FF2B5EF4-FFF2-40B4-BE49-F238E27FC236}">
                <a16:creationId xmlns:a16="http://schemas.microsoft.com/office/drawing/2014/main" id="{EA603DB4-B1CC-0A58-7A88-724F3B2A6E1E}"/>
              </a:ext>
            </a:extLst>
          </p:cNvPr>
          <p:cNvSpPr>
            <a:spLocks noGrp="1"/>
          </p:cNvSpPr>
          <p:nvPr>
            <p:ph type="sldNum" sz="quarter" idx="12"/>
          </p:nvPr>
        </p:nvSpPr>
        <p:spPr/>
        <p:txBody>
          <a:bodyPr/>
          <a:lstStyle/>
          <a:p>
            <a:pPr rtl="0"/>
            <a:fld id="{25BA54BD-C84D-46CE-8B72-31BFB26ABA43}" type="slidenum">
              <a:rPr lang="en-GB" noProof="0" smtClean="0"/>
              <a:t>41</a:t>
            </a:fld>
            <a:endParaRPr lang="en-GB" noProof="0" dirty="0"/>
          </a:p>
        </p:txBody>
      </p:sp>
      <p:sp>
        <p:nvSpPr>
          <p:cNvPr id="7" name="TextBox 6">
            <a:extLst>
              <a:ext uri="{FF2B5EF4-FFF2-40B4-BE49-F238E27FC236}">
                <a16:creationId xmlns:a16="http://schemas.microsoft.com/office/drawing/2014/main" id="{09B9C257-C969-9EF6-3E14-2159C97D865C}"/>
              </a:ext>
            </a:extLst>
          </p:cNvPr>
          <p:cNvSpPr txBox="1"/>
          <p:nvPr/>
        </p:nvSpPr>
        <p:spPr>
          <a:xfrm>
            <a:off x="1181091" y="1936507"/>
            <a:ext cx="6097712" cy="461665"/>
          </a:xfrm>
          <a:prstGeom prst="rect">
            <a:avLst/>
          </a:prstGeom>
          <a:noFill/>
        </p:spPr>
        <p:txBody>
          <a:bodyPr wrap="square">
            <a:spAutoFit/>
          </a:bodyPr>
          <a:lstStyle/>
          <a:p>
            <a:r>
              <a:rPr lang="en-GB" sz="2400" dirty="0"/>
              <a:t>Granularity Disintegrators</a:t>
            </a:r>
          </a:p>
        </p:txBody>
      </p:sp>
      <p:sp>
        <p:nvSpPr>
          <p:cNvPr id="9" name="TextBox 8">
            <a:extLst>
              <a:ext uri="{FF2B5EF4-FFF2-40B4-BE49-F238E27FC236}">
                <a16:creationId xmlns:a16="http://schemas.microsoft.com/office/drawing/2014/main" id="{DA7B608A-988F-2F82-AABC-B253CBB5C426}"/>
              </a:ext>
            </a:extLst>
          </p:cNvPr>
          <p:cNvSpPr txBox="1"/>
          <p:nvPr/>
        </p:nvSpPr>
        <p:spPr>
          <a:xfrm>
            <a:off x="7278803" y="1916832"/>
            <a:ext cx="4000185" cy="461665"/>
          </a:xfrm>
          <a:prstGeom prst="rect">
            <a:avLst/>
          </a:prstGeom>
          <a:noFill/>
        </p:spPr>
        <p:txBody>
          <a:bodyPr wrap="square">
            <a:spAutoFit/>
          </a:bodyPr>
          <a:lstStyle/>
          <a:p>
            <a:r>
              <a:rPr lang="en-GB" sz="2400" dirty="0"/>
              <a:t>Granularity Integrators</a:t>
            </a:r>
          </a:p>
        </p:txBody>
      </p:sp>
      <p:sp>
        <p:nvSpPr>
          <p:cNvPr id="13" name="TextBox 12">
            <a:extLst>
              <a:ext uri="{FF2B5EF4-FFF2-40B4-BE49-F238E27FC236}">
                <a16:creationId xmlns:a16="http://schemas.microsoft.com/office/drawing/2014/main" id="{649D0873-F066-2DF1-34C5-F8470F685144}"/>
              </a:ext>
            </a:extLst>
          </p:cNvPr>
          <p:cNvSpPr txBox="1"/>
          <p:nvPr/>
        </p:nvSpPr>
        <p:spPr>
          <a:xfrm>
            <a:off x="1181091" y="2572003"/>
            <a:ext cx="2398798" cy="369332"/>
          </a:xfrm>
          <a:prstGeom prst="rect">
            <a:avLst/>
          </a:prstGeom>
          <a:noFill/>
        </p:spPr>
        <p:txBody>
          <a:bodyPr wrap="square">
            <a:spAutoFit/>
          </a:bodyPr>
          <a:lstStyle/>
          <a:p>
            <a:r>
              <a:rPr lang="en-GB" dirty="0">
                <a:solidFill>
                  <a:srgbClr val="FFC000"/>
                </a:solidFill>
              </a:rPr>
              <a:t>Service scope too large </a:t>
            </a:r>
          </a:p>
        </p:txBody>
      </p:sp>
      <p:sp>
        <p:nvSpPr>
          <p:cNvPr id="15" name="TextBox 14">
            <a:extLst>
              <a:ext uri="{FF2B5EF4-FFF2-40B4-BE49-F238E27FC236}">
                <a16:creationId xmlns:a16="http://schemas.microsoft.com/office/drawing/2014/main" id="{65E2767C-0AE5-FBE1-3291-406F07F8A1E3}"/>
              </a:ext>
            </a:extLst>
          </p:cNvPr>
          <p:cNvSpPr txBox="1"/>
          <p:nvPr/>
        </p:nvSpPr>
        <p:spPr>
          <a:xfrm>
            <a:off x="1181091" y="3264161"/>
            <a:ext cx="3046870" cy="369332"/>
          </a:xfrm>
          <a:prstGeom prst="rect">
            <a:avLst/>
          </a:prstGeom>
          <a:noFill/>
        </p:spPr>
        <p:txBody>
          <a:bodyPr wrap="square">
            <a:spAutoFit/>
          </a:bodyPr>
          <a:lstStyle/>
          <a:p>
            <a:r>
              <a:rPr lang="en-GB" dirty="0">
                <a:solidFill>
                  <a:srgbClr val="00B0F0"/>
                </a:solidFill>
              </a:rPr>
              <a:t>Distribution of code changes  </a:t>
            </a:r>
          </a:p>
        </p:txBody>
      </p:sp>
      <p:sp>
        <p:nvSpPr>
          <p:cNvPr id="16" name="TextBox 15">
            <a:extLst>
              <a:ext uri="{FF2B5EF4-FFF2-40B4-BE49-F238E27FC236}">
                <a16:creationId xmlns:a16="http://schemas.microsoft.com/office/drawing/2014/main" id="{092865CB-FA1C-E1B4-FE72-5FD81B784271}"/>
              </a:ext>
            </a:extLst>
          </p:cNvPr>
          <p:cNvSpPr txBox="1"/>
          <p:nvPr/>
        </p:nvSpPr>
        <p:spPr>
          <a:xfrm>
            <a:off x="1181091" y="3956319"/>
            <a:ext cx="3838958" cy="369332"/>
          </a:xfrm>
          <a:prstGeom prst="rect">
            <a:avLst/>
          </a:prstGeom>
          <a:noFill/>
        </p:spPr>
        <p:txBody>
          <a:bodyPr wrap="square">
            <a:spAutoFit/>
          </a:bodyPr>
          <a:lstStyle/>
          <a:p>
            <a:r>
              <a:rPr lang="en-GB" dirty="0">
                <a:solidFill>
                  <a:srgbClr val="FFFF00"/>
                </a:solidFill>
              </a:rPr>
              <a:t>Continuous change for new problems</a:t>
            </a:r>
          </a:p>
        </p:txBody>
      </p:sp>
      <p:sp>
        <p:nvSpPr>
          <p:cNvPr id="18" name="TextBox 17">
            <a:extLst>
              <a:ext uri="{FF2B5EF4-FFF2-40B4-BE49-F238E27FC236}">
                <a16:creationId xmlns:a16="http://schemas.microsoft.com/office/drawing/2014/main" id="{A1817E25-7913-AD8B-0C24-E183398ABA24}"/>
              </a:ext>
            </a:extLst>
          </p:cNvPr>
          <p:cNvSpPr txBox="1"/>
          <p:nvPr/>
        </p:nvSpPr>
        <p:spPr>
          <a:xfrm>
            <a:off x="7309499" y="2591511"/>
            <a:ext cx="2277750" cy="369332"/>
          </a:xfrm>
          <a:prstGeom prst="rect">
            <a:avLst/>
          </a:prstGeom>
          <a:noFill/>
        </p:spPr>
        <p:txBody>
          <a:bodyPr wrap="square">
            <a:spAutoFit/>
          </a:bodyPr>
          <a:lstStyle/>
          <a:p>
            <a:r>
              <a:rPr lang="en-GB" dirty="0">
                <a:solidFill>
                  <a:srgbClr val="FFC000"/>
                </a:solidFill>
              </a:rPr>
              <a:t>ACID transactions </a:t>
            </a:r>
          </a:p>
        </p:txBody>
      </p:sp>
      <p:sp>
        <p:nvSpPr>
          <p:cNvPr id="19" name="TextBox 18">
            <a:extLst>
              <a:ext uri="{FF2B5EF4-FFF2-40B4-BE49-F238E27FC236}">
                <a16:creationId xmlns:a16="http://schemas.microsoft.com/office/drawing/2014/main" id="{E8D3DD1C-B4DA-9FE8-E9F8-85D6DE58DFFE}"/>
              </a:ext>
            </a:extLst>
          </p:cNvPr>
          <p:cNvSpPr txBox="1"/>
          <p:nvPr/>
        </p:nvSpPr>
        <p:spPr>
          <a:xfrm>
            <a:off x="7297340" y="3151351"/>
            <a:ext cx="2277750" cy="369332"/>
          </a:xfrm>
          <a:prstGeom prst="rect">
            <a:avLst/>
          </a:prstGeom>
          <a:noFill/>
        </p:spPr>
        <p:txBody>
          <a:bodyPr wrap="square">
            <a:spAutoFit/>
          </a:bodyPr>
          <a:lstStyle/>
          <a:p>
            <a:r>
              <a:rPr lang="en-GB" dirty="0">
                <a:solidFill>
                  <a:srgbClr val="00B0F0"/>
                </a:solidFill>
              </a:rPr>
              <a:t>Shared Code</a:t>
            </a:r>
          </a:p>
        </p:txBody>
      </p:sp>
      <p:sp>
        <p:nvSpPr>
          <p:cNvPr id="20" name="TextBox 19">
            <a:extLst>
              <a:ext uri="{FF2B5EF4-FFF2-40B4-BE49-F238E27FC236}">
                <a16:creationId xmlns:a16="http://schemas.microsoft.com/office/drawing/2014/main" id="{F21B0E67-2EBC-5DA4-BF3F-E8FFC4F08FD4}"/>
              </a:ext>
            </a:extLst>
          </p:cNvPr>
          <p:cNvSpPr txBox="1"/>
          <p:nvPr/>
        </p:nvSpPr>
        <p:spPr>
          <a:xfrm>
            <a:off x="7297340" y="3859831"/>
            <a:ext cx="2277750" cy="369332"/>
          </a:xfrm>
          <a:prstGeom prst="rect">
            <a:avLst/>
          </a:prstGeom>
          <a:noFill/>
        </p:spPr>
        <p:txBody>
          <a:bodyPr wrap="square">
            <a:spAutoFit/>
          </a:bodyPr>
          <a:lstStyle/>
          <a:p>
            <a:r>
              <a:rPr lang="en-GB" dirty="0">
                <a:solidFill>
                  <a:srgbClr val="92D050"/>
                </a:solidFill>
              </a:rPr>
              <a:t>Shared Data</a:t>
            </a:r>
          </a:p>
        </p:txBody>
      </p:sp>
      <p:sp>
        <p:nvSpPr>
          <p:cNvPr id="22" name="TextBox 21">
            <a:extLst>
              <a:ext uri="{FF2B5EF4-FFF2-40B4-BE49-F238E27FC236}">
                <a16:creationId xmlns:a16="http://schemas.microsoft.com/office/drawing/2014/main" id="{13634409-8EE2-0562-F68B-46A752C13DCE}"/>
              </a:ext>
            </a:extLst>
          </p:cNvPr>
          <p:cNvSpPr txBox="1"/>
          <p:nvPr/>
        </p:nvSpPr>
        <p:spPr>
          <a:xfrm>
            <a:off x="3286100" y="5530353"/>
            <a:ext cx="8717761" cy="307777"/>
          </a:xfrm>
          <a:prstGeom prst="rect">
            <a:avLst/>
          </a:prstGeom>
          <a:noFill/>
        </p:spPr>
        <p:txBody>
          <a:bodyPr wrap="square">
            <a:spAutoFit/>
          </a:bodyPr>
          <a:lstStyle/>
          <a:p>
            <a:r>
              <a:rPr lang="en-GB" sz="1400" dirty="0"/>
              <a:t>After Ford, Neal; Richards, Mark; </a:t>
            </a:r>
            <a:r>
              <a:rPr lang="en-GB" sz="1400" dirty="0" err="1"/>
              <a:t>Sadalage</a:t>
            </a:r>
            <a:r>
              <a:rPr lang="en-GB" sz="1400" dirty="0"/>
              <a:t>, Pramod; </a:t>
            </a:r>
            <a:r>
              <a:rPr lang="en-GB" sz="1400" dirty="0" err="1"/>
              <a:t>Dehghani</a:t>
            </a:r>
            <a:r>
              <a:rPr lang="en-GB" sz="1400" dirty="0"/>
              <a:t>, </a:t>
            </a:r>
            <a:r>
              <a:rPr lang="en-GB" sz="1400" dirty="0" err="1"/>
              <a:t>Zhamak</a:t>
            </a:r>
            <a:r>
              <a:rPr lang="en-GB" sz="1400" dirty="0"/>
              <a:t>. Software Architecture: The Hard Parts</a:t>
            </a:r>
          </a:p>
        </p:txBody>
      </p:sp>
    </p:spTree>
    <p:extLst>
      <p:ext uri="{BB962C8B-B14F-4D97-AF65-F5344CB8AC3E}">
        <p14:creationId xmlns:p14="http://schemas.microsoft.com/office/powerpoint/2010/main" val="1735431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5A44AF-4BE2-C3BF-1CE8-BA399795BB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F8694E-09BC-4131-8653-8F47B3B011BA}"/>
              </a:ext>
            </a:extLst>
          </p:cNvPr>
          <p:cNvSpPr>
            <a:spLocks noGrp="1"/>
          </p:cNvSpPr>
          <p:nvPr>
            <p:ph type="title"/>
          </p:nvPr>
        </p:nvSpPr>
        <p:spPr/>
        <p:txBody>
          <a:bodyPr/>
          <a:lstStyle/>
          <a:p>
            <a:r>
              <a:rPr lang="en-GB" dirty="0">
                <a:latin typeface="Chalkboard" panose="03050602040202020205" pitchFamily="66" charset="77"/>
              </a:rPr>
              <a:t>Development</a:t>
            </a:r>
          </a:p>
        </p:txBody>
      </p:sp>
      <p:sp>
        <p:nvSpPr>
          <p:cNvPr id="11" name="TextBox 10">
            <a:extLst>
              <a:ext uri="{FF2B5EF4-FFF2-40B4-BE49-F238E27FC236}">
                <a16:creationId xmlns:a16="http://schemas.microsoft.com/office/drawing/2014/main" id="{58859E96-0DB7-C9DC-C3FD-605D883F1EF2}"/>
              </a:ext>
            </a:extLst>
          </p:cNvPr>
          <p:cNvSpPr txBox="1"/>
          <p:nvPr/>
        </p:nvSpPr>
        <p:spPr>
          <a:xfrm>
            <a:off x="1550810" y="1844824"/>
            <a:ext cx="10304242" cy="923330"/>
          </a:xfrm>
          <a:prstGeom prst="rect">
            <a:avLst/>
          </a:prstGeom>
          <a:noFill/>
        </p:spPr>
        <p:txBody>
          <a:bodyPr wrap="square">
            <a:spAutoFit/>
          </a:bodyPr>
          <a:lstStyle/>
          <a:p>
            <a:r>
              <a:rPr lang="en-GB" dirty="0">
                <a:latin typeface="Chalkboard" panose="03050602040202020205" pitchFamily="66" charset="77"/>
              </a:rPr>
              <a:t>A fracture plane is a natural seam in the software system that allows the system to be split easily into two or more parts…. It is usually best to try to align software boundaries with the different business domain areas… </a:t>
            </a:r>
            <a:r>
              <a:rPr lang="en-GB" dirty="0">
                <a:solidFill>
                  <a:srgbClr val="92D050"/>
                </a:solidFill>
                <a:latin typeface="Chalkboard" panose="03050602040202020205" pitchFamily="66" charset="77"/>
              </a:rPr>
              <a:t>Fracture Plane: </a:t>
            </a:r>
            <a:r>
              <a:rPr lang="en-GB" b="1" dirty="0">
                <a:solidFill>
                  <a:srgbClr val="92D050"/>
                </a:solidFill>
                <a:latin typeface="Chalkboard" panose="03050602040202020205" pitchFamily="66" charset="77"/>
              </a:rPr>
              <a:t>Business Domain Bounded Context</a:t>
            </a:r>
          </a:p>
        </p:txBody>
      </p:sp>
      <p:sp>
        <p:nvSpPr>
          <p:cNvPr id="12" name="TextBox 11">
            <a:extLst>
              <a:ext uri="{FF2B5EF4-FFF2-40B4-BE49-F238E27FC236}">
                <a16:creationId xmlns:a16="http://schemas.microsoft.com/office/drawing/2014/main" id="{9ABBD2AC-1151-BA8D-DEA0-08B337E82597}"/>
              </a:ext>
            </a:extLst>
          </p:cNvPr>
          <p:cNvSpPr txBox="1"/>
          <p:nvPr/>
        </p:nvSpPr>
        <p:spPr>
          <a:xfrm>
            <a:off x="7750596" y="2768154"/>
            <a:ext cx="4104456" cy="307777"/>
          </a:xfrm>
          <a:prstGeom prst="rect">
            <a:avLst/>
          </a:prstGeom>
          <a:noFill/>
        </p:spPr>
        <p:txBody>
          <a:bodyPr wrap="square">
            <a:spAutoFit/>
          </a:bodyPr>
          <a:lstStyle/>
          <a:p>
            <a:r>
              <a:rPr lang="en-GB" sz="1400" dirty="0">
                <a:latin typeface="Chalkboard" panose="03050602040202020205" pitchFamily="66" charset="77"/>
              </a:rPr>
              <a:t>Skelton, Matthew; Pais, Manuel. Team Topologies</a:t>
            </a:r>
          </a:p>
        </p:txBody>
      </p:sp>
      <p:sp>
        <p:nvSpPr>
          <p:cNvPr id="16" name="TextBox 15">
            <a:extLst>
              <a:ext uri="{FF2B5EF4-FFF2-40B4-BE49-F238E27FC236}">
                <a16:creationId xmlns:a16="http://schemas.microsoft.com/office/drawing/2014/main" id="{C16C15BC-30B0-2B57-84C6-EFC8633818FE}"/>
              </a:ext>
            </a:extLst>
          </p:cNvPr>
          <p:cNvSpPr txBox="1"/>
          <p:nvPr/>
        </p:nvSpPr>
        <p:spPr>
          <a:xfrm>
            <a:off x="1550810" y="3691484"/>
            <a:ext cx="10441160" cy="1754326"/>
          </a:xfrm>
          <a:prstGeom prst="rect">
            <a:avLst/>
          </a:prstGeom>
          <a:noFill/>
        </p:spPr>
        <p:txBody>
          <a:bodyPr wrap="square">
            <a:spAutoFit/>
          </a:bodyPr>
          <a:lstStyle/>
          <a:p>
            <a:r>
              <a:rPr lang="en-GB" dirty="0">
                <a:latin typeface="Chalkboard" panose="03050602040202020205" pitchFamily="66" charset="77"/>
              </a:rPr>
              <a:t>Multiple [domain] models are in play on any large project. Explicitly define the context within which a [domain] model applies</a:t>
            </a:r>
            <a:r>
              <a:rPr lang="en-GB" dirty="0">
                <a:solidFill>
                  <a:srgbClr val="FFC000"/>
                </a:solidFill>
                <a:latin typeface="Chalkboard" panose="03050602040202020205" pitchFamily="66" charset="77"/>
              </a:rPr>
              <a:t>. Explicitly set boundaries in terms of team organization, usage within specific parts of the application, and physical manifestations such as code bases and database schemas.</a:t>
            </a:r>
            <a:r>
              <a:rPr lang="en-GB" dirty="0">
                <a:latin typeface="Chalkboard" panose="03050602040202020205" pitchFamily="66" charset="77"/>
              </a:rPr>
              <a:t> Keep the [domain] model strictly consistent within these bounds, but don’t be distracted or confused by issues outside. A </a:t>
            </a:r>
            <a:r>
              <a:rPr lang="en-GB" dirty="0">
                <a:solidFill>
                  <a:srgbClr val="FFFF00"/>
                </a:solidFill>
                <a:latin typeface="Chalkboard" panose="03050602040202020205" pitchFamily="66" charset="77"/>
              </a:rPr>
              <a:t>BOUNDED CONTEXT</a:t>
            </a:r>
            <a:r>
              <a:rPr lang="en-GB" dirty="0">
                <a:latin typeface="Chalkboard" panose="03050602040202020205" pitchFamily="66" charset="77"/>
              </a:rPr>
              <a:t> delimits the applicability of a particular [domain] model.</a:t>
            </a:r>
          </a:p>
        </p:txBody>
      </p:sp>
      <p:sp>
        <p:nvSpPr>
          <p:cNvPr id="18" name="TextBox 17">
            <a:extLst>
              <a:ext uri="{FF2B5EF4-FFF2-40B4-BE49-F238E27FC236}">
                <a16:creationId xmlns:a16="http://schemas.microsoft.com/office/drawing/2014/main" id="{C220D499-3803-8437-1491-40253ABEDA82}"/>
              </a:ext>
            </a:extLst>
          </p:cNvPr>
          <p:cNvSpPr txBox="1"/>
          <p:nvPr/>
        </p:nvSpPr>
        <p:spPr>
          <a:xfrm>
            <a:off x="8758708" y="5589240"/>
            <a:ext cx="2952328" cy="307777"/>
          </a:xfrm>
          <a:prstGeom prst="rect">
            <a:avLst/>
          </a:prstGeom>
          <a:noFill/>
        </p:spPr>
        <p:txBody>
          <a:bodyPr wrap="square">
            <a:spAutoFit/>
          </a:bodyPr>
          <a:lstStyle/>
          <a:p>
            <a:r>
              <a:rPr lang="en-GB" sz="1400" dirty="0">
                <a:latin typeface="Chalkboard" panose="03050602040202020205" pitchFamily="66" charset="77"/>
              </a:rPr>
              <a:t>Evans, Eric Domain-Driven Design</a:t>
            </a:r>
          </a:p>
        </p:txBody>
      </p:sp>
      <p:sp>
        <p:nvSpPr>
          <p:cNvPr id="5" name="Slide Number Placeholder 4">
            <a:extLst>
              <a:ext uri="{FF2B5EF4-FFF2-40B4-BE49-F238E27FC236}">
                <a16:creationId xmlns:a16="http://schemas.microsoft.com/office/drawing/2014/main" id="{998B1530-A820-DC77-BCA5-415B22E20F7A}"/>
              </a:ext>
            </a:extLst>
          </p:cNvPr>
          <p:cNvSpPr>
            <a:spLocks noGrp="1"/>
          </p:cNvSpPr>
          <p:nvPr>
            <p:ph type="sldNum" sz="quarter" idx="12"/>
          </p:nvPr>
        </p:nvSpPr>
        <p:spPr/>
        <p:txBody>
          <a:bodyPr/>
          <a:lstStyle/>
          <a:p>
            <a:pPr rtl="0"/>
            <a:fld id="{25BA54BD-C84D-46CE-8B72-31BFB26ABA43}" type="slidenum">
              <a:rPr lang="en-GB" noProof="0" smtClean="0"/>
              <a:t>42</a:t>
            </a:fld>
            <a:endParaRPr lang="en-GB" noProof="0" dirty="0"/>
          </a:p>
        </p:txBody>
      </p:sp>
    </p:spTree>
    <p:extLst>
      <p:ext uri="{BB962C8B-B14F-4D97-AF65-F5344CB8AC3E}">
        <p14:creationId xmlns:p14="http://schemas.microsoft.com/office/powerpoint/2010/main" val="4136457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8C072E-52BF-3862-8B24-9AEF69B82B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C401B1-B201-A697-2CA7-9744BD2E1AF1}"/>
              </a:ext>
            </a:extLst>
          </p:cNvPr>
          <p:cNvSpPr>
            <a:spLocks noGrp="1"/>
          </p:cNvSpPr>
          <p:nvPr>
            <p:ph type="title"/>
          </p:nvPr>
        </p:nvSpPr>
        <p:spPr/>
        <p:txBody>
          <a:bodyPr/>
          <a:lstStyle/>
          <a:p>
            <a:r>
              <a:rPr lang="en-GB" dirty="0">
                <a:latin typeface="Chalkboard" panose="03050602040202020205" pitchFamily="66" charset="77"/>
              </a:rPr>
              <a:t>Development</a:t>
            </a:r>
            <a:endParaRPr lang="en-GB" dirty="0"/>
          </a:p>
        </p:txBody>
      </p:sp>
      <p:sp>
        <p:nvSpPr>
          <p:cNvPr id="3" name="TextBox 2">
            <a:extLst>
              <a:ext uri="{FF2B5EF4-FFF2-40B4-BE49-F238E27FC236}">
                <a16:creationId xmlns:a16="http://schemas.microsoft.com/office/drawing/2014/main" id="{E7FD14A0-B1FA-FFFF-455C-8CA9A73EFDD0}"/>
              </a:ext>
            </a:extLst>
          </p:cNvPr>
          <p:cNvSpPr txBox="1"/>
          <p:nvPr/>
        </p:nvSpPr>
        <p:spPr>
          <a:xfrm>
            <a:off x="1554258" y="1844249"/>
            <a:ext cx="9811147" cy="424732"/>
          </a:xfrm>
          <a:prstGeom prst="rect">
            <a:avLst/>
          </a:prstGeom>
          <a:noFill/>
        </p:spPr>
        <p:txBody>
          <a:bodyPr wrap="none" rtlCol="0">
            <a:spAutoFit/>
          </a:bodyPr>
          <a:lstStyle/>
          <a:p>
            <a:pPr>
              <a:lnSpc>
                <a:spcPct val="90000"/>
              </a:lnSpc>
            </a:pPr>
            <a:r>
              <a:rPr lang="en-GB" sz="2400" dirty="0">
                <a:solidFill>
                  <a:srgbClr val="FFC000"/>
                </a:solidFill>
                <a:latin typeface="Chalkboard" panose="03050602040202020205" pitchFamily="66" charset="77"/>
              </a:rPr>
              <a:t>Simple model: one bounded context per subdomain (two-pizza team).</a:t>
            </a:r>
          </a:p>
        </p:txBody>
      </p:sp>
      <p:sp>
        <p:nvSpPr>
          <p:cNvPr id="11" name="TextBox 10">
            <a:extLst>
              <a:ext uri="{FF2B5EF4-FFF2-40B4-BE49-F238E27FC236}">
                <a16:creationId xmlns:a16="http://schemas.microsoft.com/office/drawing/2014/main" id="{5EB1E877-5D1B-3887-114B-FCAD6264F892}"/>
              </a:ext>
            </a:extLst>
          </p:cNvPr>
          <p:cNvSpPr txBox="1"/>
          <p:nvPr/>
        </p:nvSpPr>
        <p:spPr>
          <a:xfrm>
            <a:off x="1917948" y="2924944"/>
            <a:ext cx="5968172" cy="341632"/>
          </a:xfrm>
          <a:prstGeom prst="rect">
            <a:avLst/>
          </a:prstGeom>
          <a:noFill/>
        </p:spPr>
        <p:txBody>
          <a:bodyPr wrap="none" rtlCol="0">
            <a:spAutoFit/>
          </a:bodyPr>
          <a:lstStyle/>
          <a:p>
            <a:pPr>
              <a:lnSpc>
                <a:spcPct val="90000"/>
              </a:lnSpc>
            </a:pPr>
            <a:r>
              <a:rPr lang="en-GB" dirty="0">
                <a:solidFill>
                  <a:srgbClr val="92D050"/>
                </a:solidFill>
                <a:latin typeface="Chalkboard" panose="03050602040202020205" pitchFamily="66" charset="77"/>
              </a:rPr>
              <a:t>- Code for the subdomain is fits neatly into your head</a:t>
            </a:r>
          </a:p>
        </p:txBody>
      </p:sp>
      <p:sp>
        <p:nvSpPr>
          <p:cNvPr id="14" name="TextBox 13">
            <a:extLst>
              <a:ext uri="{FF2B5EF4-FFF2-40B4-BE49-F238E27FC236}">
                <a16:creationId xmlns:a16="http://schemas.microsoft.com/office/drawing/2014/main" id="{CB5B4AF1-2647-BFBD-652E-02CE2E80D7F8}"/>
              </a:ext>
            </a:extLst>
          </p:cNvPr>
          <p:cNvSpPr txBox="1"/>
          <p:nvPr/>
        </p:nvSpPr>
        <p:spPr>
          <a:xfrm>
            <a:off x="1904237" y="4475339"/>
            <a:ext cx="3513654" cy="341632"/>
          </a:xfrm>
          <a:prstGeom prst="rect">
            <a:avLst/>
          </a:prstGeom>
          <a:noFill/>
        </p:spPr>
        <p:txBody>
          <a:bodyPr wrap="none" rtlCol="0">
            <a:spAutoFit/>
          </a:bodyPr>
          <a:lstStyle/>
          <a:p>
            <a:pPr>
              <a:lnSpc>
                <a:spcPct val="90000"/>
              </a:lnSpc>
            </a:pPr>
            <a:r>
              <a:rPr lang="en-GB" dirty="0">
                <a:solidFill>
                  <a:srgbClr val="92D050"/>
                </a:solidFill>
                <a:latin typeface="Chalkboard" panose="03050602040202020205" pitchFamily="66" charset="77"/>
              </a:rPr>
              <a:t>- This is the ideal microservice </a:t>
            </a:r>
          </a:p>
        </p:txBody>
      </p:sp>
      <p:sp>
        <p:nvSpPr>
          <p:cNvPr id="16" name="TextBox 15">
            <a:extLst>
              <a:ext uri="{FF2B5EF4-FFF2-40B4-BE49-F238E27FC236}">
                <a16:creationId xmlns:a16="http://schemas.microsoft.com/office/drawing/2014/main" id="{F63287DA-0375-FE3C-7A0C-21C1C9A0CD3B}"/>
              </a:ext>
            </a:extLst>
          </p:cNvPr>
          <p:cNvSpPr txBox="1"/>
          <p:nvPr/>
        </p:nvSpPr>
        <p:spPr>
          <a:xfrm>
            <a:off x="2408292" y="4919253"/>
            <a:ext cx="9578889" cy="646331"/>
          </a:xfrm>
          <a:prstGeom prst="rect">
            <a:avLst/>
          </a:prstGeom>
          <a:noFill/>
        </p:spPr>
        <p:txBody>
          <a:bodyPr wrap="square">
            <a:spAutoFit/>
          </a:bodyPr>
          <a:lstStyle/>
          <a:p>
            <a:r>
              <a:rPr lang="en-GB" dirty="0">
                <a:solidFill>
                  <a:srgbClr val="00B0F0"/>
                </a:solidFill>
                <a:latin typeface="Chalkboard" panose="03050602040202020205" pitchFamily="66" charset="77"/>
              </a:rPr>
              <a:t>- The microservice approach to division is different, splitting up into services organized around business capability. </a:t>
            </a:r>
          </a:p>
        </p:txBody>
      </p:sp>
      <p:sp>
        <p:nvSpPr>
          <p:cNvPr id="17" name="TextBox 16">
            <a:extLst>
              <a:ext uri="{FF2B5EF4-FFF2-40B4-BE49-F238E27FC236}">
                <a16:creationId xmlns:a16="http://schemas.microsoft.com/office/drawing/2014/main" id="{ED34F88C-0A98-C34D-3936-87A430240702}"/>
              </a:ext>
            </a:extLst>
          </p:cNvPr>
          <p:cNvSpPr txBox="1"/>
          <p:nvPr/>
        </p:nvSpPr>
        <p:spPr>
          <a:xfrm>
            <a:off x="7808893" y="5830988"/>
            <a:ext cx="3799182" cy="286232"/>
          </a:xfrm>
          <a:prstGeom prst="rect">
            <a:avLst/>
          </a:prstGeom>
          <a:noFill/>
        </p:spPr>
        <p:txBody>
          <a:bodyPr wrap="none" rtlCol="0">
            <a:spAutoFit/>
          </a:bodyPr>
          <a:lstStyle/>
          <a:p>
            <a:pPr>
              <a:lnSpc>
                <a:spcPct val="90000"/>
              </a:lnSpc>
            </a:pPr>
            <a:r>
              <a:rPr lang="en-GB" sz="1400" dirty="0">
                <a:latin typeface="Chalkboard" panose="03050602040202020205" pitchFamily="66" charset="77"/>
              </a:rPr>
              <a:t>Lewis, James Fowler, Martin - </a:t>
            </a:r>
            <a:r>
              <a:rPr lang="en-GB" sz="1400" dirty="0">
                <a:latin typeface="Chalkboard" panose="03050602040202020205" pitchFamily="66" charset="77"/>
                <a:hlinkClick r:id="rId2"/>
              </a:rPr>
              <a:t>Microservices</a:t>
            </a:r>
            <a:endParaRPr lang="en-GB" sz="1400" dirty="0">
              <a:latin typeface="Chalkboard" panose="03050602040202020205" pitchFamily="66" charset="77"/>
            </a:endParaRPr>
          </a:p>
        </p:txBody>
      </p:sp>
      <p:sp>
        <p:nvSpPr>
          <p:cNvPr id="6" name="Slide Number Placeholder 5">
            <a:extLst>
              <a:ext uri="{FF2B5EF4-FFF2-40B4-BE49-F238E27FC236}">
                <a16:creationId xmlns:a16="http://schemas.microsoft.com/office/drawing/2014/main" id="{C5A57454-F402-B634-5777-2776F8622FC6}"/>
              </a:ext>
            </a:extLst>
          </p:cNvPr>
          <p:cNvSpPr>
            <a:spLocks noGrp="1"/>
          </p:cNvSpPr>
          <p:nvPr>
            <p:ph type="sldNum" sz="quarter" idx="12"/>
          </p:nvPr>
        </p:nvSpPr>
        <p:spPr/>
        <p:txBody>
          <a:bodyPr/>
          <a:lstStyle/>
          <a:p>
            <a:pPr rtl="0"/>
            <a:fld id="{25BA54BD-C84D-46CE-8B72-31BFB26ABA43}" type="slidenum">
              <a:rPr lang="en-GB" noProof="0" smtClean="0"/>
              <a:t>43</a:t>
            </a:fld>
            <a:endParaRPr lang="en-GB" noProof="0" dirty="0"/>
          </a:p>
        </p:txBody>
      </p:sp>
      <p:sp>
        <p:nvSpPr>
          <p:cNvPr id="4" name="TextBox 3">
            <a:extLst>
              <a:ext uri="{FF2B5EF4-FFF2-40B4-BE49-F238E27FC236}">
                <a16:creationId xmlns:a16="http://schemas.microsoft.com/office/drawing/2014/main" id="{8FA05879-9295-6360-2D17-72B4068CCD3C}"/>
              </a:ext>
            </a:extLst>
          </p:cNvPr>
          <p:cNvSpPr txBox="1"/>
          <p:nvPr/>
        </p:nvSpPr>
        <p:spPr>
          <a:xfrm>
            <a:off x="1886437" y="3401380"/>
            <a:ext cx="9454640" cy="341632"/>
          </a:xfrm>
          <a:prstGeom prst="rect">
            <a:avLst/>
          </a:prstGeom>
          <a:noFill/>
        </p:spPr>
        <p:txBody>
          <a:bodyPr wrap="none" rtlCol="0">
            <a:spAutoFit/>
          </a:bodyPr>
          <a:lstStyle/>
          <a:p>
            <a:pPr>
              <a:lnSpc>
                <a:spcPct val="90000"/>
              </a:lnSpc>
            </a:pPr>
            <a:r>
              <a:rPr lang="en-GB" dirty="0">
                <a:solidFill>
                  <a:srgbClr val="92D050"/>
                </a:solidFill>
                <a:latin typeface="Chalkboard" panose="03050602040202020205" pitchFamily="66" charset="77"/>
              </a:rPr>
              <a:t>- Forces for change or replacement are cohesive: keep what changes together, together</a:t>
            </a:r>
          </a:p>
        </p:txBody>
      </p:sp>
      <p:sp>
        <p:nvSpPr>
          <p:cNvPr id="5" name="TextBox 4">
            <a:extLst>
              <a:ext uri="{FF2B5EF4-FFF2-40B4-BE49-F238E27FC236}">
                <a16:creationId xmlns:a16="http://schemas.microsoft.com/office/drawing/2014/main" id="{8DCE91CF-4722-B175-65FF-CA5EB1E7BD14}"/>
              </a:ext>
            </a:extLst>
          </p:cNvPr>
          <p:cNvSpPr txBox="1"/>
          <p:nvPr/>
        </p:nvSpPr>
        <p:spPr>
          <a:xfrm>
            <a:off x="1886437" y="3945672"/>
            <a:ext cx="7712432" cy="341632"/>
          </a:xfrm>
          <a:prstGeom prst="rect">
            <a:avLst/>
          </a:prstGeom>
          <a:noFill/>
        </p:spPr>
        <p:txBody>
          <a:bodyPr wrap="none" rtlCol="0">
            <a:spAutoFit/>
          </a:bodyPr>
          <a:lstStyle/>
          <a:p>
            <a:pPr>
              <a:lnSpc>
                <a:spcPct val="90000"/>
              </a:lnSpc>
            </a:pPr>
            <a:r>
              <a:rPr lang="en-GB" dirty="0">
                <a:solidFill>
                  <a:srgbClr val="92D050"/>
                </a:solidFill>
                <a:latin typeface="Chalkboard" panose="03050602040202020205" pitchFamily="66" charset="77"/>
              </a:rPr>
              <a:t>- Allows ACID requirements to be satisfied within the service boundary</a:t>
            </a:r>
          </a:p>
        </p:txBody>
      </p:sp>
    </p:spTree>
    <p:extLst>
      <p:ext uri="{BB962C8B-B14F-4D97-AF65-F5344CB8AC3E}">
        <p14:creationId xmlns:p14="http://schemas.microsoft.com/office/powerpoint/2010/main" val="3842869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P spid="16" grpId="0"/>
      <p:bldP spid="4" grpId="0"/>
      <p:bldP spid="5"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3473B3-252F-9440-9428-FB4D474168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2DFDDB-21E7-D423-5A4A-596A7FB2D08A}"/>
              </a:ext>
            </a:extLst>
          </p:cNvPr>
          <p:cNvSpPr>
            <a:spLocks noGrp="1"/>
          </p:cNvSpPr>
          <p:nvPr>
            <p:ph type="title"/>
          </p:nvPr>
        </p:nvSpPr>
        <p:spPr/>
        <p:txBody>
          <a:bodyPr/>
          <a:lstStyle/>
          <a:p>
            <a:r>
              <a:rPr lang="en-GB" dirty="0">
                <a:latin typeface="Chalkboard" panose="03050602040202020205" pitchFamily="66" charset="77"/>
              </a:rPr>
              <a:t>Development</a:t>
            </a:r>
            <a:endParaRPr lang="en-GB" dirty="0"/>
          </a:p>
        </p:txBody>
      </p:sp>
      <p:sp>
        <p:nvSpPr>
          <p:cNvPr id="5" name="TextBox 4">
            <a:extLst>
              <a:ext uri="{FF2B5EF4-FFF2-40B4-BE49-F238E27FC236}">
                <a16:creationId xmlns:a16="http://schemas.microsoft.com/office/drawing/2014/main" id="{3C7476E2-402C-8ABD-98C5-39CEC9FBA72A}"/>
              </a:ext>
            </a:extLst>
          </p:cNvPr>
          <p:cNvSpPr txBox="1"/>
          <p:nvPr/>
        </p:nvSpPr>
        <p:spPr>
          <a:xfrm>
            <a:off x="1528507" y="1657862"/>
            <a:ext cx="3316018" cy="424732"/>
          </a:xfrm>
          <a:prstGeom prst="rect">
            <a:avLst/>
          </a:prstGeom>
          <a:noFill/>
        </p:spPr>
        <p:txBody>
          <a:bodyPr wrap="square">
            <a:spAutoFit/>
          </a:bodyPr>
          <a:lstStyle/>
          <a:p>
            <a:pPr>
              <a:lnSpc>
                <a:spcPct val="90000"/>
              </a:lnSpc>
            </a:pPr>
            <a:r>
              <a:rPr lang="en-GB" sz="2400" dirty="0">
                <a:solidFill>
                  <a:srgbClr val="FFC000"/>
                </a:solidFill>
                <a:latin typeface="Chalkboard" panose="03050602040202020205" pitchFamily="66" charset="77"/>
              </a:rPr>
              <a:t>More complex model:</a:t>
            </a:r>
          </a:p>
        </p:txBody>
      </p:sp>
      <p:sp>
        <p:nvSpPr>
          <p:cNvPr id="6" name="TextBox 5">
            <a:extLst>
              <a:ext uri="{FF2B5EF4-FFF2-40B4-BE49-F238E27FC236}">
                <a16:creationId xmlns:a16="http://schemas.microsoft.com/office/drawing/2014/main" id="{D15A48C6-BC8D-E361-75D0-BE06F470FB2A}"/>
              </a:ext>
            </a:extLst>
          </p:cNvPr>
          <p:cNvSpPr txBox="1"/>
          <p:nvPr/>
        </p:nvSpPr>
        <p:spPr>
          <a:xfrm>
            <a:off x="1773932" y="2148210"/>
            <a:ext cx="5730608" cy="341632"/>
          </a:xfrm>
          <a:prstGeom prst="rect">
            <a:avLst/>
          </a:prstGeom>
          <a:noFill/>
        </p:spPr>
        <p:txBody>
          <a:bodyPr wrap="none" rtlCol="0">
            <a:spAutoFit/>
          </a:bodyPr>
          <a:lstStyle/>
          <a:p>
            <a:pPr>
              <a:lnSpc>
                <a:spcPct val="90000"/>
              </a:lnSpc>
            </a:pPr>
            <a:r>
              <a:rPr lang="en-GB" dirty="0">
                <a:solidFill>
                  <a:srgbClr val="92D050"/>
                </a:solidFill>
                <a:latin typeface="Chalkboard" panose="03050602040202020205" pitchFamily="66" charset="77"/>
              </a:rPr>
              <a:t>- Is the code for the domain larger than your head?</a:t>
            </a:r>
          </a:p>
        </p:txBody>
      </p:sp>
      <p:sp>
        <p:nvSpPr>
          <p:cNvPr id="7" name="TextBox 6">
            <a:extLst>
              <a:ext uri="{FF2B5EF4-FFF2-40B4-BE49-F238E27FC236}">
                <a16:creationId xmlns:a16="http://schemas.microsoft.com/office/drawing/2014/main" id="{E30B2204-F84C-8AE9-66CB-A897B2355580}"/>
              </a:ext>
            </a:extLst>
          </p:cNvPr>
          <p:cNvSpPr txBox="1"/>
          <p:nvPr/>
        </p:nvSpPr>
        <p:spPr>
          <a:xfrm>
            <a:off x="2205980" y="2613959"/>
            <a:ext cx="9505056" cy="341632"/>
          </a:xfrm>
          <a:prstGeom prst="rect">
            <a:avLst/>
          </a:prstGeom>
          <a:noFill/>
        </p:spPr>
        <p:txBody>
          <a:bodyPr wrap="square" rtlCol="0">
            <a:spAutoFit/>
          </a:bodyPr>
          <a:lstStyle/>
          <a:p>
            <a:pPr>
              <a:lnSpc>
                <a:spcPct val="90000"/>
              </a:lnSpc>
            </a:pPr>
            <a:r>
              <a:rPr lang="en-GB" dirty="0">
                <a:solidFill>
                  <a:srgbClr val="00B0F0"/>
                </a:solidFill>
                <a:latin typeface="Chalkboard" panose="03050602040202020205" pitchFamily="66" charset="77"/>
              </a:rPr>
              <a:t>- Can you find seam(s) within the domain and split into multiple bounded contexts</a:t>
            </a:r>
          </a:p>
        </p:txBody>
      </p:sp>
      <p:sp>
        <p:nvSpPr>
          <p:cNvPr id="9" name="TextBox 8">
            <a:extLst>
              <a:ext uri="{FF2B5EF4-FFF2-40B4-BE49-F238E27FC236}">
                <a16:creationId xmlns:a16="http://schemas.microsoft.com/office/drawing/2014/main" id="{81E4B536-9EF0-20AB-FFDC-4EC645F95768}"/>
              </a:ext>
            </a:extLst>
          </p:cNvPr>
          <p:cNvSpPr txBox="1"/>
          <p:nvPr/>
        </p:nvSpPr>
        <p:spPr>
          <a:xfrm>
            <a:off x="2205979" y="3650436"/>
            <a:ext cx="5858399" cy="341632"/>
          </a:xfrm>
          <a:prstGeom prst="rect">
            <a:avLst/>
          </a:prstGeom>
          <a:noFill/>
        </p:spPr>
        <p:txBody>
          <a:bodyPr wrap="square" rtlCol="0">
            <a:spAutoFit/>
          </a:bodyPr>
          <a:lstStyle/>
          <a:p>
            <a:pPr>
              <a:lnSpc>
                <a:spcPct val="90000"/>
              </a:lnSpc>
            </a:pPr>
            <a:r>
              <a:rPr lang="en-GB" dirty="0">
                <a:solidFill>
                  <a:srgbClr val="00B0F0"/>
                </a:solidFill>
                <a:latin typeface="Chalkboard" panose="03050602040202020205" pitchFamily="66" charset="77"/>
              </a:rPr>
              <a:t>- Beware complexity of </a:t>
            </a:r>
            <a:r>
              <a:rPr lang="en-GB" dirty="0" err="1">
                <a:solidFill>
                  <a:srgbClr val="00B0F0"/>
                </a:solidFill>
                <a:latin typeface="Chalkboard" panose="03050602040202020205" pitchFamily="66" charset="77"/>
              </a:rPr>
              <a:t>intermodule</a:t>
            </a:r>
            <a:r>
              <a:rPr lang="en-GB" dirty="0">
                <a:solidFill>
                  <a:srgbClr val="00B0F0"/>
                </a:solidFill>
                <a:latin typeface="Chalkboard" panose="03050602040202020205" pitchFamily="66" charset="77"/>
              </a:rPr>
              <a:t> dependencies</a:t>
            </a:r>
          </a:p>
        </p:txBody>
      </p:sp>
      <p:sp>
        <p:nvSpPr>
          <p:cNvPr id="4" name="TextBox 3">
            <a:extLst>
              <a:ext uri="{FF2B5EF4-FFF2-40B4-BE49-F238E27FC236}">
                <a16:creationId xmlns:a16="http://schemas.microsoft.com/office/drawing/2014/main" id="{C4A66A3E-DBE0-BA9C-3EF7-0BDA50C9B447}"/>
              </a:ext>
            </a:extLst>
          </p:cNvPr>
          <p:cNvSpPr txBox="1"/>
          <p:nvPr/>
        </p:nvSpPr>
        <p:spPr>
          <a:xfrm>
            <a:off x="2841192" y="2972996"/>
            <a:ext cx="7677553" cy="590931"/>
          </a:xfrm>
          <a:prstGeom prst="rect">
            <a:avLst/>
          </a:prstGeom>
          <a:noFill/>
        </p:spPr>
        <p:txBody>
          <a:bodyPr wrap="square" rtlCol="0">
            <a:spAutoFit/>
          </a:bodyPr>
          <a:lstStyle/>
          <a:p>
            <a:pPr>
              <a:lnSpc>
                <a:spcPct val="90000"/>
              </a:lnSpc>
            </a:pPr>
            <a:r>
              <a:rPr lang="en-GB" dirty="0">
                <a:solidFill>
                  <a:srgbClr val="FF0000"/>
                </a:solidFill>
                <a:latin typeface="Chalkboard" panose="03050602040202020205" pitchFamily="66" charset="77"/>
              </a:rPr>
              <a:t>- Within a business process look for activities within the process (in domain storytelling deal with different work items)</a:t>
            </a:r>
          </a:p>
        </p:txBody>
      </p:sp>
      <p:sp>
        <p:nvSpPr>
          <p:cNvPr id="8" name="TextBox 7">
            <a:extLst>
              <a:ext uri="{FF2B5EF4-FFF2-40B4-BE49-F238E27FC236}">
                <a16:creationId xmlns:a16="http://schemas.microsoft.com/office/drawing/2014/main" id="{1EAD5114-D5EF-65D0-5E4C-C36B50FE4EEB}"/>
              </a:ext>
            </a:extLst>
          </p:cNvPr>
          <p:cNvSpPr txBox="1"/>
          <p:nvPr/>
        </p:nvSpPr>
        <p:spPr>
          <a:xfrm>
            <a:off x="1773932" y="5221970"/>
            <a:ext cx="7558416" cy="341632"/>
          </a:xfrm>
          <a:prstGeom prst="rect">
            <a:avLst/>
          </a:prstGeom>
          <a:noFill/>
        </p:spPr>
        <p:txBody>
          <a:bodyPr wrap="none" rtlCol="0">
            <a:spAutoFit/>
          </a:bodyPr>
          <a:lstStyle/>
          <a:p>
            <a:pPr>
              <a:lnSpc>
                <a:spcPct val="90000"/>
              </a:lnSpc>
            </a:pPr>
            <a:r>
              <a:rPr lang="en-GB" dirty="0">
                <a:solidFill>
                  <a:srgbClr val="92D050"/>
                </a:solidFill>
                <a:latin typeface="Chalkboard" panose="03050602040202020205" pitchFamily="66" charset="77"/>
              </a:rPr>
              <a:t>- If not independently solvable you need a monolith or a macroservice</a:t>
            </a:r>
          </a:p>
        </p:txBody>
      </p:sp>
      <p:sp>
        <p:nvSpPr>
          <p:cNvPr id="11" name="TextBox 10">
            <a:extLst>
              <a:ext uri="{FF2B5EF4-FFF2-40B4-BE49-F238E27FC236}">
                <a16:creationId xmlns:a16="http://schemas.microsoft.com/office/drawing/2014/main" id="{95049372-5DF6-7B0B-266E-46D381AA23A4}"/>
              </a:ext>
            </a:extLst>
          </p:cNvPr>
          <p:cNvSpPr txBox="1"/>
          <p:nvPr/>
        </p:nvSpPr>
        <p:spPr>
          <a:xfrm>
            <a:off x="2343272" y="5792764"/>
            <a:ext cx="8879075" cy="341632"/>
          </a:xfrm>
          <a:prstGeom prst="rect">
            <a:avLst/>
          </a:prstGeom>
          <a:noFill/>
        </p:spPr>
        <p:txBody>
          <a:bodyPr wrap="square" rtlCol="0">
            <a:spAutoFit/>
          </a:bodyPr>
          <a:lstStyle/>
          <a:p>
            <a:pPr>
              <a:lnSpc>
                <a:spcPct val="90000"/>
              </a:lnSpc>
            </a:pPr>
            <a:r>
              <a:rPr lang="en-GB" dirty="0">
                <a:solidFill>
                  <a:srgbClr val="00B0F0"/>
                </a:solidFill>
                <a:latin typeface="Chalkboard" panose="03050602040202020205" pitchFamily="66" charset="77"/>
              </a:rPr>
              <a:t>- </a:t>
            </a:r>
            <a:r>
              <a:rPr lang="en-GB">
                <a:solidFill>
                  <a:srgbClr val="00B0F0"/>
                </a:solidFill>
                <a:latin typeface="Chalkboard" panose="03050602040202020205" pitchFamily="66" charset="77"/>
              </a:rPr>
              <a:t>Either can </a:t>
            </a:r>
            <a:r>
              <a:rPr lang="en-GB" dirty="0">
                <a:solidFill>
                  <a:srgbClr val="00B0F0"/>
                </a:solidFill>
                <a:latin typeface="Chalkboard" panose="03050602040202020205" pitchFamily="66" charset="77"/>
              </a:rPr>
              <a:t>use modularity if contains independent bounded contexts </a:t>
            </a:r>
          </a:p>
        </p:txBody>
      </p:sp>
      <p:sp>
        <p:nvSpPr>
          <p:cNvPr id="13" name="TextBox 12">
            <a:extLst>
              <a:ext uri="{FF2B5EF4-FFF2-40B4-BE49-F238E27FC236}">
                <a16:creationId xmlns:a16="http://schemas.microsoft.com/office/drawing/2014/main" id="{D9424E3A-B95E-00AC-1381-9C618A0C40B5}"/>
              </a:ext>
            </a:extLst>
          </p:cNvPr>
          <p:cNvSpPr txBox="1"/>
          <p:nvPr/>
        </p:nvSpPr>
        <p:spPr>
          <a:xfrm>
            <a:off x="1773932" y="4185493"/>
            <a:ext cx="8592802" cy="341632"/>
          </a:xfrm>
          <a:prstGeom prst="rect">
            <a:avLst/>
          </a:prstGeom>
          <a:noFill/>
        </p:spPr>
        <p:txBody>
          <a:bodyPr wrap="none" rtlCol="0">
            <a:spAutoFit/>
          </a:bodyPr>
          <a:lstStyle/>
          <a:p>
            <a:pPr>
              <a:lnSpc>
                <a:spcPct val="90000"/>
              </a:lnSpc>
            </a:pPr>
            <a:r>
              <a:rPr lang="en-GB" dirty="0">
                <a:solidFill>
                  <a:srgbClr val="92D050"/>
                </a:solidFill>
                <a:latin typeface="Chalkboard" panose="03050602040202020205" pitchFamily="66" charset="77"/>
              </a:rPr>
              <a:t>- If independently solvable each split within the domain becomes a microservice</a:t>
            </a:r>
          </a:p>
        </p:txBody>
      </p:sp>
      <p:sp>
        <p:nvSpPr>
          <p:cNvPr id="14" name="TextBox 13">
            <a:extLst>
              <a:ext uri="{FF2B5EF4-FFF2-40B4-BE49-F238E27FC236}">
                <a16:creationId xmlns:a16="http://schemas.microsoft.com/office/drawing/2014/main" id="{9BAEE8F4-BDA9-093E-3ED5-A02B7D08D01A}"/>
              </a:ext>
            </a:extLst>
          </p:cNvPr>
          <p:cNvSpPr txBox="1"/>
          <p:nvPr/>
        </p:nvSpPr>
        <p:spPr>
          <a:xfrm>
            <a:off x="2352417" y="4571886"/>
            <a:ext cx="8352928" cy="341632"/>
          </a:xfrm>
          <a:prstGeom prst="rect">
            <a:avLst/>
          </a:prstGeom>
          <a:noFill/>
        </p:spPr>
        <p:txBody>
          <a:bodyPr wrap="square" rtlCol="0">
            <a:spAutoFit/>
          </a:bodyPr>
          <a:lstStyle/>
          <a:p>
            <a:pPr>
              <a:lnSpc>
                <a:spcPct val="90000"/>
              </a:lnSpc>
            </a:pPr>
            <a:r>
              <a:rPr lang="en-GB" dirty="0">
                <a:solidFill>
                  <a:srgbClr val="00B0F0"/>
                </a:solidFill>
                <a:latin typeface="Chalkboard" panose="03050602040202020205" pitchFamily="66" charset="77"/>
              </a:rPr>
              <a:t>- But might create dependency issue around transactions or shared data</a:t>
            </a:r>
          </a:p>
        </p:txBody>
      </p:sp>
      <p:sp>
        <p:nvSpPr>
          <p:cNvPr id="15" name="Slide Number Placeholder 14">
            <a:extLst>
              <a:ext uri="{FF2B5EF4-FFF2-40B4-BE49-F238E27FC236}">
                <a16:creationId xmlns:a16="http://schemas.microsoft.com/office/drawing/2014/main" id="{50B59B57-C85D-95FD-1ECD-37115A2FBDAF}"/>
              </a:ext>
            </a:extLst>
          </p:cNvPr>
          <p:cNvSpPr>
            <a:spLocks noGrp="1"/>
          </p:cNvSpPr>
          <p:nvPr>
            <p:ph type="sldNum" sz="quarter" idx="12"/>
          </p:nvPr>
        </p:nvSpPr>
        <p:spPr>
          <a:xfrm>
            <a:off x="9441573" y="6467235"/>
            <a:ext cx="1143002" cy="276226"/>
          </a:xfrm>
        </p:spPr>
        <p:txBody>
          <a:bodyPr/>
          <a:lstStyle/>
          <a:p>
            <a:pPr rtl="0"/>
            <a:fld id="{25BA54BD-C84D-46CE-8B72-31BFB26ABA43}" type="slidenum">
              <a:rPr lang="en-GB" noProof="0" smtClean="0"/>
              <a:t>44</a:t>
            </a:fld>
            <a:endParaRPr lang="en-GB" noProof="0" dirty="0"/>
          </a:p>
        </p:txBody>
      </p:sp>
    </p:spTree>
    <p:extLst>
      <p:ext uri="{BB962C8B-B14F-4D97-AF65-F5344CB8AC3E}">
        <p14:creationId xmlns:p14="http://schemas.microsoft.com/office/powerpoint/2010/main" val="105234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p:bldP spid="4" grpId="0"/>
      <p:bldP spid="8" grpId="0"/>
      <p:bldP spid="11" grpId="0"/>
      <p:bldP spid="13" grpId="0"/>
      <p:bldP spid="14"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0CB75A-E9DE-5730-D7B8-4B3929BA8AA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A551311-6D8D-81FD-F798-791661194FA5}"/>
              </a:ext>
            </a:extLst>
          </p:cNvPr>
          <p:cNvSpPr>
            <a:spLocks noGrp="1"/>
          </p:cNvSpPr>
          <p:nvPr>
            <p:ph type="title"/>
          </p:nvPr>
        </p:nvSpPr>
        <p:spPr/>
        <p:txBody>
          <a:bodyPr/>
          <a:lstStyle/>
          <a:p>
            <a:r>
              <a:rPr lang="en-GB" dirty="0">
                <a:latin typeface="Chalkboard" panose="03050602040202020205" pitchFamily="66" charset="77"/>
              </a:rPr>
              <a:t>Development</a:t>
            </a:r>
            <a:endParaRPr lang="en-GB" dirty="0"/>
          </a:p>
        </p:txBody>
      </p:sp>
      <p:sp>
        <p:nvSpPr>
          <p:cNvPr id="8" name="TextBox 7">
            <a:extLst>
              <a:ext uri="{FF2B5EF4-FFF2-40B4-BE49-F238E27FC236}">
                <a16:creationId xmlns:a16="http://schemas.microsoft.com/office/drawing/2014/main" id="{2D3ED6AB-4CF8-A055-AC21-CC543F27B0CA}"/>
              </a:ext>
            </a:extLst>
          </p:cNvPr>
          <p:cNvSpPr txBox="1"/>
          <p:nvPr/>
        </p:nvSpPr>
        <p:spPr>
          <a:xfrm>
            <a:off x="1945806" y="2608094"/>
            <a:ext cx="7100934" cy="369332"/>
          </a:xfrm>
          <a:prstGeom prst="rect">
            <a:avLst/>
          </a:prstGeom>
          <a:noFill/>
        </p:spPr>
        <p:txBody>
          <a:bodyPr wrap="square">
            <a:spAutoFit/>
          </a:bodyPr>
          <a:lstStyle/>
          <a:p>
            <a:r>
              <a:rPr lang="en-GB" b="0" i="0" dirty="0">
                <a:solidFill>
                  <a:srgbClr val="FFC000"/>
                </a:solidFill>
                <a:effectLst/>
                <a:latin typeface="Chalkboard" panose="03050602040202020205" pitchFamily="66" charset="77"/>
              </a:rPr>
              <a:t>- a service; may use components within</a:t>
            </a:r>
            <a:endParaRPr lang="en-GB" dirty="0">
              <a:solidFill>
                <a:srgbClr val="FFC000"/>
              </a:solidFill>
              <a:latin typeface="Chalkboard" panose="03050602040202020205" pitchFamily="66" charset="77"/>
            </a:endParaRPr>
          </a:p>
        </p:txBody>
      </p:sp>
      <p:sp>
        <p:nvSpPr>
          <p:cNvPr id="10" name="TextBox 9">
            <a:extLst>
              <a:ext uri="{FF2B5EF4-FFF2-40B4-BE49-F238E27FC236}">
                <a16:creationId xmlns:a16="http://schemas.microsoft.com/office/drawing/2014/main" id="{DF04D7A8-18CB-F229-87D9-32F667F2F7C6}"/>
              </a:ext>
            </a:extLst>
          </p:cNvPr>
          <p:cNvSpPr txBox="1"/>
          <p:nvPr/>
        </p:nvSpPr>
        <p:spPr>
          <a:xfrm>
            <a:off x="2277988" y="3447550"/>
            <a:ext cx="8856984" cy="369332"/>
          </a:xfrm>
          <a:prstGeom prst="rect">
            <a:avLst/>
          </a:prstGeom>
          <a:noFill/>
        </p:spPr>
        <p:txBody>
          <a:bodyPr wrap="square">
            <a:spAutoFit/>
          </a:bodyPr>
          <a:lstStyle/>
          <a:p>
            <a:r>
              <a:rPr lang="en-GB" b="0" i="0" dirty="0">
                <a:solidFill>
                  <a:srgbClr val="FFC000"/>
                </a:solidFill>
                <a:effectLst/>
                <a:latin typeface="Chalkboard" panose="03050602040202020205" pitchFamily="66" charset="77"/>
              </a:rPr>
              <a:t>- Has no more than 20 devs/3 teams working on any macroservice (5 pizza rule?)</a:t>
            </a:r>
            <a:endParaRPr lang="en-GB" dirty="0">
              <a:solidFill>
                <a:srgbClr val="FFC000"/>
              </a:solidFill>
              <a:latin typeface="Chalkboard" panose="03050602040202020205" pitchFamily="66" charset="77"/>
            </a:endParaRPr>
          </a:p>
        </p:txBody>
      </p:sp>
      <p:sp>
        <p:nvSpPr>
          <p:cNvPr id="12" name="TextBox 11">
            <a:extLst>
              <a:ext uri="{FF2B5EF4-FFF2-40B4-BE49-F238E27FC236}">
                <a16:creationId xmlns:a16="http://schemas.microsoft.com/office/drawing/2014/main" id="{31F04608-6B0C-8EAB-6818-16A1226972B8}"/>
              </a:ext>
            </a:extLst>
          </p:cNvPr>
          <p:cNvSpPr txBox="1"/>
          <p:nvPr/>
        </p:nvSpPr>
        <p:spPr>
          <a:xfrm>
            <a:off x="2357851" y="3899124"/>
            <a:ext cx="3983445" cy="369332"/>
          </a:xfrm>
          <a:prstGeom prst="rect">
            <a:avLst/>
          </a:prstGeom>
          <a:noFill/>
        </p:spPr>
        <p:txBody>
          <a:bodyPr wrap="square">
            <a:spAutoFit/>
          </a:bodyPr>
          <a:lstStyle/>
          <a:p>
            <a:r>
              <a:rPr lang="en-GB" b="0" i="0" dirty="0">
                <a:solidFill>
                  <a:srgbClr val="FFC000"/>
                </a:solidFill>
                <a:effectLst/>
                <a:latin typeface="TwitterChirp"/>
              </a:rPr>
              <a:t>- May or may not have/need monorepo. </a:t>
            </a:r>
            <a:endParaRPr lang="en-GB" dirty="0">
              <a:solidFill>
                <a:srgbClr val="FFC000"/>
              </a:solidFill>
            </a:endParaRPr>
          </a:p>
        </p:txBody>
      </p:sp>
      <p:sp>
        <p:nvSpPr>
          <p:cNvPr id="14" name="TextBox 13">
            <a:extLst>
              <a:ext uri="{FF2B5EF4-FFF2-40B4-BE49-F238E27FC236}">
                <a16:creationId xmlns:a16="http://schemas.microsoft.com/office/drawing/2014/main" id="{D3E4C5C7-39FB-B745-5FFE-7F9880FB6C02}"/>
              </a:ext>
            </a:extLst>
          </p:cNvPr>
          <p:cNvSpPr txBox="1"/>
          <p:nvPr/>
        </p:nvSpPr>
        <p:spPr>
          <a:xfrm>
            <a:off x="2357850" y="4389902"/>
            <a:ext cx="9696579" cy="646331"/>
          </a:xfrm>
          <a:prstGeom prst="rect">
            <a:avLst/>
          </a:prstGeom>
          <a:noFill/>
        </p:spPr>
        <p:txBody>
          <a:bodyPr wrap="square">
            <a:spAutoFit/>
          </a:bodyPr>
          <a:lstStyle/>
          <a:p>
            <a:r>
              <a:rPr lang="en-GB" b="0" i="0" dirty="0">
                <a:solidFill>
                  <a:srgbClr val="FFC000"/>
                </a:solidFill>
                <a:effectLst/>
                <a:latin typeface="Chalkboard" panose="03050602040202020205" pitchFamily="66" charset="77"/>
              </a:rPr>
              <a:t>- Dependency management becomes a lot easier (though still non-trivial) the fewer the services/repos - better observability, debugging</a:t>
            </a:r>
            <a:endParaRPr lang="en-GB" dirty="0">
              <a:solidFill>
                <a:srgbClr val="FFC000"/>
              </a:solidFill>
              <a:latin typeface="Chalkboard" panose="03050602040202020205" pitchFamily="66" charset="77"/>
            </a:endParaRPr>
          </a:p>
        </p:txBody>
      </p:sp>
      <p:sp>
        <p:nvSpPr>
          <p:cNvPr id="16" name="TextBox 15">
            <a:extLst>
              <a:ext uri="{FF2B5EF4-FFF2-40B4-BE49-F238E27FC236}">
                <a16:creationId xmlns:a16="http://schemas.microsoft.com/office/drawing/2014/main" id="{3F06A7DE-423F-01F6-2EDA-AB0E76B90F27}"/>
              </a:ext>
            </a:extLst>
          </p:cNvPr>
          <p:cNvSpPr txBox="1"/>
          <p:nvPr/>
        </p:nvSpPr>
        <p:spPr>
          <a:xfrm>
            <a:off x="7949974" y="5424587"/>
            <a:ext cx="4104455" cy="369332"/>
          </a:xfrm>
          <a:prstGeom prst="rect">
            <a:avLst/>
          </a:prstGeom>
          <a:noFill/>
        </p:spPr>
        <p:txBody>
          <a:bodyPr wrap="square">
            <a:spAutoFit/>
          </a:bodyPr>
          <a:lstStyle/>
          <a:p>
            <a:pPr algn="l" rtl="0"/>
            <a:r>
              <a:rPr lang="en-GB" b="1" i="0" u="none" strike="noStrike" dirty="0">
                <a:solidFill>
                  <a:srgbClr val="E7E9EA"/>
                </a:solidFill>
                <a:effectLst/>
                <a:latin typeface="Chalkboard" panose="03050602040202020205" pitchFamily="66" charset="77"/>
              </a:rPr>
              <a:t>Sridharan, Cindy </a:t>
            </a:r>
            <a:r>
              <a:rPr lang="en-GB" b="1" i="0" u="none" strike="noStrike" dirty="0">
                <a:solidFill>
                  <a:srgbClr val="E7E9EA"/>
                </a:solidFill>
                <a:effectLst/>
                <a:latin typeface="Chalkboard" panose="03050602040202020205" pitchFamily="66" charset="77"/>
                <a:hlinkClick r:id="rId3"/>
              </a:rPr>
              <a:t>@</a:t>
            </a:r>
            <a:r>
              <a:rPr lang="en-GB" b="1" i="0" u="none" strike="noStrike" dirty="0" err="1">
                <a:solidFill>
                  <a:srgbClr val="E7E9EA"/>
                </a:solidFill>
                <a:effectLst/>
                <a:latin typeface="Chalkboard" panose="03050602040202020205" pitchFamily="66" charset="77"/>
                <a:hlinkClick r:id="rId3"/>
              </a:rPr>
              <a:t>copyconstruct</a:t>
            </a:r>
            <a:r>
              <a:rPr lang="en-GB" b="1" i="0" u="none" strike="noStrike" dirty="0">
                <a:solidFill>
                  <a:srgbClr val="E7E9EA"/>
                </a:solidFill>
                <a:effectLst/>
                <a:latin typeface="Chalkboard" panose="03050602040202020205" pitchFamily="66" charset="77"/>
              </a:rPr>
              <a:t> </a:t>
            </a:r>
            <a:r>
              <a:rPr lang="en-GB" b="1" i="0" u="none" strike="noStrike" dirty="0">
                <a:solidFill>
                  <a:srgbClr val="E7E9EA"/>
                </a:solidFill>
                <a:effectLst/>
                <a:latin typeface="Chalkboard" panose="03050602040202020205" pitchFamily="66" charset="77"/>
                <a:hlinkClick r:id="rId4"/>
              </a:rPr>
              <a:t>X</a:t>
            </a:r>
            <a:endParaRPr lang="en-GB" b="1" i="0" u="none" strike="noStrike" dirty="0">
              <a:solidFill>
                <a:srgbClr val="E7E9EA"/>
              </a:solidFill>
              <a:effectLst/>
              <a:latin typeface="Chalkboard" panose="03050602040202020205" pitchFamily="66" charset="77"/>
              <a:hlinkClick r:id="rId3"/>
            </a:endParaRPr>
          </a:p>
        </p:txBody>
      </p:sp>
      <p:sp>
        <p:nvSpPr>
          <p:cNvPr id="5" name="Slide Number Placeholder 4">
            <a:extLst>
              <a:ext uri="{FF2B5EF4-FFF2-40B4-BE49-F238E27FC236}">
                <a16:creationId xmlns:a16="http://schemas.microsoft.com/office/drawing/2014/main" id="{110DFF6A-6B3F-9E41-E278-B70129CB1B9F}"/>
              </a:ext>
            </a:extLst>
          </p:cNvPr>
          <p:cNvSpPr>
            <a:spLocks noGrp="1"/>
          </p:cNvSpPr>
          <p:nvPr>
            <p:ph type="sldNum" sz="quarter" idx="12"/>
          </p:nvPr>
        </p:nvSpPr>
        <p:spPr/>
        <p:txBody>
          <a:bodyPr/>
          <a:lstStyle/>
          <a:p>
            <a:pPr rtl="0"/>
            <a:fld id="{25BA54BD-C84D-46CE-8B72-31BFB26ABA43}" type="slidenum">
              <a:rPr lang="en-GB" noProof="0" smtClean="0"/>
              <a:t>45</a:t>
            </a:fld>
            <a:endParaRPr lang="en-GB" noProof="0" dirty="0"/>
          </a:p>
        </p:txBody>
      </p:sp>
      <p:sp>
        <p:nvSpPr>
          <p:cNvPr id="3" name="TextBox 2">
            <a:extLst>
              <a:ext uri="{FF2B5EF4-FFF2-40B4-BE49-F238E27FC236}">
                <a16:creationId xmlns:a16="http://schemas.microsoft.com/office/drawing/2014/main" id="{80F454FA-7088-E9F7-7790-15CF5A7DAB30}"/>
              </a:ext>
            </a:extLst>
          </p:cNvPr>
          <p:cNvSpPr txBox="1"/>
          <p:nvPr/>
        </p:nvSpPr>
        <p:spPr>
          <a:xfrm>
            <a:off x="2277988" y="3054692"/>
            <a:ext cx="7100934" cy="369332"/>
          </a:xfrm>
          <a:prstGeom prst="rect">
            <a:avLst/>
          </a:prstGeom>
          <a:noFill/>
        </p:spPr>
        <p:txBody>
          <a:bodyPr wrap="square">
            <a:spAutoFit/>
          </a:bodyPr>
          <a:lstStyle/>
          <a:p>
            <a:r>
              <a:rPr lang="en-GB" b="0" i="0" dirty="0">
                <a:solidFill>
                  <a:srgbClr val="FFC000"/>
                </a:solidFill>
                <a:effectLst/>
                <a:latin typeface="Chalkboard" panose="03050602040202020205" pitchFamily="66" charset="77"/>
              </a:rPr>
              <a:t>- the system has more than one service (micro or macro)</a:t>
            </a:r>
            <a:endParaRPr lang="en-GB" dirty="0">
              <a:solidFill>
                <a:srgbClr val="FFC000"/>
              </a:solidFill>
              <a:latin typeface="Chalkboard" panose="03050602040202020205" pitchFamily="66" charset="77"/>
            </a:endParaRPr>
          </a:p>
        </p:txBody>
      </p:sp>
      <p:sp>
        <p:nvSpPr>
          <p:cNvPr id="4" name="TextBox 3">
            <a:extLst>
              <a:ext uri="{FF2B5EF4-FFF2-40B4-BE49-F238E27FC236}">
                <a16:creationId xmlns:a16="http://schemas.microsoft.com/office/drawing/2014/main" id="{F0928348-E093-C7C0-95B8-6209F02918C4}"/>
              </a:ext>
            </a:extLst>
          </p:cNvPr>
          <p:cNvSpPr txBox="1"/>
          <p:nvPr/>
        </p:nvSpPr>
        <p:spPr>
          <a:xfrm>
            <a:off x="1522414" y="1921430"/>
            <a:ext cx="2876557" cy="424732"/>
          </a:xfrm>
          <a:prstGeom prst="rect">
            <a:avLst/>
          </a:prstGeom>
          <a:noFill/>
        </p:spPr>
        <p:txBody>
          <a:bodyPr wrap="none" rtlCol="0">
            <a:spAutoFit/>
          </a:bodyPr>
          <a:lstStyle/>
          <a:p>
            <a:pPr>
              <a:lnSpc>
                <a:spcPct val="90000"/>
              </a:lnSpc>
            </a:pPr>
            <a:r>
              <a:rPr lang="en-GB" sz="2400" dirty="0">
                <a:solidFill>
                  <a:srgbClr val="C00000"/>
                </a:solidFill>
                <a:latin typeface="Chalkboard" panose="03050602040202020205" pitchFamily="66" charset="77"/>
              </a:rPr>
              <a:t>Use a macroservice</a:t>
            </a:r>
          </a:p>
        </p:txBody>
      </p:sp>
    </p:spTree>
    <p:extLst>
      <p:ext uri="{BB962C8B-B14F-4D97-AF65-F5344CB8AC3E}">
        <p14:creationId xmlns:p14="http://schemas.microsoft.com/office/powerpoint/2010/main" val="4148833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2" grpId="0"/>
      <p:bldP spid="14" grpId="0"/>
      <p:bldP spid="3"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1E96CA-5E28-0B8C-2D1B-4EA5337E46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B42212-F6FC-4BE5-138E-DA98469E1335}"/>
              </a:ext>
            </a:extLst>
          </p:cNvPr>
          <p:cNvSpPr>
            <a:spLocks noGrp="1"/>
          </p:cNvSpPr>
          <p:nvPr>
            <p:ph type="title"/>
          </p:nvPr>
        </p:nvSpPr>
        <p:spPr/>
        <p:txBody>
          <a:bodyPr/>
          <a:lstStyle/>
          <a:p>
            <a:r>
              <a:rPr lang="en-GB" dirty="0">
                <a:latin typeface="Chalkboard" panose="03050602040202020205" pitchFamily="66" charset="77"/>
              </a:rPr>
              <a:t>Development</a:t>
            </a:r>
            <a:endParaRPr lang="en-GB" dirty="0"/>
          </a:p>
        </p:txBody>
      </p:sp>
      <p:sp>
        <p:nvSpPr>
          <p:cNvPr id="8" name="TextBox 7">
            <a:extLst>
              <a:ext uri="{FF2B5EF4-FFF2-40B4-BE49-F238E27FC236}">
                <a16:creationId xmlns:a16="http://schemas.microsoft.com/office/drawing/2014/main" id="{B9AE908A-A508-0773-6DA2-256726A48A9F}"/>
              </a:ext>
            </a:extLst>
          </p:cNvPr>
          <p:cNvSpPr txBox="1"/>
          <p:nvPr/>
        </p:nvSpPr>
        <p:spPr>
          <a:xfrm>
            <a:off x="1945806" y="2608094"/>
            <a:ext cx="7100934" cy="369332"/>
          </a:xfrm>
          <a:prstGeom prst="rect">
            <a:avLst/>
          </a:prstGeom>
          <a:noFill/>
        </p:spPr>
        <p:txBody>
          <a:bodyPr wrap="square">
            <a:spAutoFit/>
          </a:bodyPr>
          <a:lstStyle/>
          <a:p>
            <a:r>
              <a:rPr lang="en-GB" b="0" i="0" dirty="0">
                <a:solidFill>
                  <a:srgbClr val="FFC000"/>
                </a:solidFill>
                <a:effectLst/>
                <a:latin typeface="Chalkboard" panose="03050602040202020205" pitchFamily="66" charset="77"/>
              </a:rPr>
              <a:t>- a monolith; may use components within</a:t>
            </a:r>
            <a:endParaRPr lang="en-GB" dirty="0">
              <a:solidFill>
                <a:srgbClr val="FFC000"/>
              </a:solidFill>
              <a:latin typeface="Chalkboard" panose="03050602040202020205" pitchFamily="66" charset="77"/>
            </a:endParaRPr>
          </a:p>
        </p:txBody>
      </p:sp>
      <p:sp>
        <p:nvSpPr>
          <p:cNvPr id="10" name="TextBox 9">
            <a:extLst>
              <a:ext uri="{FF2B5EF4-FFF2-40B4-BE49-F238E27FC236}">
                <a16:creationId xmlns:a16="http://schemas.microsoft.com/office/drawing/2014/main" id="{DB85E325-DA34-AB55-53E6-53BE56B3B6E4}"/>
              </a:ext>
            </a:extLst>
          </p:cNvPr>
          <p:cNvSpPr txBox="1"/>
          <p:nvPr/>
        </p:nvSpPr>
        <p:spPr>
          <a:xfrm>
            <a:off x="2277988" y="3447550"/>
            <a:ext cx="8856984" cy="369332"/>
          </a:xfrm>
          <a:prstGeom prst="rect">
            <a:avLst/>
          </a:prstGeom>
          <a:noFill/>
        </p:spPr>
        <p:txBody>
          <a:bodyPr wrap="square">
            <a:spAutoFit/>
          </a:bodyPr>
          <a:lstStyle/>
          <a:p>
            <a:r>
              <a:rPr lang="en-GB" b="0" i="0" dirty="0">
                <a:solidFill>
                  <a:srgbClr val="FFC000"/>
                </a:solidFill>
                <a:effectLst/>
                <a:latin typeface="Chalkboard" panose="03050602040202020205" pitchFamily="66" charset="77"/>
              </a:rPr>
              <a:t>- Has no more than 35 </a:t>
            </a:r>
            <a:r>
              <a:rPr lang="en-GB" b="0" i="0" dirty="0" err="1">
                <a:solidFill>
                  <a:srgbClr val="FFC000"/>
                </a:solidFill>
                <a:effectLst/>
                <a:latin typeface="Chalkboard" panose="03050602040202020205" pitchFamily="66" charset="77"/>
              </a:rPr>
              <a:t>devs</a:t>
            </a:r>
            <a:r>
              <a:rPr lang="en-GB" b="0" i="0" dirty="0">
                <a:solidFill>
                  <a:srgbClr val="FFC000"/>
                </a:solidFill>
                <a:effectLst/>
                <a:latin typeface="Chalkboard" panose="03050602040202020205" pitchFamily="66" charset="77"/>
              </a:rPr>
              <a:t>/5 teams working on the monolith (10 pizza rule?)</a:t>
            </a:r>
            <a:endParaRPr lang="en-GB" dirty="0">
              <a:solidFill>
                <a:srgbClr val="FFC000"/>
              </a:solidFill>
              <a:latin typeface="Chalkboard" panose="03050602040202020205" pitchFamily="66" charset="77"/>
            </a:endParaRPr>
          </a:p>
        </p:txBody>
      </p:sp>
      <p:sp>
        <p:nvSpPr>
          <p:cNvPr id="12" name="TextBox 11">
            <a:extLst>
              <a:ext uri="{FF2B5EF4-FFF2-40B4-BE49-F238E27FC236}">
                <a16:creationId xmlns:a16="http://schemas.microsoft.com/office/drawing/2014/main" id="{C4BE7FE0-CF55-E7B8-163E-30D1FE536ED7}"/>
              </a:ext>
            </a:extLst>
          </p:cNvPr>
          <p:cNvSpPr txBox="1"/>
          <p:nvPr/>
        </p:nvSpPr>
        <p:spPr>
          <a:xfrm>
            <a:off x="2357851" y="3899124"/>
            <a:ext cx="3983445" cy="369332"/>
          </a:xfrm>
          <a:prstGeom prst="rect">
            <a:avLst/>
          </a:prstGeom>
          <a:noFill/>
        </p:spPr>
        <p:txBody>
          <a:bodyPr wrap="square">
            <a:spAutoFit/>
          </a:bodyPr>
          <a:lstStyle/>
          <a:p>
            <a:r>
              <a:rPr lang="en-GB" b="0" i="0" dirty="0">
                <a:solidFill>
                  <a:srgbClr val="FFC000"/>
                </a:solidFill>
                <a:effectLst/>
                <a:latin typeface="TwitterChirp"/>
              </a:rPr>
              <a:t>- Will need a </a:t>
            </a:r>
            <a:r>
              <a:rPr lang="en-GB" b="0" i="0" dirty="0" err="1">
                <a:solidFill>
                  <a:srgbClr val="FFC000"/>
                </a:solidFill>
                <a:effectLst/>
                <a:latin typeface="TwitterChirp"/>
              </a:rPr>
              <a:t>monorepo</a:t>
            </a:r>
            <a:r>
              <a:rPr lang="en-GB" b="0" i="0" dirty="0">
                <a:solidFill>
                  <a:srgbClr val="FFC000"/>
                </a:solidFill>
                <a:effectLst/>
                <a:latin typeface="TwitterChirp"/>
              </a:rPr>
              <a:t>. </a:t>
            </a:r>
            <a:endParaRPr lang="en-GB" dirty="0">
              <a:solidFill>
                <a:srgbClr val="FFC000"/>
              </a:solidFill>
            </a:endParaRPr>
          </a:p>
        </p:txBody>
      </p:sp>
      <p:sp>
        <p:nvSpPr>
          <p:cNvPr id="5" name="Slide Number Placeholder 4">
            <a:extLst>
              <a:ext uri="{FF2B5EF4-FFF2-40B4-BE49-F238E27FC236}">
                <a16:creationId xmlns:a16="http://schemas.microsoft.com/office/drawing/2014/main" id="{60D30B0D-1CB8-0C5D-8E6C-FC3FE16CEB2F}"/>
              </a:ext>
            </a:extLst>
          </p:cNvPr>
          <p:cNvSpPr>
            <a:spLocks noGrp="1"/>
          </p:cNvSpPr>
          <p:nvPr>
            <p:ph type="sldNum" sz="quarter" idx="12"/>
          </p:nvPr>
        </p:nvSpPr>
        <p:spPr/>
        <p:txBody>
          <a:bodyPr/>
          <a:lstStyle/>
          <a:p>
            <a:pPr rtl="0"/>
            <a:fld id="{25BA54BD-C84D-46CE-8B72-31BFB26ABA43}" type="slidenum">
              <a:rPr lang="en-GB" noProof="0" smtClean="0"/>
              <a:t>46</a:t>
            </a:fld>
            <a:endParaRPr lang="en-GB" noProof="0" dirty="0"/>
          </a:p>
        </p:txBody>
      </p:sp>
      <p:sp>
        <p:nvSpPr>
          <p:cNvPr id="3" name="TextBox 2">
            <a:extLst>
              <a:ext uri="{FF2B5EF4-FFF2-40B4-BE49-F238E27FC236}">
                <a16:creationId xmlns:a16="http://schemas.microsoft.com/office/drawing/2014/main" id="{C5233FB3-794B-620B-53CB-8E203FDA7526}"/>
              </a:ext>
            </a:extLst>
          </p:cNvPr>
          <p:cNvSpPr txBox="1"/>
          <p:nvPr/>
        </p:nvSpPr>
        <p:spPr>
          <a:xfrm>
            <a:off x="2277988" y="3054692"/>
            <a:ext cx="7100934" cy="369332"/>
          </a:xfrm>
          <a:prstGeom prst="rect">
            <a:avLst/>
          </a:prstGeom>
          <a:noFill/>
        </p:spPr>
        <p:txBody>
          <a:bodyPr wrap="square">
            <a:spAutoFit/>
          </a:bodyPr>
          <a:lstStyle/>
          <a:p>
            <a:r>
              <a:rPr lang="en-GB" b="0" i="0" dirty="0">
                <a:solidFill>
                  <a:srgbClr val="FFC000"/>
                </a:solidFill>
                <a:effectLst/>
                <a:latin typeface="Chalkboard" panose="03050602040202020205" pitchFamily="66" charset="77"/>
              </a:rPr>
              <a:t>- the system has a single CI boundary</a:t>
            </a:r>
            <a:endParaRPr lang="en-GB" dirty="0">
              <a:solidFill>
                <a:srgbClr val="FFC000"/>
              </a:solidFill>
              <a:latin typeface="Chalkboard" panose="03050602040202020205" pitchFamily="66" charset="77"/>
            </a:endParaRPr>
          </a:p>
        </p:txBody>
      </p:sp>
      <p:sp>
        <p:nvSpPr>
          <p:cNvPr id="4" name="TextBox 3">
            <a:extLst>
              <a:ext uri="{FF2B5EF4-FFF2-40B4-BE49-F238E27FC236}">
                <a16:creationId xmlns:a16="http://schemas.microsoft.com/office/drawing/2014/main" id="{2BD10157-26F4-A444-18CF-CE879B4356E2}"/>
              </a:ext>
            </a:extLst>
          </p:cNvPr>
          <p:cNvSpPr txBox="1"/>
          <p:nvPr/>
        </p:nvSpPr>
        <p:spPr>
          <a:xfrm>
            <a:off x="1522414" y="1921430"/>
            <a:ext cx="2223429" cy="424732"/>
          </a:xfrm>
          <a:prstGeom prst="rect">
            <a:avLst/>
          </a:prstGeom>
          <a:noFill/>
        </p:spPr>
        <p:txBody>
          <a:bodyPr wrap="none" rtlCol="0">
            <a:spAutoFit/>
          </a:bodyPr>
          <a:lstStyle/>
          <a:p>
            <a:pPr>
              <a:lnSpc>
                <a:spcPct val="90000"/>
              </a:lnSpc>
            </a:pPr>
            <a:r>
              <a:rPr lang="en-GB" sz="2400" dirty="0">
                <a:solidFill>
                  <a:srgbClr val="C00000"/>
                </a:solidFill>
                <a:latin typeface="Chalkboard" panose="03050602040202020205" pitchFamily="66" charset="77"/>
              </a:rPr>
              <a:t>Use a monolith</a:t>
            </a:r>
          </a:p>
        </p:txBody>
      </p:sp>
      <p:sp>
        <p:nvSpPr>
          <p:cNvPr id="6" name="TextBox 5">
            <a:extLst>
              <a:ext uri="{FF2B5EF4-FFF2-40B4-BE49-F238E27FC236}">
                <a16:creationId xmlns:a16="http://schemas.microsoft.com/office/drawing/2014/main" id="{E5C0F1ED-3537-B227-0E8F-9D80B2D3F151}"/>
              </a:ext>
            </a:extLst>
          </p:cNvPr>
          <p:cNvSpPr txBox="1"/>
          <p:nvPr/>
        </p:nvSpPr>
        <p:spPr>
          <a:xfrm>
            <a:off x="1964996" y="4681908"/>
            <a:ext cx="9059468" cy="341632"/>
          </a:xfrm>
          <a:prstGeom prst="rect">
            <a:avLst/>
          </a:prstGeom>
          <a:noFill/>
        </p:spPr>
        <p:txBody>
          <a:bodyPr wrap="none" rtlCol="0">
            <a:spAutoFit/>
          </a:bodyPr>
          <a:lstStyle/>
          <a:p>
            <a:pPr>
              <a:lnSpc>
                <a:spcPct val="90000"/>
              </a:lnSpc>
            </a:pPr>
            <a:r>
              <a:rPr lang="en-GB" dirty="0">
                <a:solidFill>
                  <a:srgbClr val="92D050"/>
                </a:solidFill>
                <a:latin typeface="Chalkboard" panose="03050602040202020205" pitchFamily="66" charset="77"/>
              </a:rPr>
              <a:t>- If you are unsure of the bounded contexts in your domain, easier to discover here</a:t>
            </a:r>
          </a:p>
        </p:txBody>
      </p:sp>
      <p:sp>
        <p:nvSpPr>
          <p:cNvPr id="7" name="TextBox 6">
            <a:extLst>
              <a:ext uri="{FF2B5EF4-FFF2-40B4-BE49-F238E27FC236}">
                <a16:creationId xmlns:a16="http://schemas.microsoft.com/office/drawing/2014/main" id="{AABB1C9C-FB5B-6E3E-A4D6-7C6F0BCBE961}"/>
              </a:ext>
            </a:extLst>
          </p:cNvPr>
          <p:cNvSpPr txBox="1"/>
          <p:nvPr/>
        </p:nvSpPr>
        <p:spPr>
          <a:xfrm>
            <a:off x="2446960" y="5194143"/>
            <a:ext cx="8879075" cy="341632"/>
          </a:xfrm>
          <a:prstGeom prst="rect">
            <a:avLst/>
          </a:prstGeom>
          <a:noFill/>
        </p:spPr>
        <p:txBody>
          <a:bodyPr wrap="square" rtlCol="0">
            <a:spAutoFit/>
          </a:bodyPr>
          <a:lstStyle/>
          <a:p>
            <a:pPr>
              <a:lnSpc>
                <a:spcPct val="90000"/>
              </a:lnSpc>
            </a:pPr>
            <a:r>
              <a:rPr lang="en-GB" dirty="0">
                <a:solidFill>
                  <a:srgbClr val="00B0F0"/>
                </a:solidFill>
                <a:latin typeface="Chalkboard" panose="03050602040202020205" pitchFamily="66" charset="77"/>
              </a:rPr>
              <a:t>- Boundaries within a process are more supple; easier to change; easier to violate. </a:t>
            </a:r>
          </a:p>
        </p:txBody>
      </p:sp>
    </p:spTree>
    <p:extLst>
      <p:ext uri="{BB962C8B-B14F-4D97-AF65-F5344CB8AC3E}">
        <p14:creationId xmlns:p14="http://schemas.microsoft.com/office/powerpoint/2010/main" val="3560647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2" grpId="0"/>
      <p:bldP spid="3" grpId="0"/>
      <p:bldP spid="6" grpId="0"/>
      <p:bldP spid="7"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D4F3F-61A3-461A-BD63-91679ECAF5F7}"/>
              </a:ext>
            </a:extLst>
          </p:cNvPr>
          <p:cNvSpPr>
            <a:spLocks noGrp="1"/>
          </p:cNvSpPr>
          <p:nvPr>
            <p:ph type="title"/>
          </p:nvPr>
        </p:nvSpPr>
        <p:spPr/>
        <p:txBody>
          <a:bodyPr/>
          <a:lstStyle/>
          <a:p>
            <a:r>
              <a:rPr lang="en-GB" dirty="0">
                <a:latin typeface="Chalkboard" panose="03050602040202020205" pitchFamily="66" charset="77"/>
              </a:rPr>
              <a:t>Development</a:t>
            </a:r>
            <a:endParaRPr lang="en-GB" dirty="0"/>
          </a:p>
        </p:txBody>
      </p:sp>
      <p:sp>
        <p:nvSpPr>
          <p:cNvPr id="3" name="TextBox 2">
            <a:extLst>
              <a:ext uri="{FF2B5EF4-FFF2-40B4-BE49-F238E27FC236}">
                <a16:creationId xmlns:a16="http://schemas.microsoft.com/office/drawing/2014/main" id="{48D2A50C-CEDB-4495-D84F-1E59EFE45277}"/>
              </a:ext>
            </a:extLst>
          </p:cNvPr>
          <p:cNvSpPr txBox="1"/>
          <p:nvPr/>
        </p:nvSpPr>
        <p:spPr>
          <a:xfrm>
            <a:off x="1554258" y="1844249"/>
            <a:ext cx="10053586" cy="424732"/>
          </a:xfrm>
          <a:prstGeom prst="rect">
            <a:avLst/>
          </a:prstGeom>
          <a:noFill/>
        </p:spPr>
        <p:txBody>
          <a:bodyPr wrap="none" rtlCol="0">
            <a:spAutoFit/>
          </a:bodyPr>
          <a:lstStyle/>
          <a:p>
            <a:pPr>
              <a:lnSpc>
                <a:spcPct val="90000"/>
              </a:lnSpc>
            </a:pPr>
            <a:r>
              <a:rPr lang="en-GB" sz="2400" dirty="0">
                <a:solidFill>
                  <a:srgbClr val="FFC000"/>
                </a:solidFill>
                <a:latin typeface="Chalkboard" panose="03050602040202020205" pitchFamily="66" charset="77"/>
              </a:rPr>
              <a:t>Simple model: multiple domains per bounded context (two-pizza team).</a:t>
            </a:r>
          </a:p>
        </p:txBody>
      </p:sp>
      <p:sp>
        <p:nvSpPr>
          <p:cNvPr id="11" name="TextBox 10">
            <a:extLst>
              <a:ext uri="{FF2B5EF4-FFF2-40B4-BE49-F238E27FC236}">
                <a16:creationId xmlns:a16="http://schemas.microsoft.com/office/drawing/2014/main" id="{082BA37A-3690-DEC1-F0E7-CE8AFF0F4954}"/>
              </a:ext>
            </a:extLst>
          </p:cNvPr>
          <p:cNvSpPr txBox="1"/>
          <p:nvPr/>
        </p:nvSpPr>
        <p:spPr>
          <a:xfrm>
            <a:off x="1845940" y="2996952"/>
            <a:ext cx="5905912" cy="341632"/>
          </a:xfrm>
          <a:prstGeom prst="rect">
            <a:avLst/>
          </a:prstGeom>
          <a:noFill/>
        </p:spPr>
        <p:txBody>
          <a:bodyPr wrap="none" rtlCol="0">
            <a:spAutoFit/>
          </a:bodyPr>
          <a:lstStyle/>
          <a:p>
            <a:pPr>
              <a:lnSpc>
                <a:spcPct val="90000"/>
              </a:lnSpc>
            </a:pPr>
            <a:r>
              <a:rPr lang="en-GB" dirty="0">
                <a:solidFill>
                  <a:srgbClr val="92D050"/>
                </a:solidFill>
                <a:latin typeface="Chalkboard" panose="03050602040202020205" pitchFamily="66" charset="77"/>
              </a:rPr>
              <a:t>- Code for the domain is much smaller than your head</a:t>
            </a:r>
          </a:p>
        </p:txBody>
      </p:sp>
      <p:sp>
        <p:nvSpPr>
          <p:cNvPr id="18" name="TextBox 17">
            <a:extLst>
              <a:ext uri="{FF2B5EF4-FFF2-40B4-BE49-F238E27FC236}">
                <a16:creationId xmlns:a16="http://schemas.microsoft.com/office/drawing/2014/main" id="{82BBADC6-46E6-94C1-2717-B385EC941FD8}"/>
              </a:ext>
            </a:extLst>
          </p:cNvPr>
          <p:cNvSpPr txBox="1"/>
          <p:nvPr/>
        </p:nvSpPr>
        <p:spPr>
          <a:xfrm>
            <a:off x="1847284" y="3506408"/>
            <a:ext cx="9143672" cy="341632"/>
          </a:xfrm>
          <a:prstGeom prst="rect">
            <a:avLst/>
          </a:prstGeom>
          <a:noFill/>
        </p:spPr>
        <p:txBody>
          <a:bodyPr wrap="square" rtlCol="0">
            <a:spAutoFit/>
          </a:bodyPr>
          <a:lstStyle/>
          <a:p>
            <a:pPr>
              <a:lnSpc>
                <a:spcPct val="90000"/>
              </a:lnSpc>
            </a:pPr>
            <a:r>
              <a:rPr lang="en-GB" dirty="0">
                <a:solidFill>
                  <a:srgbClr val="92D050"/>
                </a:solidFill>
                <a:latin typeface="Chalkboard" panose="03050602040202020205" pitchFamily="66" charset="77"/>
              </a:rPr>
              <a:t>- Should this be a module and combined with other domains in one bounded context?</a:t>
            </a:r>
          </a:p>
        </p:txBody>
      </p:sp>
      <p:sp>
        <p:nvSpPr>
          <p:cNvPr id="22" name="TextBox 21">
            <a:extLst>
              <a:ext uri="{FF2B5EF4-FFF2-40B4-BE49-F238E27FC236}">
                <a16:creationId xmlns:a16="http://schemas.microsoft.com/office/drawing/2014/main" id="{8B859890-ED66-B587-F165-4EB1F51FE7A1}"/>
              </a:ext>
            </a:extLst>
          </p:cNvPr>
          <p:cNvSpPr txBox="1"/>
          <p:nvPr/>
        </p:nvSpPr>
        <p:spPr>
          <a:xfrm>
            <a:off x="2485056" y="3924824"/>
            <a:ext cx="9361040" cy="341632"/>
          </a:xfrm>
          <a:prstGeom prst="rect">
            <a:avLst/>
          </a:prstGeom>
          <a:noFill/>
        </p:spPr>
        <p:txBody>
          <a:bodyPr wrap="square" rtlCol="0">
            <a:spAutoFit/>
          </a:bodyPr>
          <a:lstStyle/>
          <a:p>
            <a:pPr>
              <a:lnSpc>
                <a:spcPct val="90000"/>
              </a:lnSpc>
            </a:pPr>
            <a:r>
              <a:rPr lang="en-GB" dirty="0">
                <a:solidFill>
                  <a:srgbClr val="00B0F0"/>
                </a:solidFill>
                <a:latin typeface="Chalkboard" panose="03050602040202020205" pitchFamily="66" charset="77"/>
              </a:rPr>
              <a:t>- Is this domain truly independent of others? Does it have separate reasons to change?</a:t>
            </a:r>
          </a:p>
        </p:txBody>
      </p:sp>
      <p:sp>
        <p:nvSpPr>
          <p:cNvPr id="23" name="TextBox 22">
            <a:extLst>
              <a:ext uri="{FF2B5EF4-FFF2-40B4-BE49-F238E27FC236}">
                <a16:creationId xmlns:a16="http://schemas.microsoft.com/office/drawing/2014/main" id="{A1682D38-3C75-F817-6AFA-19AEDBC0FB20}"/>
              </a:ext>
            </a:extLst>
          </p:cNvPr>
          <p:cNvSpPr txBox="1"/>
          <p:nvPr/>
        </p:nvSpPr>
        <p:spPr>
          <a:xfrm>
            <a:off x="2422004" y="6057366"/>
            <a:ext cx="5760640" cy="341632"/>
          </a:xfrm>
          <a:prstGeom prst="rect">
            <a:avLst/>
          </a:prstGeom>
          <a:noFill/>
        </p:spPr>
        <p:txBody>
          <a:bodyPr wrap="square" rtlCol="0">
            <a:spAutoFit/>
          </a:bodyPr>
          <a:lstStyle/>
          <a:p>
            <a:pPr>
              <a:lnSpc>
                <a:spcPct val="90000"/>
              </a:lnSpc>
            </a:pPr>
            <a:r>
              <a:rPr lang="en-GB" dirty="0">
                <a:solidFill>
                  <a:srgbClr val="00B0F0"/>
                </a:solidFill>
                <a:latin typeface="Chalkboard" panose="03050602040202020205" pitchFamily="66" charset="77"/>
              </a:rPr>
              <a:t>- Will we weaken cohesion as a separate context?</a:t>
            </a:r>
          </a:p>
        </p:txBody>
      </p:sp>
      <p:sp>
        <p:nvSpPr>
          <p:cNvPr id="24" name="TextBox 23">
            <a:extLst>
              <a:ext uri="{FF2B5EF4-FFF2-40B4-BE49-F238E27FC236}">
                <a16:creationId xmlns:a16="http://schemas.microsoft.com/office/drawing/2014/main" id="{49AB76BB-6F89-89B4-6F9A-024ED32FD9E4}"/>
              </a:ext>
            </a:extLst>
          </p:cNvPr>
          <p:cNvSpPr txBox="1"/>
          <p:nvPr/>
        </p:nvSpPr>
        <p:spPr>
          <a:xfrm>
            <a:off x="2425950" y="4457572"/>
            <a:ext cx="5760640" cy="341632"/>
          </a:xfrm>
          <a:prstGeom prst="rect">
            <a:avLst/>
          </a:prstGeom>
          <a:noFill/>
        </p:spPr>
        <p:txBody>
          <a:bodyPr wrap="square" rtlCol="0">
            <a:spAutoFit/>
          </a:bodyPr>
          <a:lstStyle/>
          <a:p>
            <a:pPr>
              <a:lnSpc>
                <a:spcPct val="90000"/>
              </a:lnSpc>
            </a:pPr>
            <a:r>
              <a:rPr lang="en-GB" dirty="0">
                <a:solidFill>
                  <a:srgbClr val="00B0F0"/>
                </a:solidFill>
                <a:latin typeface="Chalkboard" panose="03050602040202020205" pitchFamily="66" charset="77"/>
              </a:rPr>
              <a:t>- Are the behaviours about the same work item?</a:t>
            </a:r>
          </a:p>
        </p:txBody>
      </p:sp>
      <p:sp>
        <p:nvSpPr>
          <p:cNvPr id="25" name="TextBox 24">
            <a:extLst>
              <a:ext uri="{FF2B5EF4-FFF2-40B4-BE49-F238E27FC236}">
                <a16:creationId xmlns:a16="http://schemas.microsoft.com/office/drawing/2014/main" id="{0E795B05-438A-71D8-78CC-33AA390E2B5A}"/>
              </a:ext>
            </a:extLst>
          </p:cNvPr>
          <p:cNvSpPr txBox="1"/>
          <p:nvPr/>
        </p:nvSpPr>
        <p:spPr>
          <a:xfrm>
            <a:off x="2422004" y="5005376"/>
            <a:ext cx="5760640" cy="341632"/>
          </a:xfrm>
          <a:prstGeom prst="rect">
            <a:avLst/>
          </a:prstGeom>
          <a:noFill/>
        </p:spPr>
        <p:txBody>
          <a:bodyPr wrap="square" rtlCol="0">
            <a:spAutoFit/>
          </a:bodyPr>
          <a:lstStyle/>
          <a:p>
            <a:pPr>
              <a:lnSpc>
                <a:spcPct val="90000"/>
              </a:lnSpc>
            </a:pPr>
            <a:r>
              <a:rPr lang="en-GB" dirty="0">
                <a:solidFill>
                  <a:srgbClr val="00B0F0"/>
                </a:solidFill>
                <a:latin typeface="Chalkboard" panose="03050602040202020205" pitchFamily="66" charset="77"/>
              </a:rPr>
              <a:t>- Are we talking to ourself?</a:t>
            </a:r>
          </a:p>
        </p:txBody>
      </p:sp>
      <p:sp>
        <p:nvSpPr>
          <p:cNvPr id="26" name="TextBox 25">
            <a:extLst>
              <a:ext uri="{FF2B5EF4-FFF2-40B4-BE49-F238E27FC236}">
                <a16:creationId xmlns:a16="http://schemas.microsoft.com/office/drawing/2014/main" id="{3FAC648E-23A6-9106-324E-EE2DDD37B7F6}"/>
              </a:ext>
            </a:extLst>
          </p:cNvPr>
          <p:cNvSpPr txBox="1"/>
          <p:nvPr/>
        </p:nvSpPr>
        <p:spPr>
          <a:xfrm>
            <a:off x="2449801" y="5505041"/>
            <a:ext cx="5760640" cy="341632"/>
          </a:xfrm>
          <a:prstGeom prst="rect">
            <a:avLst/>
          </a:prstGeom>
          <a:noFill/>
        </p:spPr>
        <p:txBody>
          <a:bodyPr wrap="square" rtlCol="0">
            <a:spAutoFit/>
          </a:bodyPr>
          <a:lstStyle/>
          <a:p>
            <a:pPr>
              <a:lnSpc>
                <a:spcPct val="90000"/>
              </a:lnSpc>
            </a:pPr>
            <a:r>
              <a:rPr lang="en-GB" dirty="0">
                <a:solidFill>
                  <a:srgbClr val="00B0F0"/>
                </a:solidFill>
                <a:latin typeface="Chalkboard" panose="03050602040202020205" pitchFamily="66" charset="77"/>
              </a:rPr>
              <a:t>- Will we distribute an ACID transaction?</a:t>
            </a:r>
          </a:p>
        </p:txBody>
      </p:sp>
      <p:sp>
        <p:nvSpPr>
          <p:cNvPr id="6" name="Slide Number Placeholder 5">
            <a:extLst>
              <a:ext uri="{FF2B5EF4-FFF2-40B4-BE49-F238E27FC236}">
                <a16:creationId xmlns:a16="http://schemas.microsoft.com/office/drawing/2014/main" id="{6D20C098-1D03-944B-F81C-2FF8BC353C1F}"/>
              </a:ext>
            </a:extLst>
          </p:cNvPr>
          <p:cNvSpPr>
            <a:spLocks noGrp="1"/>
          </p:cNvSpPr>
          <p:nvPr>
            <p:ph type="sldNum" sz="quarter" idx="12"/>
          </p:nvPr>
        </p:nvSpPr>
        <p:spPr>
          <a:xfrm>
            <a:off x="9523412" y="6750739"/>
            <a:ext cx="1143002" cy="276226"/>
          </a:xfrm>
        </p:spPr>
        <p:txBody>
          <a:bodyPr/>
          <a:lstStyle/>
          <a:p>
            <a:pPr rtl="0"/>
            <a:fld id="{25BA54BD-C84D-46CE-8B72-31BFB26ABA43}" type="slidenum">
              <a:rPr lang="en-GB" noProof="0" smtClean="0"/>
              <a:t>47</a:t>
            </a:fld>
            <a:endParaRPr lang="en-GB" noProof="0" dirty="0"/>
          </a:p>
        </p:txBody>
      </p:sp>
      <p:sp>
        <p:nvSpPr>
          <p:cNvPr id="4" name="TextBox 3">
            <a:extLst>
              <a:ext uri="{FF2B5EF4-FFF2-40B4-BE49-F238E27FC236}">
                <a16:creationId xmlns:a16="http://schemas.microsoft.com/office/drawing/2014/main" id="{355E839E-7288-1F3D-7D8D-D34E7FE6552B}"/>
              </a:ext>
            </a:extLst>
          </p:cNvPr>
          <p:cNvSpPr txBox="1"/>
          <p:nvPr/>
        </p:nvSpPr>
        <p:spPr>
          <a:xfrm>
            <a:off x="1594306" y="2336568"/>
            <a:ext cx="3856377" cy="424732"/>
          </a:xfrm>
          <a:prstGeom prst="rect">
            <a:avLst/>
          </a:prstGeom>
          <a:noFill/>
        </p:spPr>
        <p:txBody>
          <a:bodyPr wrap="none" rtlCol="0">
            <a:spAutoFit/>
          </a:bodyPr>
          <a:lstStyle/>
          <a:p>
            <a:pPr>
              <a:lnSpc>
                <a:spcPct val="90000"/>
              </a:lnSpc>
            </a:pPr>
            <a:r>
              <a:rPr lang="en-GB" sz="2400" dirty="0">
                <a:solidFill>
                  <a:srgbClr val="C00000"/>
                </a:solidFill>
                <a:latin typeface="Chalkboard" panose="03050602040202020205" pitchFamily="66" charset="77"/>
              </a:rPr>
              <a:t>Combine into macroservice</a:t>
            </a:r>
          </a:p>
        </p:txBody>
      </p:sp>
    </p:spTree>
    <p:extLst>
      <p:ext uri="{BB962C8B-B14F-4D97-AF65-F5344CB8AC3E}">
        <p14:creationId xmlns:p14="http://schemas.microsoft.com/office/powerpoint/2010/main" val="2856421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8" grpId="0"/>
      <p:bldP spid="22" grpId="0"/>
      <p:bldP spid="23" grpId="0"/>
      <p:bldP spid="24" grpId="0"/>
      <p:bldP spid="25" grpId="0"/>
      <p:bldP spid="26"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AD6D9C-7746-2217-94AB-79AAC99C805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DD97F7-0CE9-A6A6-390D-A55EDE023BB5}"/>
              </a:ext>
            </a:extLst>
          </p:cNvPr>
          <p:cNvSpPr>
            <a:spLocks noGrp="1"/>
          </p:cNvSpPr>
          <p:nvPr>
            <p:ph type="title"/>
          </p:nvPr>
        </p:nvSpPr>
        <p:spPr/>
        <p:txBody>
          <a:bodyPr/>
          <a:lstStyle/>
          <a:p>
            <a:r>
              <a:rPr lang="en-GB" dirty="0">
                <a:latin typeface="Chalkboard" panose="03050602040202020205" pitchFamily="66" charset="77"/>
              </a:rPr>
              <a:t>Development</a:t>
            </a:r>
          </a:p>
        </p:txBody>
      </p:sp>
      <p:sp>
        <p:nvSpPr>
          <p:cNvPr id="10" name="TextBox 9">
            <a:extLst>
              <a:ext uri="{FF2B5EF4-FFF2-40B4-BE49-F238E27FC236}">
                <a16:creationId xmlns:a16="http://schemas.microsoft.com/office/drawing/2014/main" id="{CD57FC5A-CBFF-15E2-951E-032A207045B1}"/>
              </a:ext>
            </a:extLst>
          </p:cNvPr>
          <p:cNvSpPr txBox="1"/>
          <p:nvPr/>
        </p:nvSpPr>
        <p:spPr>
          <a:xfrm>
            <a:off x="1522413" y="1733693"/>
            <a:ext cx="10153128" cy="830997"/>
          </a:xfrm>
          <a:prstGeom prst="rect">
            <a:avLst/>
          </a:prstGeom>
          <a:noFill/>
        </p:spPr>
        <p:txBody>
          <a:bodyPr wrap="square">
            <a:spAutoFit/>
          </a:bodyPr>
          <a:lstStyle/>
          <a:p>
            <a:r>
              <a:rPr lang="en-GB" sz="2400" dirty="0">
                <a:latin typeface="Chalkboard" panose="03050602040202020205" pitchFamily="66" charset="77"/>
              </a:rPr>
              <a:t>We identified that our domain will change. This implies that the bounded contexts we have drawn will move out-of-alignment</a:t>
            </a:r>
          </a:p>
        </p:txBody>
      </p:sp>
      <p:sp>
        <p:nvSpPr>
          <p:cNvPr id="11" name="Slide Number Placeholder 10">
            <a:extLst>
              <a:ext uri="{FF2B5EF4-FFF2-40B4-BE49-F238E27FC236}">
                <a16:creationId xmlns:a16="http://schemas.microsoft.com/office/drawing/2014/main" id="{E648CBF2-5109-5DAE-F300-9D7B1F834A1A}"/>
              </a:ext>
            </a:extLst>
          </p:cNvPr>
          <p:cNvSpPr>
            <a:spLocks noGrp="1"/>
          </p:cNvSpPr>
          <p:nvPr>
            <p:ph type="sldNum" sz="quarter" idx="12"/>
          </p:nvPr>
        </p:nvSpPr>
        <p:spPr/>
        <p:txBody>
          <a:bodyPr/>
          <a:lstStyle/>
          <a:p>
            <a:pPr rtl="0"/>
            <a:fld id="{25BA54BD-C84D-46CE-8B72-31BFB26ABA43}" type="slidenum">
              <a:rPr lang="en-GB" noProof="0" smtClean="0"/>
              <a:t>48</a:t>
            </a:fld>
            <a:endParaRPr lang="en-GB" noProof="0" dirty="0"/>
          </a:p>
        </p:txBody>
      </p:sp>
      <p:sp>
        <p:nvSpPr>
          <p:cNvPr id="24" name="TextBox 23">
            <a:extLst>
              <a:ext uri="{FF2B5EF4-FFF2-40B4-BE49-F238E27FC236}">
                <a16:creationId xmlns:a16="http://schemas.microsoft.com/office/drawing/2014/main" id="{F7011277-D7C7-1B5C-C629-CF5CD1FF5389}"/>
              </a:ext>
            </a:extLst>
          </p:cNvPr>
          <p:cNvSpPr txBox="1"/>
          <p:nvPr/>
        </p:nvSpPr>
        <p:spPr>
          <a:xfrm>
            <a:off x="1522413" y="3105834"/>
            <a:ext cx="10153128" cy="646331"/>
          </a:xfrm>
          <a:prstGeom prst="rect">
            <a:avLst/>
          </a:prstGeom>
          <a:noFill/>
        </p:spPr>
        <p:txBody>
          <a:bodyPr wrap="square">
            <a:spAutoFit/>
          </a:bodyPr>
          <a:lstStyle/>
          <a:p>
            <a:r>
              <a:rPr lang="en-GB" dirty="0">
                <a:solidFill>
                  <a:srgbClr val="92D050"/>
                </a:solidFill>
                <a:latin typeface="Chalkboard" panose="03050602040202020205" pitchFamily="66" charset="77"/>
              </a:rPr>
              <a:t>When your components are services with remote communications, then refactoring is much harder than with in-process libraries. </a:t>
            </a:r>
          </a:p>
        </p:txBody>
      </p:sp>
      <p:sp>
        <p:nvSpPr>
          <p:cNvPr id="25" name="TextBox 24">
            <a:extLst>
              <a:ext uri="{FF2B5EF4-FFF2-40B4-BE49-F238E27FC236}">
                <a16:creationId xmlns:a16="http://schemas.microsoft.com/office/drawing/2014/main" id="{6515C76D-46F2-FF6E-3EC6-408FB80DFEDE}"/>
              </a:ext>
            </a:extLst>
          </p:cNvPr>
          <p:cNvSpPr txBox="1"/>
          <p:nvPr/>
        </p:nvSpPr>
        <p:spPr>
          <a:xfrm>
            <a:off x="7571085" y="3826032"/>
            <a:ext cx="3799182" cy="286232"/>
          </a:xfrm>
          <a:prstGeom prst="rect">
            <a:avLst/>
          </a:prstGeom>
          <a:noFill/>
        </p:spPr>
        <p:txBody>
          <a:bodyPr wrap="none" rtlCol="0">
            <a:spAutoFit/>
          </a:bodyPr>
          <a:lstStyle/>
          <a:p>
            <a:pPr>
              <a:lnSpc>
                <a:spcPct val="90000"/>
              </a:lnSpc>
            </a:pPr>
            <a:r>
              <a:rPr lang="en-GB" sz="1400" dirty="0">
                <a:latin typeface="Chalkboard" panose="03050602040202020205" pitchFamily="66" charset="77"/>
              </a:rPr>
              <a:t>Lewis, James Fowler ,Martin - </a:t>
            </a:r>
            <a:r>
              <a:rPr lang="en-GB" sz="1400" dirty="0">
                <a:latin typeface="Chalkboard" panose="03050602040202020205" pitchFamily="66" charset="77"/>
                <a:hlinkClick r:id="rId3"/>
              </a:rPr>
              <a:t>Microservices</a:t>
            </a:r>
            <a:endParaRPr lang="en-GB" sz="1400" dirty="0">
              <a:latin typeface="Chalkboard" panose="03050602040202020205" pitchFamily="66" charset="77"/>
            </a:endParaRPr>
          </a:p>
        </p:txBody>
      </p:sp>
      <p:sp>
        <p:nvSpPr>
          <p:cNvPr id="26" name="TextBox 25">
            <a:extLst>
              <a:ext uri="{FF2B5EF4-FFF2-40B4-BE49-F238E27FC236}">
                <a16:creationId xmlns:a16="http://schemas.microsoft.com/office/drawing/2014/main" id="{DA4D8F24-12C7-2E45-C2EC-766D1C2AE54A}"/>
              </a:ext>
            </a:extLst>
          </p:cNvPr>
          <p:cNvSpPr txBox="1"/>
          <p:nvPr/>
        </p:nvSpPr>
        <p:spPr>
          <a:xfrm>
            <a:off x="1512871" y="4638951"/>
            <a:ext cx="10045625" cy="1477328"/>
          </a:xfrm>
          <a:prstGeom prst="rect">
            <a:avLst/>
          </a:prstGeom>
          <a:noFill/>
        </p:spPr>
        <p:txBody>
          <a:bodyPr wrap="square">
            <a:spAutoFit/>
          </a:bodyPr>
          <a:lstStyle/>
          <a:p>
            <a:r>
              <a:rPr lang="en-GB" dirty="0">
                <a:solidFill>
                  <a:srgbClr val="FFFF00"/>
                </a:solidFill>
                <a:effectLst/>
                <a:latin typeface="Chalkboard" panose="03050602040202020205" pitchFamily="66" charset="77"/>
              </a:rPr>
              <a:t>A </a:t>
            </a:r>
            <a:r>
              <a:rPr lang="en-GB" dirty="0">
                <a:solidFill>
                  <a:srgbClr val="FFC000"/>
                </a:solidFill>
                <a:effectLst/>
                <a:latin typeface="Chalkboard" panose="03050602040202020205" pitchFamily="66" charset="77"/>
              </a:rPr>
              <a:t>hyperliminal</a:t>
            </a:r>
            <a:r>
              <a:rPr lang="en-GB" dirty="0">
                <a:solidFill>
                  <a:srgbClr val="FFFF00"/>
                </a:solidFill>
                <a:effectLst/>
                <a:latin typeface="Chalkboard" panose="03050602040202020205" pitchFamily="66" charset="77"/>
              </a:rPr>
              <a:t> system is a system where a complicated, ergodic, ordered system executes inside a complex, non-ergodic, disordered context... It is the job of the architect to design a structure for the complicated system that will allow it to survive as the complex context around it changes and moves.</a:t>
            </a:r>
          </a:p>
          <a:p>
            <a:endParaRPr lang="en-GB" dirty="0">
              <a:solidFill>
                <a:srgbClr val="FFFF00"/>
              </a:solidFill>
              <a:effectLst/>
              <a:latin typeface="Chalkboard" panose="03050602040202020205" pitchFamily="66" charset="77"/>
            </a:endParaRPr>
          </a:p>
        </p:txBody>
      </p:sp>
      <p:sp>
        <p:nvSpPr>
          <p:cNvPr id="27" name="TextBox 26">
            <a:extLst>
              <a:ext uri="{FF2B5EF4-FFF2-40B4-BE49-F238E27FC236}">
                <a16:creationId xmlns:a16="http://schemas.microsoft.com/office/drawing/2014/main" id="{01A7F98E-038F-DA2F-D0A5-78FFF118649C}"/>
              </a:ext>
            </a:extLst>
          </p:cNvPr>
          <p:cNvSpPr txBox="1"/>
          <p:nvPr/>
        </p:nvSpPr>
        <p:spPr>
          <a:xfrm>
            <a:off x="8641663" y="5973163"/>
            <a:ext cx="2263889" cy="286232"/>
          </a:xfrm>
          <a:prstGeom prst="rect">
            <a:avLst/>
          </a:prstGeom>
          <a:noFill/>
        </p:spPr>
        <p:txBody>
          <a:bodyPr wrap="none" rtlCol="0">
            <a:spAutoFit/>
          </a:bodyPr>
          <a:lstStyle/>
          <a:p>
            <a:pPr>
              <a:lnSpc>
                <a:spcPct val="90000"/>
              </a:lnSpc>
            </a:pPr>
            <a:r>
              <a:rPr lang="en-GB" sz="1400" dirty="0">
                <a:latin typeface="Chalkboard" panose="03050602040202020205" pitchFamily="66" charset="77"/>
              </a:rPr>
              <a:t>O’Reilly Barry - Residues</a:t>
            </a:r>
          </a:p>
        </p:txBody>
      </p:sp>
      <p:sp>
        <p:nvSpPr>
          <p:cNvPr id="3" name="TextBox 2">
            <a:extLst>
              <a:ext uri="{FF2B5EF4-FFF2-40B4-BE49-F238E27FC236}">
                <a16:creationId xmlns:a16="http://schemas.microsoft.com/office/drawing/2014/main" id="{0534FC0C-B3CA-28E5-21C8-AEF6730CA90D}"/>
              </a:ext>
            </a:extLst>
          </p:cNvPr>
          <p:cNvSpPr txBox="1"/>
          <p:nvPr/>
        </p:nvSpPr>
        <p:spPr>
          <a:xfrm>
            <a:off x="1485092" y="2605356"/>
            <a:ext cx="6575733" cy="369332"/>
          </a:xfrm>
          <a:prstGeom prst="rect">
            <a:avLst/>
          </a:prstGeom>
          <a:noFill/>
        </p:spPr>
        <p:txBody>
          <a:bodyPr wrap="square">
            <a:spAutoFit/>
          </a:bodyPr>
          <a:lstStyle/>
          <a:p>
            <a:pPr lvl="1"/>
            <a:r>
              <a:rPr lang="en-GB" dirty="0">
                <a:solidFill>
                  <a:srgbClr val="FFC000"/>
                </a:solidFill>
              </a:rPr>
              <a:t>- Our development view requires constant gardening</a:t>
            </a:r>
          </a:p>
        </p:txBody>
      </p:sp>
    </p:spTree>
    <p:extLst>
      <p:ext uri="{BB962C8B-B14F-4D97-AF65-F5344CB8AC3E}">
        <p14:creationId xmlns:p14="http://schemas.microsoft.com/office/powerpoint/2010/main" val="2208603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6" grpId="0"/>
      <p:bldP spid="27" grpId="0"/>
      <p:bldP spid="3"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0BAB9C-A843-708E-E529-16B6EB0B544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C0B2BD-FFE9-E8A9-6AC5-CBDEDC51149D}"/>
              </a:ext>
            </a:extLst>
          </p:cNvPr>
          <p:cNvSpPr>
            <a:spLocks noGrp="1"/>
          </p:cNvSpPr>
          <p:nvPr>
            <p:ph type="title"/>
          </p:nvPr>
        </p:nvSpPr>
        <p:spPr/>
        <p:txBody>
          <a:bodyPr/>
          <a:lstStyle/>
          <a:p>
            <a:r>
              <a:rPr lang="en-GB" dirty="0">
                <a:latin typeface="Chalkboard" panose="03050602040202020205" pitchFamily="66" charset="77"/>
              </a:rPr>
              <a:t>Development</a:t>
            </a:r>
          </a:p>
        </p:txBody>
      </p:sp>
      <p:sp>
        <p:nvSpPr>
          <p:cNvPr id="6" name="Slide Number Placeholder 5">
            <a:extLst>
              <a:ext uri="{FF2B5EF4-FFF2-40B4-BE49-F238E27FC236}">
                <a16:creationId xmlns:a16="http://schemas.microsoft.com/office/drawing/2014/main" id="{313596D8-E6C8-4FE0-3BE1-518E17D2D51C}"/>
              </a:ext>
            </a:extLst>
          </p:cNvPr>
          <p:cNvSpPr>
            <a:spLocks noGrp="1"/>
          </p:cNvSpPr>
          <p:nvPr>
            <p:ph type="sldNum" sz="quarter" idx="12"/>
          </p:nvPr>
        </p:nvSpPr>
        <p:spPr/>
        <p:txBody>
          <a:bodyPr/>
          <a:lstStyle/>
          <a:p>
            <a:pPr rtl="0"/>
            <a:fld id="{25BA54BD-C84D-46CE-8B72-31BFB26ABA43}" type="slidenum">
              <a:rPr lang="en-GB" noProof="0" smtClean="0"/>
              <a:t>49</a:t>
            </a:fld>
            <a:endParaRPr lang="en-GB" noProof="0" dirty="0"/>
          </a:p>
        </p:txBody>
      </p:sp>
      <p:sp>
        <p:nvSpPr>
          <p:cNvPr id="9" name="TextBox 8">
            <a:extLst>
              <a:ext uri="{FF2B5EF4-FFF2-40B4-BE49-F238E27FC236}">
                <a16:creationId xmlns:a16="http://schemas.microsoft.com/office/drawing/2014/main" id="{96B3CC36-71CB-1186-0D98-9F6BC951E5DD}"/>
              </a:ext>
            </a:extLst>
          </p:cNvPr>
          <p:cNvSpPr txBox="1"/>
          <p:nvPr/>
        </p:nvSpPr>
        <p:spPr>
          <a:xfrm>
            <a:off x="1341884" y="1916832"/>
            <a:ext cx="10081120" cy="923330"/>
          </a:xfrm>
          <a:prstGeom prst="rect">
            <a:avLst/>
          </a:prstGeom>
          <a:noFill/>
        </p:spPr>
        <p:txBody>
          <a:bodyPr wrap="square">
            <a:spAutoFit/>
          </a:bodyPr>
          <a:lstStyle/>
          <a:p>
            <a:r>
              <a:rPr lang="en-GB" dirty="0">
                <a:solidFill>
                  <a:srgbClr val="00B0F0"/>
                </a:solidFill>
                <a:latin typeface="Chalkboard" panose="03050602040202020205" pitchFamily="66" charset="77"/>
              </a:rPr>
              <a:t>Kauffman identified the property of criticality…</a:t>
            </a:r>
            <a:r>
              <a:rPr lang="en-GB" dirty="0">
                <a:solidFill>
                  <a:srgbClr val="00B0F0"/>
                </a:solidFill>
              </a:rPr>
              <a:t> </a:t>
            </a:r>
            <a:r>
              <a:rPr lang="en-GB" dirty="0">
                <a:solidFill>
                  <a:srgbClr val="00B0F0"/>
                </a:solidFill>
                <a:effectLst/>
                <a:latin typeface="Chalkboard" panose="03050602040202020205" pitchFamily="66" charset="77"/>
              </a:rPr>
              <a:t>This means that at a certain level of N (nodes) and K (links), a system is resilient to unexpected changes and at the same time not so complicated that it collapses under the weight of managing its own resources.</a:t>
            </a:r>
          </a:p>
        </p:txBody>
      </p:sp>
      <p:sp>
        <p:nvSpPr>
          <p:cNvPr id="11" name="TextBox 10">
            <a:extLst>
              <a:ext uri="{FF2B5EF4-FFF2-40B4-BE49-F238E27FC236}">
                <a16:creationId xmlns:a16="http://schemas.microsoft.com/office/drawing/2014/main" id="{2B0C7DB7-7D43-7FB5-8234-D02BB4B1A70F}"/>
              </a:ext>
            </a:extLst>
          </p:cNvPr>
          <p:cNvSpPr txBox="1"/>
          <p:nvPr/>
        </p:nvSpPr>
        <p:spPr>
          <a:xfrm>
            <a:off x="9159115" y="4058262"/>
            <a:ext cx="2263889" cy="286232"/>
          </a:xfrm>
          <a:prstGeom prst="rect">
            <a:avLst/>
          </a:prstGeom>
          <a:noFill/>
        </p:spPr>
        <p:txBody>
          <a:bodyPr wrap="none" rtlCol="0">
            <a:spAutoFit/>
          </a:bodyPr>
          <a:lstStyle/>
          <a:p>
            <a:pPr>
              <a:lnSpc>
                <a:spcPct val="90000"/>
              </a:lnSpc>
            </a:pPr>
            <a:r>
              <a:rPr lang="en-GB" sz="1400" dirty="0">
                <a:latin typeface="Chalkboard" panose="03050602040202020205" pitchFamily="66" charset="77"/>
              </a:rPr>
              <a:t>O’Reilly Barry - Residues</a:t>
            </a:r>
          </a:p>
        </p:txBody>
      </p:sp>
      <p:sp>
        <p:nvSpPr>
          <p:cNvPr id="13" name="TextBox 12">
            <a:extLst>
              <a:ext uri="{FF2B5EF4-FFF2-40B4-BE49-F238E27FC236}">
                <a16:creationId xmlns:a16="http://schemas.microsoft.com/office/drawing/2014/main" id="{A1D1ED5B-7FC2-FF55-C8D8-28304B1C6879}"/>
              </a:ext>
            </a:extLst>
          </p:cNvPr>
          <p:cNvSpPr txBox="1"/>
          <p:nvPr/>
        </p:nvSpPr>
        <p:spPr>
          <a:xfrm>
            <a:off x="1341884" y="3110989"/>
            <a:ext cx="10081120" cy="646331"/>
          </a:xfrm>
          <a:prstGeom prst="rect">
            <a:avLst/>
          </a:prstGeom>
          <a:noFill/>
        </p:spPr>
        <p:txBody>
          <a:bodyPr wrap="square">
            <a:spAutoFit/>
          </a:bodyPr>
          <a:lstStyle/>
          <a:p>
            <a:r>
              <a:rPr lang="en-GB" dirty="0">
                <a:effectLst/>
                <a:latin typeface="Chalkboard" panose="03050602040202020205" pitchFamily="66" charset="77"/>
              </a:rPr>
              <a:t>A good</a:t>
            </a:r>
            <a:r>
              <a:rPr lang="en-GB" dirty="0">
                <a:latin typeface="Chalkboard" panose="03050602040202020205" pitchFamily="66" charset="77"/>
              </a:rPr>
              <a:t> </a:t>
            </a:r>
            <a:r>
              <a:rPr lang="en-GB" dirty="0">
                <a:effectLst/>
                <a:latin typeface="Chalkboard" panose="03050602040202020205" pitchFamily="66" charset="77"/>
              </a:rPr>
              <a:t>parallel in the software industry is the comparison of monoliths (Low N and K) and microservices (high N and K). Criticality is finding the balance between these things.</a:t>
            </a:r>
          </a:p>
        </p:txBody>
      </p:sp>
    </p:spTree>
    <p:extLst>
      <p:ext uri="{BB962C8B-B14F-4D97-AF65-F5344CB8AC3E}">
        <p14:creationId xmlns:p14="http://schemas.microsoft.com/office/powerpoint/2010/main" val="2775789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018A3A-2A88-E63F-DB12-C7224A739B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B42597-2FA9-0415-2941-06A0BDF8DE93}"/>
              </a:ext>
            </a:extLst>
          </p:cNvPr>
          <p:cNvSpPr>
            <a:spLocks noGrp="1"/>
          </p:cNvSpPr>
          <p:nvPr>
            <p:ph type="title"/>
          </p:nvPr>
        </p:nvSpPr>
        <p:spPr/>
        <p:txBody>
          <a:bodyPr rtlCol="0"/>
          <a:lstStyle/>
          <a:p>
            <a:pPr rtl="0"/>
            <a:r>
              <a:rPr lang="en-GB" dirty="0">
                <a:latin typeface="Chalkboard" panose="03050602040202020205" pitchFamily="66" charset="77"/>
              </a:rPr>
              <a:t>Fundamentals &amp; Definitions</a:t>
            </a:r>
          </a:p>
        </p:txBody>
      </p:sp>
      <p:sp>
        <p:nvSpPr>
          <p:cNvPr id="3" name="Text Placeholder 2">
            <a:extLst>
              <a:ext uri="{FF2B5EF4-FFF2-40B4-BE49-F238E27FC236}">
                <a16:creationId xmlns:a16="http://schemas.microsoft.com/office/drawing/2014/main" id="{85505F06-925B-5CF6-7B7E-41F4D6CBB5F0}"/>
              </a:ext>
            </a:extLst>
          </p:cNvPr>
          <p:cNvSpPr>
            <a:spLocks noGrp="1"/>
          </p:cNvSpPr>
          <p:nvPr>
            <p:ph type="body" idx="1"/>
          </p:nvPr>
        </p:nvSpPr>
        <p:spPr>
          <a:xfrm>
            <a:off x="1522413" y="5102525"/>
            <a:ext cx="9143999" cy="558723"/>
          </a:xfrm>
        </p:spPr>
        <p:txBody>
          <a:bodyPr rtlCol="0">
            <a:noAutofit/>
          </a:bodyPr>
          <a:lstStyle/>
          <a:p>
            <a:r>
              <a:rPr lang="en-GB" sz="1800" b="1" dirty="0">
                <a:latin typeface="Chalkboard" panose="03050602040202020205" pitchFamily="66" charset="77"/>
              </a:rPr>
              <a:t>When I use a word,’ Humpty Dumpty said in rather a scornful tone, ‘it means just what I choose it to mean — neither more nor less.</a:t>
            </a:r>
          </a:p>
          <a:p>
            <a:r>
              <a:rPr lang="en-GB" sz="1800" dirty="0">
                <a:latin typeface="Chalkboard" panose="03050602040202020205" pitchFamily="66" charset="77"/>
              </a:rPr>
              <a:t>                                                                   </a:t>
            </a:r>
            <a:endParaRPr lang="en-GB" sz="1800" dirty="0"/>
          </a:p>
        </p:txBody>
      </p:sp>
      <p:sp>
        <p:nvSpPr>
          <p:cNvPr id="5" name="TextBox 4">
            <a:extLst>
              <a:ext uri="{FF2B5EF4-FFF2-40B4-BE49-F238E27FC236}">
                <a16:creationId xmlns:a16="http://schemas.microsoft.com/office/drawing/2014/main" id="{D84798E7-FE28-606C-ABF6-8825D70D130E}"/>
              </a:ext>
            </a:extLst>
          </p:cNvPr>
          <p:cNvSpPr txBox="1"/>
          <p:nvPr/>
        </p:nvSpPr>
        <p:spPr>
          <a:xfrm>
            <a:off x="5518348" y="5661248"/>
            <a:ext cx="5148064" cy="307777"/>
          </a:xfrm>
          <a:prstGeom prst="rect">
            <a:avLst/>
          </a:prstGeom>
          <a:noFill/>
        </p:spPr>
        <p:txBody>
          <a:bodyPr wrap="square">
            <a:spAutoFit/>
          </a:bodyPr>
          <a:lstStyle/>
          <a:p>
            <a:pPr algn="r"/>
            <a:r>
              <a:rPr lang="en-GB" sz="1400" dirty="0">
                <a:latin typeface="Chalkboard" panose="03050602040202020205" pitchFamily="66" charset="77"/>
              </a:rPr>
              <a:t> ― Lewis Carroll, Through the Looking Glass </a:t>
            </a:r>
            <a:endParaRPr lang="en-GB" sz="1400" dirty="0"/>
          </a:p>
        </p:txBody>
      </p:sp>
      <p:sp>
        <p:nvSpPr>
          <p:cNvPr id="9" name="Slide Number Placeholder 8">
            <a:extLst>
              <a:ext uri="{FF2B5EF4-FFF2-40B4-BE49-F238E27FC236}">
                <a16:creationId xmlns:a16="http://schemas.microsoft.com/office/drawing/2014/main" id="{5477C768-5365-AB76-4ACF-9FB5D9075198}"/>
              </a:ext>
            </a:extLst>
          </p:cNvPr>
          <p:cNvSpPr>
            <a:spLocks noGrp="1"/>
          </p:cNvSpPr>
          <p:nvPr>
            <p:ph type="sldNum" sz="quarter" idx="12"/>
          </p:nvPr>
        </p:nvSpPr>
        <p:spPr/>
        <p:txBody>
          <a:bodyPr/>
          <a:lstStyle/>
          <a:p>
            <a:pPr rtl="0"/>
            <a:fld id="{25BA54BD-C84D-46CE-8B72-31BFB26ABA43}" type="slidenum">
              <a:rPr lang="en-GB" noProof="0" smtClean="0"/>
              <a:t>5</a:t>
            </a:fld>
            <a:endParaRPr lang="en-GB" noProof="0" dirty="0"/>
          </a:p>
        </p:txBody>
      </p:sp>
      <p:sp>
        <p:nvSpPr>
          <p:cNvPr id="4" name="TextBox 3">
            <a:extLst>
              <a:ext uri="{FF2B5EF4-FFF2-40B4-BE49-F238E27FC236}">
                <a16:creationId xmlns:a16="http://schemas.microsoft.com/office/drawing/2014/main" id="{AD3489FA-5E05-5F0F-BE56-7D1C420F9C6F}"/>
              </a:ext>
            </a:extLst>
          </p:cNvPr>
          <p:cNvSpPr txBox="1"/>
          <p:nvPr/>
        </p:nvSpPr>
        <p:spPr>
          <a:xfrm>
            <a:off x="10918948" y="332656"/>
            <a:ext cx="574196" cy="424732"/>
          </a:xfrm>
          <a:prstGeom prst="rect">
            <a:avLst/>
          </a:prstGeom>
          <a:noFill/>
        </p:spPr>
        <p:txBody>
          <a:bodyPr wrap="none" rtlCol="0">
            <a:spAutoFit/>
          </a:bodyPr>
          <a:lstStyle/>
          <a:p>
            <a:pPr>
              <a:lnSpc>
                <a:spcPct val="90000"/>
              </a:lnSpc>
            </a:pPr>
            <a:r>
              <a:rPr lang="en-GB" sz="2400" dirty="0"/>
              <a:t>t: 3</a:t>
            </a:r>
          </a:p>
        </p:txBody>
      </p:sp>
    </p:spTree>
    <p:extLst>
      <p:ext uri="{BB962C8B-B14F-4D97-AF65-F5344CB8AC3E}">
        <p14:creationId xmlns:p14="http://schemas.microsoft.com/office/powerpoint/2010/main" val="2503923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32AB75-C278-32D1-F8B7-35542E02F0F8}"/>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225DD336-474D-C547-71BF-34DFC26CA1EA}"/>
              </a:ext>
            </a:extLst>
          </p:cNvPr>
          <p:cNvPicPr>
            <a:picLocks noChangeAspect="1"/>
          </p:cNvPicPr>
          <p:nvPr/>
        </p:nvPicPr>
        <p:blipFill>
          <a:blip r:embed="rId3"/>
          <a:stretch>
            <a:fillRect/>
          </a:stretch>
        </p:blipFill>
        <p:spPr>
          <a:xfrm>
            <a:off x="2843212" y="177800"/>
            <a:ext cx="6502400" cy="6502400"/>
          </a:xfrm>
          <a:prstGeom prst="rect">
            <a:avLst/>
          </a:prstGeom>
        </p:spPr>
      </p:pic>
      <p:sp>
        <p:nvSpPr>
          <p:cNvPr id="3" name="Slide Number Placeholder 2">
            <a:extLst>
              <a:ext uri="{FF2B5EF4-FFF2-40B4-BE49-F238E27FC236}">
                <a16:creationId xmlns:a16="http://schemas.microsoft.com/office/drawing/2014/main" id="{2F4A4768-0031-1AAE-71F3-7CF3E1AEFC67}"/>
              </a:ext>
            </a:extLst>
          </p:cNvPr>
          <p:cNvSpPr>
            <a:spLocks noGrp="1"/>
          </p:cNvSpPr>
          <p:nvPr>
            <p:ph type="sldNum" sz="quarter" idx="12"/>
          </p:nvPr>
        </p:nvSpPr>
        <p:spPr/>
        <p:txBody>
          <a:bodyPr/>
          <a:lstStyle/>
          <a:p>
            <a:pPr rtl="0"/>
            <a:fld id="{25BA54BD-C84D-46CE-8B72-31BFB26ABA43}" type="slidenum">
              <a:rPr lang="en-GB" noProof="0" smtClean="0"/>
              <a:t>50</a:t>
            </a:fld>
            <a:endParaRPr lang="en-GB" noProof="0" dirty="0"/>
          </a:p>
        </p:txBody>
      </p:sp>
    </p:spTree>
    <p:extLst>
      <p:ext uri="{BB962C8B-B14F-4D97-AF65-F5344CB8AC3E}">
        <p14:creationId xmlns:p14="http://schemas.microsoft.com/office/powerpoint/2010/main" val="1134775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4C8121-625D-DB99-EDA9-33CA066A8747}"/>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D833D03E-D377-7B79-B0B0-0F483307EB1E}"/>
              </a:ext>
            </a:extLst>
          </p:cNvPr>
          <p:cNvSpPr/>
          <p:nvPr/>
        </p:nvSpPr>
        <p:spPr>
          <a:xfrm>
            <a:off x="1197867" y="1472911"/>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Logical</a:t>
            </a:r>
          </a:p>
        </p:txBody>
      </p:sp>
      <p:sp>
        <p:nvSpPr>
          <p:cNvPr id="6" name="Rectangle 5">
            <a:extLst>
              <a:ext uri="{FF2B5EF4-FFF2-40B4-BE49-F238E27FC236}">
                <a16:creationId xmlns:a16="http://schemas.microsoft.com/office/drawing/2014/main" id="{779ECF2D-234F-1B74-D641-96A1109972C2}"/>
              </a:ext>
            </a:extLst>
          </p:cNvPr>
          <p:cNvSpPr/>
          <p:nvPr/>
        </p:nvSpPr>
        <p:spPr>
          <a:xfrm>
            <a:off x="1177755" y="4142184"/>
            <a:ext cx="3672408" cy="1877185"/>
          </a:xfrm>
          <a:prstGeom prst="rect">
            <a:avLst/>
          </a:prstGeom>
          <a:solidFill>
            <a:schemeClr val="accent2"/>
          </a:solidFill>
          <a:ln w="165100">
            <a:solidFill>
              <a:srgbClr val="FF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Process</a:t>
            </a:r>
          </a:p>
        </p:txBody>
      </p:sp>
      <p:sp>
        <p:nvSpPr>
          <p:cNvPr id="8" name="Rectangle 7">
            <a:extLst>
              <a:ext uri="{FF2B5EF4-FFF2-40B4-BE49-F238E27FC236}">
                <a16:creationId xmlns:a16="http://schemas.microsoft.com/office/drawing/2014/main" id="{6DB8C4FF-259F-1BE9-DCAE-960013FB836B}"/>
              </a:ext>
            </a:extLst>
          </p:cNvPr>
          <p:cNvSpPr/>
          <p:nvPr/>
        </p:nvSpPr>
        <p:spPr>
          <a:xfrm>
            <a:off x="7030516" y="1484784"/>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Development</a:t>
            </a:r>
            <a:endParaRPr lang="en-GB" sz="3200" dirty="0"/>
          </a:p>
        </p:txBody>
      </p:sp>
      <p:sp>
        <p:nvSpPr>
          <p:cNvPr id="9" name="Rectangle 8">
            <a:extLst>
              <a:ext uri="{FF2B5EF4-FFF2-40B4-BE49-F238E27FC236}">
                <a16:creationId xmlns:a16="http://schemas.microsoft.com/office/drawing/2014/main" id="{03E49EF3-6292-6F9E-96B0-C438BD4BA351}"/>
              </a:ext>
            </a:extLst>
          </p:cNvPr>
          <p:cNvSpPr/>
          <p:nvPr/>
        </p:nvSpPr>
        <p:spPr>
          <a:xfrm>
            <a:off x="7030516" y="4091301"/>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Physical</a:t>
            </a:r>
          </a:p>
        </p:txBody>
      </p:sp>
      <p:sp>
        <p:nvSpPr>
          <p:cNvPr id="10" name="Oval 9">
            <a:extLst>
              <a:ext uri="{FF2B5EF4-FFF2-40B4-BE49-F238E27FC236}">
                <a16:creationId xmlns:a16="http://schemas.microsoft.com/office/drawing/2014/main" id="{5B4B8B2F-F667-418B-6362-0CB7499AE002}"/>
              </a:ext>
            </a:extLst>
          </p:cNvPr>
          <p:cNvSpPr/>
          <p:nvPr/>
        </p:nvSpPr>
        <p:spPr>
          <a:xfrm>
            <a:off x="4078188" y="2702024"/>
            <a:ext cx="3816424" cy="2088232"/>
          </a:xfrm>
          <a:prstGeom prst="ellipse">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Scenarios</a:t>
            </a:r>
          </a:p>
        </p:txBody>
      </p:sp>
      <p:sp>
        <p:nvSpPr>
          <p:cNvPr id="11" name="Freeform 10">
            <a:extLst>
              <a:ext uri="{FF2B5EF4-FFF2-40B4-BE49-F238E27FC236}">
                <a16:creationId xmlns:a16="http://schemas.microsoft.com/office/drawing/2014/main" id="{7429DC5F-D03A-2CCA-4E2F-7823F90054D9}"/>
              </a:ext>
            </a:extLst>
          </p:cNvPr>
          <p:cNvSpPr/>
          <p:nvPr/>
        </p:nvSpPr>
        <p:spPr>
          <a:xfrm>
            <a:off x="4883284" y="2202347"/>
            <a:ext cx="2074127" cy="78058"/>
          </a:xfrm>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extrusionOk="0">
                <a:moveTo>
                  <a:pt x="0" y="11151"/>
                </a:moveTo>
                <a:cubicBezTo>
                  <a:pt x="268140" y="34387"/>
                  <a:pt x="73043" y="28122"/>
                  <a:pt x="702527" y="11151"/>
                </a:cubicBezTo>
                <a:cubicBezTo>
                  <a:pt x="843269" y="4291"/>
                  <a:pt x="974317" y="4177"/>
                  <a:pt x="1059366" y="0"/>
                </a:cubicBezTo>
                <a:cubicBezTo>
                  <a:pt x="1099449" y="-5377"/>
                  <a:pt x="1160784" y="14127"/>
                  <a:pt x="1215483" y="11151"/>
                </a:cubicBezTo>
                <a:cubicBezTo>
                  <a:pt x="1330824" y="29159"/>
                  <a:pt x="1439276" y="-5940"/>
                  <a:pt x="1561171" y="22302"/>
                </a:cubicBezTo>
                <a:cubicBezTo>
                  <a:pt x="1580626" y="21388"/>
                  <a:pt x="1596851" y="28309"/>
                  <a:pt x="1616927" y="33453"/>
                </a:cubicBezTo>
                <a:cubicBezTo>
                  <a:pt x="1795417" y="37629"/>
                  <a:pt x="1480912" y="33391"/>
                  <a:pt x="1728439" y="66907"/>
                </a:cubicBezTo>
                <a:cubicBezTo>
                  <a:pt x="1741923" y="69997"/>
                  <a:pt x="1754198" y="76983"/>
                  <a:pt x="1773044" y="78058"/>
                </a:cubicBezTo>
                <a:cubicBezTo>
                  <a:pt x="1822118" y="76309"/>
                  <a:pt x="1843954" y="70916"/>
                  <a:pt x="1895708" y="66907"/>
                </a:cubicBezTo>
                <a:cubicBezTo>
                  <a:pt x="1908673" y="66332"/>
                  <a:pt x="1918581" y="58203"/>
                  <a:pt x="1929161" y="55756"/>
                </a:cubicBezTo>
                <a:cubicBezTo>
                  <a:pt x="1978679" y="66100"/>
                  <a:pt x="2031219" y="64095"/>
                  <a:pt x="2074127" y="557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Freeform 11">
            <a:extLst>
              <a:ext uri="{FF2B5EF4-FFF2-40B4-BE49-F238E27FC236}">
                <a16:creationId xmlns:a16="http://schemas.microsoft.com/office/drawing/2014/main" id="{BDB8E486-FB62-B8B9-7772-E78F100D068B}"/>
              </a:ext>
            </a:extLst>
          </p:cNvPr>
          <p:cNvSpPr/>
          <p:nvPr/>
        </p:nvSpPr>
        <p:spPr>
          <a:xfrm>
            <a:off x="4897473" y="5262284"/>
            <a:ext cx="2074127" cy="78058"/>
          </a:xfrm>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extrusionOk="0">
                <a:moveTo>
                  <a:pt x="0" y="11151"/>
                </a:moveTo>
                <a:cubicBezTo>
                  <a:pt x="268140" y="34387"/>
                  <a:pt x="73043" y="28122"/>
                  <a:pt x="702527" y="11151"/>
                </a:cubicBezTo>
                <a:cubicBezTo>
                  <a:pt x="843269" y="4291"/>
                  <a:pt x="974317" y="4177"/>
                  <a:pt x="1059366" y="0"/>
                </a:cubicBezTo>
                <a:cubicBezTo>
                  <a:pt x="1099449" y="-5377"/>
                  <a:pt x="1160784" y="14127"/>
                  <a:pt x="1215483" y="11151"/>
                </a:cubicBezTo>
                <a:cubicBezTo>
                  <a:pt x="1330824" y="29159"/>
                  <a:pt x="1439276" y="-5940"/>
                  <a:pt x="1561171" y="22302"/>
                </a:cubicBezTo>
                <a:cubicBezTo>
                  <a:pt x="1580626" y="21388"/>
                  <a:pt x="1596851" y="28309"/>
                  <a:pt x="1616927" y="33453"/>
                </a:cubicBezTo>
                <a:cubicBezTo>
                  <a:pt x="1795417" y="37629"/>
                  <a:pt x="1480912" y="33391"/>
                  <a:pt x="1728439" y="66907"/>
                </a:cubicBezTo>
                <a:cubicBezTo>
                  <a:pt x="1741923" y="69997"/>
                  <a:pt x="1754198" y="76983"/>
                  <a:pt x="1773044" y="78058"/>
                </a:cubicBezTo>
                <a:cubicBezTo>
                  <a:pt x="1822118" y="76309"/>
                  <a:pt x="1843954" y="70916"/>
                  <a:pt x="1895708" y="66907"/>
                </a:cubicBezTo>
                <a:cubicBezTo>
                  <a:pt x="1908673" y="66332"/>
                  <a:pt x="1918581" y="58203"/>
                  <a:pt x="1929161" y="55756"/>
                </a:cubicBezTo>
                <a:cubicBezTo>
                  <a:pt x="1978679" y="66100"/>
                  <a:pt x="2031219" y="64095"/>
                  <a:pt x="2074127" y="557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Freeform 12">
            <a:extLst>
              <a:ext uri="{FF2B5EF4-FFF2-40B4-BE49-F238E27FC236}">
                <a16:creationId xmlns:a16="http://schemas.microsoft.com/office/drawing/2014/main" id="{9FD37F8A-2D62-669A-7410-C21A5326A70D}"/>
              </a:ext>
            </a:extLst>
          </p:cNvPr>
          <p:cNvSpPr/>
          <p:nvPr/>
        </p:nvSpPr>
        <p:spPr>
          <a:xfrm rot="5400000" flipV="1">
            <a:off x="2537709" y="3729239"/>
            <a:ext cx="678405" cy="45719"/>
          </a:xfrm>
          <a:custGeom>
            <a:avLst/>
            <a:gdLst>
              <a:gd name="connsiteX0" fmla="*/ 0 w 678405"/>
              <a:gd name="connsiteY0" fmla="*/ 6531 h 45719"/>
              <a:gd name="connsiteX1" fmla="*/ 229782 w 678405"/>
              <a:gd name="connsiteY1" fmla="*/ 6531 h 45719"/>
              <a:gd name="connsiteX2" fmla="*/ 346497 w 678405"/>
              <a:gd name="connsiteY2" fmla="*/ 0 h 45719"/>
              <a:gd name="connsiteX3" fmla="*/ 397559 w 678405"/>
              <a:gd name="connsiteY3" fmla="*/ 6531 h 45719"/>
              <a:gd name="connsiteX4" fmla="*/ 510627 w 678405"/>
              <a:gd name="connsiteY4" fmla="*/ 13062 h 45719"/>
              <a:gd name="connsiteX5" fmla="*/ 528864 w 678405"/>
              <a:gd name="connsiteY5" fmla="*/ 19593 h 45719"/>
              <a:gd name="connsiteX6" fmla="*/ 565337 w 678405"/>
              <a:gd name="connsiteY6" fmla="*/ 39187 h 45719"/>
              <a:gd name="connsiteX7" fmla="*/ 579926 w 678405"/>
              <a:gd name="connsiteY7" fmla="*/ 45719 h 45719"/>
              <a:gd name="connsiteX8" fmla="*/ 620047 w 678405"/>
              <a:gd name="connsiteY8" fmla="*/ 39187 h 45719"/>
              <a:gd name="connsiteX9" fmla="*/ 630989 w 678405"/>
              <a:gd name="connsiteY9" fmla="*/ 32656 h 45719"/>
              <a:gd name="connsiteX10" fmla="*/ 678405 w 678405"/>
              <a:gd name="connsiteY10" fmla="*/ 32656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8405" h="45719" extrusionOk="0">
                <a:moveTo>
                  <a:pt x="0" y="6531"/>
                </a:moveTo>
                <a:cubicBezTo>
                  <a:pt x="86789" y="22911"/>
                  <a:pt x="14363" y="19357"/>
                  <a:pt x="229782" y="6531"/>
                </a:cubicBezTo>
                <a:cubicBezTo>
                  <a:pt x="256151" y="-2359"/>
                  <a:pt x="290210" y="8758"/>
                  <a:pt x="346497" y="0"/>
                </a:cubicBezTo>
                <a:cubicBezTo>
                  <a:pt x="362211" y="1183"/>
                  <a:pt x="379996" y="6233"/>
                  <a:pt x="397559" y="6531"/>
                </a:cubicBezTo>
                <a:cubicBezTo>
                  <a:pt x="435374" y="20734"/>
                  <a:pt x="469831" y="-813"/>
                  <a:pt x="510627" y="13062"/>
                </a:cubicBezTo>
                <a:cubicBezTo>
                  <a:pt x="516872" y="13475"/>
                  <a:pt x="522535" y="17004"/>
                  <a:pt x="528864" y="19593"/>
                </a:cubicBezTo>
                <a:cubicBezTo>
                  <a:pt x="584181" y="35099"/>
                  <a:pt x="487796" y="10840"/>
                  <a:pt x="565337" y="39187"/>
                </a:cubicBezTo>
                <a:cubicBezTo>
                  <a:pt x="571348" y="39976"/>
                  <a:pt x="574861" y="44335"/>
                  <a:pt x="579926" y="45719"/>
                </a:cubicBezTo>
                <a:cubicBezTo>
                  <a:pt x="596055" y="44203"/>
                  <a:pt x="604133" y="42164"/>
                  <a:pt x="620047" y="39187"/>
                </a:cubicBezTo>
                <a:cubicBezTo>
                  <a:pt x="623946" y="38290"/>
                  <a:pt x="627663" y="33846"/>
                  <a:pt x="630989" y="32656"/>
                </a:cubicBezTo>
                <a:cubicBezTo>
                  <a:pt x="646840" y="31686"/>
                  <a:pt x="662882" y="33092"/>
                  <a:pt x="678405" y="326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Freeform 14">
            <a:extLst>
              <a:ext uri="{FF2B5EF4-FFF2-40B4-BE49-F238E27FC236}">
                <a16:creationId xmlns:a16="http://schemas.microsoft.com/office/drawing/2014/main" id="{BA562CCB-6F61-3C7E-C116-162B688434CB}"/>
              </a:ext>
            </a:extLst>
          </p:cNvPr>
          <p:cNvSpPr/>
          <p:nvPr/>
        </p:nvSpPr>
        <p:spPr>
          <a:xfrm rot="5400000" flipV="1">
            <a:off x="8950302" y="3692335"/>
            <a:ext cx="678405" cy="45719"/>
          </a:xfrm>
          <a:custGeom>
            <a:avLst/>
            <a:gdLst>
              <a:gd name="connsiteX0" fmla="*/ 0 w 678405"/>
              <a:gd name="connsiteY0" fmla="*/ 6531 h 45719"/>
              <a:gd name="connsiteX1" fmla="*/ 229782 w 678405"/>
              <a:gd name="connsiteY1" fmla="*/ 6531 h 45719"/>
              <a:gd name="connsiteX2" fmla="*/ 346497 w 678405"/>
              <a:gd name="connsiteY2" fmla="*/ 0 h 45719"/>
              <a:gd name="connsiteX3" fmla="*/ 397559 w 678405"/>
              <a:gd name="connsiteY3" fmla="*/ 6531 h 45719"/>
              <a:gd name="connsiteX4" fmla="*/ 510627 w 678405"/>
              <a:gd name="connsiteY4" fmla="*/ 13062 h 45719"/>
              <a:gd name="connsiteX5" fmla="*/ 528864 w 678405"/>
              <a:gd name="connsiteY5" fmla="*/ 19593 h 45719"/>
              <a:gd name="connsiteX6" fmla="*/ 565337 w 678405"/>
              <a:gd name="connsiteY6" fmla="*/ 39187 h 45719"/>
              <a:gd name="connsiteX7" fmla="*/ 579926 w 678405"/>
              <a:gd name="connsiteY7" fmla="*/ 45719 h 45719"/>
              <a:gd name="connsiteX8" fmla="*/ 620047 w 678405"/>
              <a:gd name="connsiteY8" fmla="*/ 39187 h 45719"/>
              <a:gd name="connsiteX9" fmla="*/ 630989 w 678405"/>
              <a:gd name="connsiteY9" fmla="*/ 32656 h 45719"/>
              <a:gd name="connsiteX10" fmla="*/ 678405 w 678405"/>
              <a:gd name="connsiteY10" fmla="*/ 32656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8405" h="45719" extrusionOk="0">
                <a:moveTo>
                  <a:pt x="0" y="6531"/>
                </a:moveTo>
                <a:cubicBezTo>
                  <a:pt x="86789" y="22911"/>
                  <a:pt x="14363" y="19357"/>
                  <a:pt x="229782" y="6531"/>
                </a:cubicBezTo>
                <a:cubicBezTo>
                  <a:pt x="256151" y="-2359"/>
                  <a:pt x="290210" y="8758"/>
                  <a:pt x="346497" y="0"/>
                </a:cubicBezTo>
                <a:cubicBezTo>
                  <a:pt x="362211" y="1183"/>
                  <a:pt x="379996" y="6233"/>
                  <a:pt x="397559" y="6531"/>
                </a:cubicBezTo>
                <a:cubicBezTo>
                  <a:pt x="435374" y="20734"/>
                  <a:pt x="469831" y="-813"/>
                  <a:pt x="510627" y="13062"/>
                </a:cubicBezTo>
                <a:cubicBezTo>
                  <a:pt x="516872" y="13475"/>
                  <a:pt x="522535" y="17004"/>
                  <a:pt x="528864" y="19593"/>
                </a:cubicBezTo>
                <a:cubicBezTo>
                  <a:pt x="584181" y="35099"/>
                  <a:pt x="487796" y="10840"/>
                  <a:pt x="565337" y="39187"/>
                </a:cubicBezTo>
                <a:cubicBezTo>
                  <a:pt x="571348" y="39976"/>
                  <a:pt x="574861" y="44335"/>
                  <a:pt x="579926" y="45719"/>
                </a:cubicBezTo>
                <a:cubicBezTo>
                  <a:pt x="596055" y="44203"/>
                  <a:pt x="604133" y="42164"/>
                  <a:pt x="620047" y="39187"/>
                </a:cubicBezTo>
                <a:cubicBezTo>
                  <a:pt x="623946" y="38290"/>
                  <a:pt x="627663" y="33846"/>
                  <a:pt x="630989" y="32656"/>
                </a:cubicBezTo>
                <a:cubicBezTo>
                  <a:pt x="646840" y="31686"/>
                  <a:pt x="662882" y="33092"/>
                  <a:pt x="678405" y="326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3C6BFBC0-EF9B-4D19-B718-E35FF105629C}"/>
              </a:ext>
            </a:extLst>
          </p:cNvPr>
          <p:cNvSpPr txBox="1"/>
          <p:nvPr/>
        </p:nvSpPr>
        <p:spPr>
          <a:xfrm>
            <a:off x="2638028" y="458641"/>
            <a:ext cx="6480720" cy="424732"/>
          </a:xfrm>
          <a:prstGeom prst="rect">
            <a:avLst/>
          </a:prstGeom>
          <a:noFill/>
        </p:spPr>
        <p:txBody>
          <a:bodyPr wrap="square" rtlCol="0">
            <a:spAutoFit/>
          </a:bodyPr>
          <a:lstStyle/>
          <a:p>
            <a:pPr>
              <a:lnSpc>
                <a:spcPct val="90000"/>
              </a:lnSpc>
            </a:pPr>
            <a:r>
              <a:rPr lang="en-GB" sz="2400" dirty="0">
                <a:latin typeface="Chalkboard" panose="03050602040202020205" pitchFamily="66" charset="77"/>
              </a:rPr>
              <a:t>The “4 +1 “ View Model -  Philippe Kruchten</a:t>
            </a:r>
          </a:p>
        </p:txBody>
      </p:sp>
      <p:sp>
        <p:nvSpPr>
          <p:cNvPr id="18" name="Freeform 17">
            <a:extLst>
              <a:ext uri="{FF2B5EF4-FFF2-40B4-BE49-F238E27FC236}">
                <a16:creationId xmlns:a16="http://schemas.microsoft.com/office/drawing/2014/main" id="{6F6D64D1-5B0B-748C-8D7D-510ACB446701}"/>
              </a:ext>
            </a:extLst>
          </p:cNvPr>
          <p:cNvSpPr/>
          <p:nvPr/>
        </p:nvSpPr>
        <p:spPr>
          <a:xfrm>
            <a:off x="2778350" y="863075"/>
            <a:ext cx="5932448" cy="139040"/>
          </a:xfrm>
          <a:custGeom>
            <a:avLst/>
            <a:gdLst>
              <a:gd name="connsiteX0" fmla="*/ 0 w 5932448"/>
              <a:gd name="connsiteY0" fmla="*/ 100361 h 139040"/>
              <a:gd name="connsiteX1" fmla="*/ 1494263 w 5932448"/>
              <a:gd name="connsiteY1" fmla="*/ 100361 h 139040"/>
              <a:gd name="connsiteX2" fmla="*/ 1873405 w 5932448"/>
              <a:gd name="connsiteY2" fmla="*/ 89210 h 139040"/>
              <a:gd name="connsiteX3" fmla="*/ 2375209 w 5932448"/>
              <a:gd name="connsiteY3" fmla="*/ 78059 h 139040"/>
              <a:gd name="connsiteX4" fmla="*/ 3389970 w 5932448"/>
              <a:gd name="connsiteY4" fmla="*/ 66907 h 139040"/>
              <a:gd name="connsiteX5" fmla="*/ 3612995 w 5932448"/>
              <a:gd name="connsiteY5" fmla="*/ 78059 h 139040"/>
              <a:gd name="connsiteX6" fmla="*/ 3735658 w 5932448"/>
              <a:gd name="connsiteY6" fmla="*/ 55756 h 139040"/>
              <a:gd name="connsiteX7" fmla="*/ 3813717 w 5932448"/>
              <a:gd name="connsiteY7" fmla="*/ 44605 h 139040"/>
              <a:gd name="connsiteX8" fmla="*/ 3947531 w 5932448"/>
              <a:gd name="connsiteY8" fmla="*/ 22302 h 139040"/>
              <a:gd name="connsiteX9" fmla="*/ 4014439 w 5932448"/>
              <a:gd name="connsiteY9" fmla="*/ 11151 h 139040"/>
              <a:gd name="connsiteX10" fmla="*/ 4159405 w 5932448"/>
              <a:gd name="connsiteY10" fmla="*/ 0 h 139040"/>
              <a:gd name="connsiteX11" fmla="*/ 4939990 w 5932448"/>
              <a:gd name="connsiteY11" fmla="*/ 11151 h 139040"/>
              <a:gd name="connsiteX12" fmla="*/ 5051502 w 5932448"/>
              <a:gd name="connsiteY12" fmla="*/ 22302 h 139040"/>
              <a:gd name="connsiteX13" fmla="*/ 5274527 w 5932448"/>
              <a:gd name="connsiteY13" fmla="*/ 33454 h 139040"/>
              <a:gd name="connsiteX14" fmla="*/ 5776331 w 5932448"/>
              <a:gd name="connsiteY14" fmla="*/ 44605 h 139040"/>
              <a:gd name="connsiteX15" fmla="*/ 5910146 w 5932448"/>
              <a:gd name="connsiteY15" fmla="*/ 66907 h 139040"/>
              <a:gd name="connsiteX16" fmla="*/ 5932448 w 5932448"/>
              <a:gd name="connsiteY16" fmla="*/ 66907 h 13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32448" h="139040">
                <a:moveTo>
                  <a:pt x="0" y="100361"/>
                </a:moveTo>
                <a:cubicBezTo>
                  <a:pt x="543044" y="177938"/>
                  <a:pt x="94027" y="117755"/>
                  <a:pt x="1494263" y="100361"/>
                </a:cubicBezTo>
                <a:cubicBezTo>
                  <a:pt x="1620689" y="98791"/>
                  <a:pt x="1747010" y="92410"/>
                  <a:pt x="1873405" y="89210"/>
                </a:cubicBezTo>
                <a:lnTo>
                  <a:pt x="2375209" y="78059"/>
                </a:lnTo>
                <a:cubicBezTo>
                  <a:pt x="2860862" y="29493"/>
                  <a:pt x="2523529" y="54704"/>
                  <a:pt x="3389970" y="66907"/>
                </a:cubicBezTo>
                <a:cubicBezTo>
                  <a:pt x="3464312" y="70624"/>
                  <a:pt x="3538560" y="78059"/>
                  <a:pt x="3612995" y="78059"/>
                </a:cubicBezTo>
                <a:cubicBezTo>
                  <a:pt x="3678051" y="78059"/>
                  <a:pt x="3681983" y="65515"/>
                  <a:pt x="3735658" y="55756"/>
                </a:cubicBezTo>
                <a:cubicBezTo>
                  <a:pt x="3761518" y="51054"/>
                  <a:pt x="3787755" y="48704"/>
                  <a:pt x="3813717" y="44605"/>
                </a:cubicBezTo>
                <a:lnTo>
                  <a:pt x="3947531" y="22302"/>
                </a:lnTo>
                <a:cubicBezTo>
                  <a:pt x="3969834" y="18585"/>
                  <a:pt x="3991895" y="12885"/>
                  <a:pt x="4014439" y="11151"/>
                </a:cubicBezTo>
                <a:lnTo>
                  <a:pt x="4159405" y="0"/>
                </a:lnTo>
                <a:lnTo>
                  <a:pt x="4939990" y="11151"/>
                </a:lnTo>
                <a:cubicBezTo>
                  <a:pt x="4977334" y="12085"/>
                  <a:pt x="5014229" y="19817"/>
                  <a:pt x="5051502" y="22302"/>
                </a:cubicBezTo>
                <a:cubicBezTo>
                  <a:pt x="5125772" y="27253"/>
                  <a:pt x="5200128" y="31165"/>
                  <a:pt x="5274527" y="33454"/>
                </a:cubicBezTo>
                <a:lnTo>
                  <a:pt x="5776331" y="44605"/>
                </a:lnTo>
                <a:cubicBezTo>
                  <a:pt x="5832926" y="55924"/>
                  <a:pt x="5847902" y="59991"/>
                  <a:pt x="5910146" y="66907"/>
                </a:cubicBezTo>
                <a:cubicBezTo>
                  <a:pt x="5917535" y="67728"/>
                  <a:pt x="5925014" y="66907"/>
                  <a:pt x="5932448" y="66907"/>
                </a:cubicBezTo>
              </a:path>
            </a:pathLst>
          </a:custGeom>
          <a:noFill/>
          <a:ln w="635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9AE669EF-BFCE-676E-7033-4D9F9C044B5A}"/>
              </a:ext>
            </a:extLst>
          </p:cNvPr>
          <p:cNvSpPr txBox="1"/>
          <p:nvPr/>
        </p:nvSpPr>
        <p:spPr>
          <a:xfrm>
            <a:off x="3718148" y="6245470"/>
            <a:ext cx="7272808" cy="307777"/>
          </a:xfrm>
          <a:prstGeom prst="rect">
            <a:avLst/>
          </a:prstGeom>
          <a:noFill/>
        </p:spPr>
        <p:txBody>
          <a:bodyPr wrap="square">
            <a:spAutoFit/>
          </a:bodyPr>
          <a:lstStyle/>
          <a:p>
            <a:r>
              <a:rPr lang="en-GB" sz="1400" dirty="0"/>
              <a:t>- See Chris Simon, </a:t>
            </a:r>
            <a:r>
              <a:rPr lang="en-GB" sz="1400" dirty="0">
                <a:hlinkClick r:id="rId3"/>
              </a:rPr>
              <a:t>Experiences scaling a modular monolith to microservices using the 4+1 views</a:t>
            </a:r>
            <a:endParaRPr lang="en-GB" sz="1400" dirty="0"/>
          </a:p>
        </p:txBody>
      </p:sp>
      <p:sp>
        <p:nvSpPr>
          <p:cNvPr id="3" name="Slide Number Placeholder 2">
            <a:extLst>
              <a:ext uri="{FF2B5EF4-FFF2-40B4-BE49-F238E27FC236}">
                <a16:creationId xmlns:a16="http://schemas.microsoft.com/office/drawing/2014/main" id="{75FA3B79-2885-FC81-3CBC-1218884D5FC7}"/>
              </a:ext>
            </a:extLst>
          </p:cNvPr>
          <p:cNvSpPr>
            <a:spLocks noGrp="1"/>
          </p:cNvSpPr>
          <p:nvPr>
            <p:ph type="sldNum" sz="quarter" idx="12"/>
          </p:nvPr>
        </p:nvSpPr>
        <p:spPr/>
        <p:txBody>
          <a:bodyPr/>
          <a:lstStyle/>
          <a:p>
            <a:pPr rtl="0"/>
            <a:fld id="{25BA54BD-C84D-46CE-8B72-31BFB26ABA43}" type="slidenum">
              <a:rPr lang="en-GB" noProof="0" smtClean="0"/>
              <a:t>51</a:t>
            </a:fld>
            <a:endParaRPr lang="en-GB" noProof="0" dirty="0"/>
          </a:p>
        </p:txBody>
      </p:sp>
      <p:sp>
        <p:nvSpPr>
          <p:cNvPr id="2" name="TextBox 1">
            <a:extLst>
              <a:ext uri="{FF2B5EF4-FFF2-40B4-BE49-F238E27FC236}">
                <a16:creationId xmlns:a16="http://schemas.microsoft.com/office/drawing/2014/main" id="{E1665869-3ED5-442F-B180-5B768716876E}"/>
              </a:ext>
            </a:extLst>
          </p:cNvPr>
          <p:cNvSpPr txBox="1"/>
          <p:nvPr/>
        </p:nvSpPr>
        <p:spPr>
          <a:xfrm>
            <a:off x="10918948" y="332656"/>
            <a:ext cx="721672" cy="424732"/>
          </a:xfrm>
          <a:prstGeom prst="rect">
            <a:avLst/>
          </a:prstGeom>
          <a:noFill/>
        </p:spPr>
        <p:txBody>
          <a:bodyPr wrap="none" rtlCol="0">
            <a:spAutoFit/>
          </a:bodyPr>
          <a:lstStyle/>
          <a:p>
            <a:pPr>
              <a:lnSpc>
                <a:spcPct val="90000"/>
              </a:lnSpc>
            </a:pPr>
            <a:r>
              <a:rPr lang="en-GB" sz="2400" dirty="0"/>
              <a:t>t: 35</a:t>
            </a:r>
          </a:p>
        </p:txBody>
      </p:sp>
    </p:spTree>
    <p:extLst>
      <p:ext uri="{BB962C8B-B14F-4D97-AF65-F5344CB8AC3E}">
        <p14:creationId xmlns:p14="http://schemas.microsoft.com/office/powerpoint/2010/main" val="389968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82EE23-30A9-B6BA-A366-513D70031A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6AC9FC-09BB-D333-6BCF-8CD09617A2FD}"/>
              </a:ext>
            </a:extLst>
          </p:cNvPr>
          <p:cNvSpPr>
            <a:spLocks noGrp="1"/>
          </p:cNvSpPr>
          <p:nvPr>
            <p:ph type="title"/>
          </p:nvPr>
        </p:nvSpPr>
        <p:spPr/>
        <p:txBody>
          <a:bodyPr/>
          <a:lstStyle/>
          <a:p>
            <a:r>
              <a:rPr lang="en-GB" dirty="0">
                <a:latin typeface="Chalkboard" panose="03050602040202020205" pitchFamily="66" charset="77"/>
              </a:rPr>
              <a:t>Process</a:t>
            </a:r>
          </a:p>
        </p:txBody>
      </p:sp>
      <p:sp>
        <p:nvSpPr>
          <p:cNvPr id="4" name="TextBox 3">
            <a:extLst>
              <a:ext uri="{FF2B5EF4-FFF2-40B4-BE49-F238E27FC236}">
                <a16:creationId xmlns:a16="http://schemas.microsoft.com/office/drawing/2014/main" id="{5DDA9AD8-E013-FB79-364C-9B1A7AFC5A8F}"/>
              </a:ext>
            </a:extLst>
          </p:cNvPr>
          <p:cNvSpPr txBox="1"/>
          <p:nvPr/>
        </p:nvSpPr>
        <p:spPr>
          <a:xfrm>
            <a:off x="1522414" y="1905506"/>
            <a:ext cx="10332638" cy="3046988"/>
          </a:xfrm>
          <a:prstGeom prst="rect">
            <a:avLst/>
          </a:prstGeom>
          <a:noFill/>
        </p:spPr>
        <p:txBody>
          <a:bodyPr wrap="square">
            <a:spAutoFit/>
          </a:bodyPr>
          <a:lstStyle/>
          <a:p>
            <a:r>
              <a:rPr lang="en-GB" sz="2400" dirty="0">
                <a:effectLst/>
                <a:latin typeface="Chalkboard" panose="03050602040202020205" pitchFamily="66" charset="77"/>
              </a:rPr>
              <a:t>The process architecture takes into account some non-functional requirements, such as performance and availability. It addresses issues of concurrency and distribution, of system’s integrity, of fault-tolerance, and how the main abstractions from the logical view fit within the process architecture</a:t>
            </a:r>
            <a:r>
              <a:rPr lang="en-GB" sz="2400" dirty="0">
                <a:latin typeface="Chalkboard" panose="03050602040202020205" pitchFamily="66" charset="77"/>
              </a:rPr>
              <a:t>…</a:t>
            </a:r>
            <a:r>
              <a:rPr lang="en-GB" sz="2400" dirty="0">
                <a:solidFill>
                  <a:srgbClr val="FFC000"/>
                </a:solidFill>
                <a:latin typeface="Chalkboard" panose="03050602040202020205" pitchFamily="66" charset="77"/>
              </a:rPr>
              <a:t>A process is a grouping of tasks that form an executable unit. Processes represent the level at which the process architecture can be tactically controlled (i.e., started, recovered, reconfigured, and shut down)</a:t>
            </a:r>
          </a:p>
        </p:txBody>
      </p:sp>
      <p:sp>
        <p:nvSpPr>
          <p:cNvPr id="5" name="TextBox 4">
            <a:extLst>
              <a:ext uri="{FF2B5EF4-FFF2-40B4-BE49-F238E27FC236}">
                <a16:creationId xmlns:a16="http://schemas.microsoft.com/office/drawing/2014/main" id="{927018E8-6CB7-682D-2E2D-17F0D1759BBF}"/>
              </a:ext>
            </a:extLst>
          </p:cNvPr>
          <p:cNvSpPr txBox="1"/>
          <p:nvPr/>
        </p:nvSpPr>
        <p:spPr>
          <a:xfrm>
            <a:off x="5340076" y="4982975"/>
            <a:ext cx="6480720" cy="307777"/>
          </a:xfrm>
          <a:prstGeom prst="rect">
            <a:avLst/>
          </a:prstGeom>
          <a:noFill/>
        </p:spPr>
        <p:txBody>
          <a:bodyPr wrap="square">
            <a:spAutoFit/>
          </a:bodyPr>
          <a:lstStyle/>
          <a:p>
            <a:r>
              <a:rPr lang="en-GB" sz="1400" dirty="0">
                <a:latin typeface="Chalkboard" panose="03050602040202020205" pitchFamily="66" charset="77"/>
              </a:rPr>
              <a:t>Kruchten, Philippe Architectural Blueprints the 4 +1 View Model of Software</a:t>
            </a:r>
          </a:p>
        </p:txBody>
      </p:sp>
      <p:sp>
        <p:nvSpPr>
          <p:cNvPr id="6" name="TextBox 5">
            <a:extLst>
              <a:ext uri="{FF2B5EF4-FFF2-40B4-BE49-F238E27FC236}">
                <a16:creationId xmlns:a16="http://schemas.microsoft.com/office/drawing/2014/main" id="{78EAEB06-775C-C564-2FFD-7F9DE92E0980}"/>
              </a:ext>
            </a:extLst>
          </p:cNvPr>
          <p:cNvSpPr txBox="1"/>
          <p:nvPr/>
        </p:nvSpPr>
        <p:spPr>
          <a:xfrm>
            <a:off x="1269876" y="5661248"/>
            <a:ext cx="9649072" cy="424732"/>
          </a:xfrm>
          <a:prstGeom prst="rect">
            <a:avLst/>
          </a:prstGeom>
          <a:noFill/>
        </p:spPr>
        <p:txBody>
          <a:bodyPr wrap="square" rtlCol="0">
            <a:spAutoFit/>
          </a:bodyPr>
          <a:lstStyle/>
          <a:p>
            <a:pPr>
              <a:lnSpc>
                <a:spcPct val="90000"/>
              </a:lnSpc>
            </a:pPr>
            <a:r>
              <a:rPr lang="en-GB" sz="2400" dirty="0">
                <a:solidFill>
                  <a:srgbClr val="00B050"/>
                </a:solidFill>
                <a:latin typeface="Chalkboard" panose="03050602040202020205" pitchFamily="66" charset="77"/>
              </a:rPr>
              <a:t>This is where we define the processes that make up a microservice</a:t>
            </a:r>
            <a:endParaRPr lang="en-GB" sz="2400" b="1" dirty="0">
              <a:solidFill>
                <a:srgbClr val="00B050"/>
              </a:solidFill>
            </a:endParaRPr>
          </a:p>
        </p:txBody>
      </p:sp>
      <p:sp>
        <p:nvSpPr>
          <p:cNvPr id="8" name="Slide Number Placeholder 7">
            <a:extLst>
              <a:ext uri="{FF2B5EF4-FFF2-40B4-BE49-F238E27FC236}">
                <a16:creationId xmlns:a16="http://schemas.microsoft.com/office/drawing/2014/main" id="{4D4B20AB-924B-B85B-ADFA-1C2F11B2F665}"/>
              </a:ext>
            </a:extLst>
          </p:cNvPr>
          <p:cNvSpPr>
            <a:spLocks noGrp="1"/>
          </p:cNvSpPr>
          <p:nvPr>
            <p:ph type="sldNum" sz="quarter" idx="12"/>
          </p:nvPr>
        </p:nvSpPr>
        <p:spPr/>
        <p:txBody>
          <a:bodyPr/>
          <a:lstStyle/>
          <a:p>
            <a:pPr rtl="0"/>
            <a:fld id="{25BA54BD-C84D-46CE-8B72-31BFB26ABA43}" type="slidenum">
              <a:rPr lang="en-GB" noProof="0" smtClean="0"/>
              <a:t>52</a:t>
            </a:fld>
            <a:endParaRPr lang="en-GB" noProof="0" dirty="0"/>
          </a:p>
        </p:txBody>
      </p:sp>
    </p:spTree>
    <p:extLst>
      <p:ext uri="{BB962C8B-B14F-4D97-AF65-F5344CB8AC3E}">
        <p14:creationId xmlns:p14="http://schemas.microsoft.com/office/powerpoint/2010/main" val="2107932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AF5D3A-4FEB-F896-8AF6-12372E0F34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75AC3B-6ACD-4978-874B-D0D7BD2605EC}"/>
              </a:ext>
            </a:extLst>
          </p:cNvPr>
          <p:cNvSpPr>
            <a:spLocks noGrp="1"/>
          </p:cNvSpPr>
          <p:nvPr>
            <p:ph type="title"/>
          </p:nvPr>
        </p:nvSpPr>
        <p:spPr/>
        <p:txBody>
          <a:bodyPr/>
          <a:lstStyle/>
          <a:p>
            <a:r>
              <a:rPr lang="en-GB" dirty="0">
                <a:latin typeface="Chalkboard" panose="03050602040202020205" pitchFamily="66" charset="77"/>
              </a:rPr>
              <a:t>Process</a:t>
            </a:r>
          </a:p>
        </p:txBody>
      </p:sp>
      <p:sp>
        <p:nvSpPr>
          <p:cNvPr id="7" name="TextBox 6">
            <a:extLst>
              <a:ext uri="{FF2B5EF4-FFF2-40B4-BE49-F238E27FC236}">
                <a16:creationId xmlns:a16="http://schemas.microsoft.com/office/drawing/2014/main" id="{B93939EC-B96F-C76E-8B05-258DEF29B46A}"/>
              </a:ext>
            </a:extLst>
          </p:cNvPr>
          <p:cNvSpPr txBox="1"/>
          <p:nvPr/>
        </p:nvSpPr>
        <p:spPr>
          <a:xfrm>
            <a:off x="1522414" y="1844824"/>
            <a:ext cx="8676454" cy="369332"/>
          </a:xfrm>
          <a:prstGeom prst="rect">
            <a:avLst/>
          </a:prstGeom>
          <a:noFill/>
        </p:spPr>
        <p:txBody>
          <a:bodyPr wrap="square">
            <a:spAutoFit/>
          </a:bodyPr>
          <a:lstStyle/>
          <a:p>
            <a:r>
              <a:rPr lang="en-GB" dirty="0">
                <a:latin typeface="Chalkboard" panose="03050602040202020205" pitchFamily="66" charset="77"/>
              </a:rPr>
              <a:t>This is about how our processes interoperate with each other and infrastructure</a:t>
            </a:r>
          </a:p>
        </p:txBody>
      </p:sp>
      <p:sp>
        <p:nvSpPr>
          <p:cNvPr id="9" name="TextBox 8">
            <a:extLst>
              <a:ext uri="{FF2B5EF4-FFF2-40B4-BE49-F238E27FC236}">
                <a16:creationId xmlns:a16="http://schemas.microsoft.com/office/drawing/2014/main" id="{EC7B4BD0-9096-314A-B11B-337FA5042EE9}"/>
              </a:ext>
            </a:extLst>
          </p:cNvPr>
          <p:cNvSpPr txBox="1"/>
          <p:nvPr/>
        </p:nvSpPr>
        <p:spPr>
          <a:xfrm>
            <a:off x="1862974" y="2383097"/>
            <a:ext cx="6391678" cy="369332"/>
          </a:xfrm>
          <a:prstGeom prst="rect">
            <a:avLst/>
          </a:prstGeom>
          <a:noFill/>
        </p:spPr>
        <p:txBody>
          <a:bodyPr wrap="square">
            <a:spAutoFit/>
          </a:bodyPr>
          <a:lstStyle/>
          <a:p>
            <a:r>
              <a:rPr lang="en-GB" dirty="0">
                <a:solidFill>
                  <a:srgbClr val="92D050"/>
                </a:solidFill>
                <a:latin typeface="Chalkboard" panose="03050602040202020205" pitchFamily="66" charset="77"/>
              </a:rPr>
              <a:t>- Seek to be application-centric, not infrastructure centric</a:t>
            </a:r>
          </a:p>
        </p:txBody>
      </p:sp>
      <p:sp>
        <p:nvSpPr>
          <p:cNvPr id="11" name="TextBox 10">
            <a:extLst>
              <a:ext uri="{FF2B5EF4-FFF2-40B4-BE49-F238E27FC236}">
                <a16:creationId xmlns:a16="http://schemas.microsoft.com/office/drawing/2014/main" id="{033F00F4-D1E5-88DB-85B8-C69B09FD1280}"/>
              </a:ext>
            </a:extLst>
          </p:cNvPr>
          <p:cNvSpPr txBox="1"/>
          <p:nvPr/>
        </p:nvSpPr>
        <p:spPr>
          <a:xfrm>
            <a:off x="1917948" y="2931850"/>
            <a:ext cx="1907702" cy="369332"/>
          </a:xfrm>
          <a:prstGeom prst="rect">
            <a:avLst/>
          </a:prstGeom>
          <a:noFill/>
        </p:spPr>
        <p:txBody>
          <a:bodyPr wrap="square">
            <a:spAutoFit/>
          </a:bodyPr>
          <a:lstStyle/>
          <a:p>
            <a:r>
              <a:rPr lang="en-GB" dirty="0">
                <a:solidFill>
                  <a:srgbClr val="478ABF"/>
                </a:solidFill>
                <a:latin typeface="Chalkboard" panose="03050602040202020205" pitchFamily="66" charset="77"/>
              </a:rPr>
              <a:t>- 12-Factor Apps</a:t>
            </a:r>
          </a:p>
        </p:txBody>
      </p:sp>
      <p:sp>
        <p:nvSpPr>
          <p:cNvPr id="13" name="TextBox 12">
            <a:extLst>
              <a:ext uri="{FF2B5EF4-FFF2-40B4-BE49-F238E27FC236}">
                <a16:creationId xmlns:a16="http://schemas.microsoft.com/office/drawing/2014/main" id="{B857D9E6-B14B-18EF-3FA4-8F79FF49BE37}"/>
              </a:ext>
            </a:extLst>
          </p:cNvPr>
          <p:cNvSpPr txBox="1"/>
          <p:nvPr/>
        </p:nvSpPr>
        <p:spPr>
          <a:xfrm>
            <a:off x="1522414" y="3556819"/>
            <a:ext cx="1907702" cy="369332"/>
          </a:xfrm>
          <a:prstGeom prst="rect">
            <a:avLst/>
          </a:prstGeom>
          <a:noFill/>
        </p:spPr>
        <p:txBody>
          <a:bodyPr wrap="square">
            <a:spAutoFit/>
          </a:bodyPr>
          <a:lstStyle/>
          <a:p>
            <a:r>
              <a:rPr lang="en-GB" dirty="0">
                <a:latin typeface="Chalkboard" panose="03050602040202020205" pitchFamily="66" charset="77"/>
              </a:rPr>
              <a:t>Interoperability</a:t>
            </a:r>
          </a:p>
        </p:txBody>
      </p:sp>
      <p:sp>
        <p:nvSpPr>
          <p:cNvPr id="15" name="TextBox 14">
            <a:extLst>
              <a:ext uri="{FF2B5EF4-FFF2-40B4-BE49-F238E27FC236}">
                <a16:creationId xmlns:a16="http://schemas.microsoft.com/office/drawing/2014/main" id="{E3A5E282-8EB2-0CFD-5EEB-AFB19A2F7205}"/>
              </a:ext>
            </a:extLst>
          </p:cNvPr>
          <p:cNvSpPr txBox="1"/>
          <p:nvPr/>
        </p:nvSpPr>
        <p:spPr>
          <a:xfrm>
            <a:off x="2283378" y="4251503"/>
            <a:ext cx="3586845" cy="369332"/>
          </a:xfrm>
          <a:prstGeom prst="rect">
            <a:avLst/>
          </a:prstGeom>
          <a:noFill/>
        </p:spPr>
        <p:txBody>
          <a:bodyPr wrap="square">
            <a:spAutoFit/>
          </a:bodyPr>
          <a:lstStyle/>
          <a:p>
            <a:r>
              <a:rPr lang="en-GB" dirty="0">
                <a:solidFill>
                  <a:srgbClr val="478ABF"/>
                </a:solidFill>
                <a:latin typeface="Chalkboard" panose="03050602040202020205" pitchFamily="66" charset="77"/>
              </a:rPr>
              <a:t>- Asynchronous communication</a:t>
            </a:r>
          </a:p>
        </p:txBody>
      </p:sp>
      <p:sp>
        <p:nvSpPr>
          <p:cNvPr id="17" name="TextBox 16">
            <a:extLst>
              <a:ext uri="{FF2B5EF4-FFF2-40B4-BE49-F238E27FC236}">
                <a16:creationId xmlns:a16="http://schemas.microsoft.com/office/drawing/2014/main" id="{181483F2-084D-9531-E21E-A89176A57B50}"/>
              </a:ext>
            </a:extLst>
          </p:cNvPr>
          <p:cNvSpPr txBox="1"/>
          <p:nvPr/>
        </p:nvSpPr>
        <p:spPr>
          <a:xfrm>
            <a:off x="2363328" y="4708145"/>
            <a:ext cx="3048838" cy="646331"/>
          </a:xfrm>
          <a:prstGeom prst="rect">
            <a:avLst/>
          </a:prstGeom>
          <a:noFill/>
        </p:spPr>
        <p:txBody>
          <a:bodyPr wrap="square">
            <a:spAutoFit/>
          </a:bodyPr>
          <a:lstStyle/>
          <a:p>
            <a:r>
              <a:rPr lang="en-GB" dirty="0">
                <a:solidFill>
                  <a:srgbClr val="478ABF"/>
                </a:solidFill>
                <a:latin typeface="Chalkboard" panose="03050602040202020205" pitchFamily="66" charset="77"/>
              </a:rPr>
              <a:t>- Messaging: Change or query things</a:t>
            </a:r>
          </a:p>
        </p:txBody>
      </p:sp>
      <p:sp>
        <p:nvSpPr>
          <p:cNvPr id="5" name="Slide Number Placeholder 4">
            <a:extLst>
              <a:ext uri="{FF2B5EF4-FFF2-40B4-BE49-F238E27FC236}">
                <a16:creationId xmlns:a16="http://schemas.microsoft.com/office/drawing/2014/main" id="{D9209881-054E-FA65-0852-1884DA3A30EE}"/>
              </a:ext>
            </a:extLst>
          </p:cNvPr>
          <p:cNvSpPr>
            <a:spLocks noGrp="1"/>
          </p:cNvSpPr>
          <p:nvPr>
            <p:ph type="sldNum" sz="quarter" idx="12"/>
          </p:nvPr>
        </p:nvSpPr>
        <p:spPr/>
        <p:txBody>
          <a:bodyPr/>
          <a:lstStyle/>
          <a:p>
            <a:pPr rtl="0"/>
            <a:fld id="{25BA54BD-C84D-46CE-8B72-31BFB26ABA43}" type="slidenum">
              <a:rPr lang="en-GB" noProof="0" smtClean="0"/>
              <a:t>53</a:t>
            </a:fld>
            <a:endParaRPr lang="en-GB" noProof="0" dirty="0"/>
          </a:p>
        </p:txBody>
      </p:sp>
      <p:sp>
        <p:nvSpPr>
          <p:cNvPr id="6" name="TextBox 5">
            <a:extLst>
              <a:ext uri="{FF2B5EF4-FFF2-40B4-BE49-F238E27FC236}">
                <a16:creationId xmlns:a16="http://schemas.microsoft.com/office/drawing/2014/main" id="{9BC5961A-9F44-84AD-E219-3B1C91BDEF88}"/>
              </a:ext>
            </a:extLst>
          </p:cNvPr>
          <p:cNvSpPr txBox="1"/>
          <p:nvPr/>
        </p:nvSpPr>
        <p:spPr>
          <a:xfrm>
            <a:off x="6742484" y="4274513"/>
            <a:ext cx="3586845" cy="369332"/>
          </a:xfrm>
          <a:prstGeom prst="rect">
            <a:avLst/>
          </a:prstGeom>
          <a:noFill/>
        </p:spPr>
        <p:txBody>
          <a:bodyPr wrap="square">
            <a:spAutoFit/>
          </a:bodyPr>
          <a:lstStyle/>
          <a:p>
            <a:r>
              <a:rPr lang="en-GB" dirty="0">
                <a:solidFill>
                  <a:srgbClr val="478ABF"/>
                </a:solidFill>
                <a:latin typeface="Chalkboard" panose="03050602040202020205" pitchFamily="66" charset="77"/>
              </a:rPr>
              <a:t>- Synchronous communication</a:t>
            </a:r>
          </a:p>
        </p:txBody>
      </p:sp>
      <p:sp>
        <p:nvSpPr>
          <p:cNvPr id="8" name="TextBox 7">
            <a:extLst>
              <a:ext uri="{FF2B5EF4-FFF2-40B4-BE49-F238E27FC236}">
                <a16:creationId xmlns:a16="http://schemas.microsoft.com/office/drawing/2014/main" id="{4632800F-EE38-4658-4D66-A4B7AC9A8827}"/>
              </a:ext>
            </a:extLst>
          </p:cNvPr>
          <p:cNvSpPr txBox="1"/>
          <p:nvPr/>
        </p:nvSpPr>
        <p:spPr>
          <a:xfrm>
            <a:off x="6769478" y="4776034"/>
            <a:ext cx="4547344" cy="646331"/>
          </a:xfrm>
          <a:prstGeom prst="rect">
            <a:avLst/>
          </a:prstGeom>
          <a:noFill/>
        </p:spPr>
        <p:txBody>
          <a:bodyPr wrap="square">
            <a:spAutoFit/>
          </a:bodyPr>
          <a:lstStyle/>
          <a:p>
            <a:r>
              <a:rPr lang="en-GB" dirty="0">
                <a:solidFill>
                  <a:srgbClr val="478ABF"/>
                </a:solidFill>
                <a:latin typeface="Chalkboard" panose="03050602040202020205" pitchFamily="66" charset="77"/>
              </a:rPr>
              <a:t>- REST: Expose resources via uniform interface</a:t>
            </a:r>
          </a:p>
        </p:txBody>
      </p:sp>
      <p:sp>
        <p:nvSpPr>
          <p:cNvPr id="4" name="TextBox 3">
            <a:extLst>
              <a:ext uri="{FF2B5EF4-FFF2-40B4-BE49-F238E27FC236}">
                <a16:creationId xmlns:a16="http://schemas.microsoft.com/office/drawing/2014/main" id="{227382E0-85B2-639F-17A7-946663E44AA8}"/>
              </a:ext>
            </a:extLst>
          </p:cNvPr>
          <p:cNvSpPr txBox="1"/>
          <p:nvPr/>
        </p:nvSpPr>
        <p:spPr>
          <a:xfrm>
            <a:off x="2317249" y="5571156"/>
            <a:ext cx="3100887" cy="369332"/>
          </a:xfrm>
          <a:prstGeom prst="rect">
            <a:avLst/>
          </a:prstGeom>
          <a:noFill/>
        </p:spPr>
        <p:txBody>
          <a:bodyPr wrap="square">
            <a:spAutoFit/>
          </a:bodyPr>
          <a:lstStyle/>
          <a:p>
            <a:r>
              <a:rPr lang="en-GB" dirty="0">
                <a:solidFill>
                  <a:srgbClr val="478ABF"/>
                </a:solidFill>
                <a:latin typeface="Chalkboard" panose="03050602040202020205" pitchFamily="66" charset="77"/>
              </a:rPr>
              <a:t>- Eventing: Distribute facts</a:t>
            </a:r>
          </a:p>
        </p:txBody>
      </p:sp>
      <p:sp>
        <p:nvSpPr>
          <p:cNvPr id="12" name="TextBox 11">
            <a:extLst>
              <a:ext uri="{FF2B5EF4-FFF2-40B4-BE49-F238E27FC236}">
                <a16:creationId xmlns:a16="http://schemas.microsoft.com/office/drawing/2014/main" id="{B1F17E74-3FDC-BEB9-E5BF-1E2E737D57A0}"/>
              </a:ext>
            </a:extLst>
          </p:cNvPr>
          <p:cNvSpPr txBox="1"/>
          <p:nvPr/>
        </p:nvSpPr>
        <p:spPr>
          <a:xfrm>
            <a:off x="6742484" y="5538384"/>
            <a:ext cx="4547344" cy="369332"/>
          </a:xfrm>
          <a:prstGeom prst="rect">
            <a:avLst/>
          </a:prstGeom>
          <a:noFill/>
        </p:spPr>
        <p:txBody>
          <a:bodyPr wrap="square">
            <a:spAutoFit/>
          </a:bodyPr>
          <a:lstStyle/>
          <a:p>
            <a:r>
              <a:rPr lang="en-GB" dirty="0">
                <a:solidFill>
                  <a:srgbClr val="478ABF"/>
                </a:solidFill>
                <a:latin typeface="Chalkboard" panose="03050602040202020205" pitchFamily="66" charset="77"/>
              </a:rPr>
              <a:t>- RPC: Expose functions remotely</a:t>
            </a:r>
          </a:p>
        </p:txBody>
      </p:sp>
    </p:spTree>
    <p:extLst>
      <p:ext uri="{BB962C8B-B14F-4D97-AF65-F5344CB8AC3E}">
        <p14:creationId xmlns:p14="http://schemas.microsoft.com/office/powerpoint/2010/main" val="3073601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DD98D2-F1FF-B261-084A-F6AF10CAA7F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51757E-0B49-7898-481C-AFA50EE27BF7}"/>
              </a:ext>
            </a:extLst>
          </p:cNvPr>
          <p:cNvSpPr>
            <a:spLocks noGrp="1"/>
          </p:cNvSpPr>
          <p:nvPr>
            <p:ph type="title"/>
          </p:nvPr>
        </p:nvSpPr>
        <p:spPr/>
        <p:txBody>
          <a:bodyPr/>
          <a:lstStyle/>
          <a:p>
            <a:r>
              <a:rPr lang="en-GB" dirty="0">
                <a:latin typeface="Chalkboard" panose="03050602040202020205" pitchFamily="66" charset="77"/>
              </a:rPr>
              <a:t>Process</a:t>
            </a:r>
          </a:p>
        </p:txBody>
      </p:sp>
      <p:sp>
        <p:nvSpPr>
          <p:cNvPr id="7" name="TextBox 6">
            <a:extLst>
              <a:ext uri="{FF2B5EF4-FFF2-40B4-BE49-F238E27FC236}">
                <a16:creationId xmlns:a16="http://schemas.microsoft.com/office/drawing/2014/main" id="{203F9DCB-6CEF-F28F-E765-BB64D1501989}"/>
              </a:ext>
            </a:extLst>
          </p:cNvPr>
          <p:cNvSpPr txBox="1"/>
          <p:nvPr/>
        </p:nvSpPr>
        <p:spPr>
          <a:xfrm>
            <a:off x="1629916" y="1916832"/>
            <a:ext cx="10081120" cy="1938992"/>
          </a:xfrm>
          <a:prstGeom prst="rect">
            <a:avLst/>
          </a:prstGeom>
          <a:noFill/>
        </p:spPr>
        <p:txBody>
          <a:bodyPr wrap="square">
            <a:spAutoFit/>
          </a:bodyPr>
          <a:lstStyle/>
          <a:p>
            <a:r>
              <a:rPr lang="en-GB" sz="2400" b="0" i="0" dirty="0">
                <a:solidFill>
                  <a:srgbClr val="FFC000"/>
                </a:solidFill>
                <a:effectLst/>
                <a:latin typeface="Chalkboard" panose="03050602040202020205" pitchFamily="66" charset="77"/>
              </a:rPr>
              <a:t>At a first approximation, we can observe that services map to runtime processes, but that is only a first approximation. A service may consist of multiple processes that will always be developed and deployed together, such as an application process and a database that's only used by that service.</a:t>
            </a:r>
            <a:endParaRPr lang="en-GB" sz="2400" dirty="0">
              <a:solidFill>
                <a:srgbClr val="FFC000"/>
              </a:solidFill>
              <a:latin typeface="Chalkboard" panose="03050602040202020205" pitchFamily="66" charset="77"/>
            </a:endParaRPr>
          </a:p>
        </p:txBody>
      </p:sp>
      <p:sp>
        <p:nvSpPr>
          <p:cNvPr id="8" name="TextBox 7">
            <a:extLst>
              <a:ext uri="{FF2B5EF4-FFF2-40B4-BE49-F238E27FC236}">
                <a16:creationId xmlns:a16="http://schemas.microsoft.com/office/drawing/2014/main" id="{BE7F2B01-E70B-BB5F-F23C-8A25F59A3212}"/>
              </a:ext>
            </a:extLst>
          </p:cNvPr>
          <p:cNvSpPr txBox="1"/>
          <p:nvPr/>
        </p:nvSpPr>
        <p:spPr>
          <a:xfrm>
            <a:off x="7822604" y="3855824"/>
            <a:ext cx="3799182" cy="286232"/>
          </a:xfrm>
          <a:prstGeom prst="rect">
            <a:avLst/>
          </a:prstGeom>
          <a:noFill/>
        </p:spPr>
        <p:txBody>
          <a:bodyPr wrap="none" rtlCol="0">
            <a:spAutoFit/>
          </a:bodyPr>
          <a:lstStyle/>
          <a:p>
            <a:pPr>
              <a:lnSpc>
                <a:spcPct val="90000"/>
              </a:lnSpc>
            </a:pPr>
            <a:r>
              <a:rPr lang="en-GB" sz="1400" dirty="0">
                <a:latin typeface="Chalkboard" panose="03050602040202020205" pitchFamily="66" charset="77"/>
              </a:rPr>
              <a:t>Lewis, James Fowler ,Martin - </a:t>
            </a:r>
            <a:r>
              <a:rPr lang="en-GB" sz="1400" dirty="0">
                <a:latin typeface="Chalkboard" panose="03050602040202020205" pitchFamily="66" charset="77"/>
                <a:hlinkClick r:id="rId2"/>
              </a:rPr>
              <a:t>Microservices</a:t>
            </a:r>
            <a:endParaRPr lang="en-GB" sz="1400" dirty="0">
              <a:latin typeface="Chalkboard" panose="03050602040202020205" pitchFamily="66" charset="77"/>
            </a:endParaRPr>
          </a:p>
        </p:txBody>
      </p:sp>
      <p:sp>
        <p:nvSpPr>
          <p:cNvPr id="5" name="Slide Number Placeholder 4">
            <a:extLst>
              <a:ext uri="{FF2B5EF4-FFF2-40B4-BE49-F238E27FC236}">
                <a16:creationId xmlns:a16="http://schemas.microsoft.com/office/drawing/2014/main" id="{0FEC98F0-29D7-5328-21C1-804159A11389}"/>
              </a:ext>
            </a:extLst>
          </p:cNvPr>
          <p:cNvSpPr>
            <a:spLocks noGrp="1"/>
          </p:cNvSpPr>
          <p:nvPr>
            <p:ph type="sldNum" sz="quarter" idx="12"/>
          </p:nvPr>
        </p:nvSpPr>
        <p:spPr/>
        <p:txBody>
          <a:bodyPr/>
          <a:lstStyle/>
          <a:p>
            <a:pPr rtl="0"/>
            <a:fld id="{25BA54BD-C84D-46CE-8B72-31BFB26ABA43}" type="slidenum">
              <a:rPr lang="en-GB" noProof="0" smtClean="0"/>
              <a:t>54</a:t>
            </a:fld>
            <a:endParaRPr lang="en-GB" noProof="0" dirty="0"/>
          </a:p>
        </p:txBody>
      </p:sp>
    </p:spTree>
    <p:extLst>
      <p:ext uri="{BB962C8B-B14F-4D97-AF65-F5344CB8AC3E}">
        <p14:creationId xmlns:p14="http://schemas.microsoft.com/office/powerpoint/2010/main" val="4053503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F4E292-1AFF-6C8E-42EE-69F659A2A9D1}"/>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0F1B07A6-08CF-1DCE-8DD3-8F581CCD6F43}"/>
              </a:ext>
            </a:extLst>
          </p:cNvPr>
          <p:cNvSpPr/>
          <p:nvPr/>
        </p:nvSpPr>
        <p:spPr>
          <a:xfrm>
            <a:off x="7055916" y="1890732"/>
            <a:ext cx="4671377" cy="4104456"/>
          </a:xfrm>
          <a:prstGeom prst="rect">
            <a:avLst/>
          </a:prstGeom>
          <a:solidFill>
            <a:schemeClr val="tx1"/>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DC246BAD-9591-F495-7A27-5ED88F645EDC}"/>
              </a:ext>
            </a:extLst>
          </p:cNvPr>
          <p:cNvSpPr>
            <a:spLocks noGrp="1"/>
          </p:cNvSpPr>
          <p:nvPr>
            <p:ph type="title"/>
          </p:nvPr>
        </p:nvSpPr>
        <p:spPr/>
        <p:txBody>
          <a:bodyPr/>
          <a:lstStyle/>
          <a:p>
            <a:r>
              <a:rPr lang="en-GB" dirty="0">
                <a:latin typeface="Chalkboard" panose="03050602040202020205" pitchFamily="66" charset="77"/>
              </a:rPr>
              <a:t>Process</a:t>
            </a:r>
          </a:p>
        </p:txBody>
      </p:sp>
      <p:sp>
        <p:nvSpPr>
          <p:cNvPr id="4" name="TextBox 3">
            <a:extLst>
              <a:ext uri="{FF2B5EF4-FFF2-40B4-BE49-F238E27FC236}">
                <a16:creationId xmlns:a16="http://schemas.microsoft.com/office/drawing/2014/main" id="{6D3DE9A0-D4D3-E41C-68E2-18FBE9D6E0BC}"/>
              </a:ext>
            </a:extLst>
          </p:cNvPr>
          <p:cNvSpPr txBox="1"/>
          <p:nvPr/>
        </p:nvSpPr>
        <p:spPr>
          <a:xfrm>
            <a:off x="477788" y="2060848"/>
            <a:ext cx="5832648" cy="3693319"/>
          </a:xfrm>
          <a:prstGeom prst="rect">
            <a:avLst/>
          </a:prstGeom>
          <a:noFill/>
        </p:spPr>
        <p:txBody>
          <a:bodyPr wrap="square">
            <a:spAutoFit/>
          </a:bodyPr>
          <a:lstStyle/>
          <a:p>
            <a:r>
              <a:rPr lang="en-GB" dirty="0">
                <a:effectLst/>
                <a:latin typeface="Chalkboard" panose="03050602040202020205" pitchFamily="66" charset="77"/>
              </a:rPr>
              <a:t>In the twelve-factor app, processes are a first class citizen. Processes in the twelve-factor app take strong cues from the </a:t>
            </a:r>
            <a:r>
              <a:rPr lang="en-GB" dirty="0" err="1">
                <a:effectLst/>
                <a:latin typeface="Chalkboard" panose="03050602040202020205" pitchFamily="66" charset="77"/>
              </a:rPr>
              <a:t>unix</a:t>
            </a:r>
            <a:r>
              <a:rPr lang="en-GB" dirty="0">
                <a:effectLst/>
                <a:latin typeface="Chalkboard" panose="03050602040202020205" pitchFamily="66" charset="77"/>
              </a:rPr>
              <a:t> process model for running service daemons. </a:t>
            </a:r>
          </a:p>
          <a:p>
            <a:endParaRPr lang="en-GB" dirty="0">
              <a:latin typeface="Chalkboard" panose="03050602040202020205" pitchFamily="66" charset="77"/>
            </a:endParaRPr>
          </a:p>
          <a:p>
            <a:r>
              <a:rPr lang="en-GB" dirty="0">
                <a:effectLst/>
                <a:latin typeface="Chalkboard" panose="03050602040202020205" pitchFamily="66" charset="77"/>
              </a:rPr>
              <a:t>Using this model, the developer can </a:t>
            </a:r>
            <a:r>
              <a:rPr lang="en-GB" dirty="0">
                <a:solidFill>
                  <a:srgbClr val="FFC000"/>
                </a:solidFill>
                <a:effectLst/>
                <a:latin typeface="Chalkboard" panose="03050602040202020205" pitchFamily="66" charset="77"/>
              </a:rPr>
              <a:t>architect their app to handle diverse workloads</a:t>
            </a:r>
            <a:r>
              <a:rPr lang="en-GB" dirty="0">
                <a:effectLst/>
                <a:latin typeface="Chalkboard" panose="03050602040202020205" pitchFamily="66" charset="77"/>
              </a:rPr>
              <a:t> by assigning </a:t>
            </a:r>
            <a:r>
              <a:rPr lang="en-GB" dirty="0">
                <a:solidFill>
                  <a:srgbClr val="FFC000"/>
                </a:solidFill>
                <a:effectLst/>
                <a:latin typeface="Chalkboard" panose="03050602040202020205" pitchFamily="66" charset="77"/>
              </a:rPr>
              <a:t>each type of work</a:t>
            </a:r>
            <a:r>
              <a:rPr lang="en-GB" dirty="0">
                <a:effectLst/>
                <a:latin typeface="Chalkboard" panose="03050602040202020205" pitchFamily="66" charset="77"/>
              </a:rPr>
              <a:t> to a </a:t>
            </a:r>
            <a:r>
              <a:rPr lang="en-GB" i="1" dirty="0">
                <a:solidFill>
                  <a:srgbClr val="FFC000"/>
                </a:solidFill>
                <a:effectLst/>
                <a:latin typeface="Chalkboard" panose="03050602040202020205" pitchFamily="66" charset="77"/>
              </a:rPr>
              <a:t>process type</a:t>
            </a:r>
            <a:r>
              <a:rPr lang="en-GB" dirty="0">
                <a:effectLst/>
                <a:latin typeface="Chalkboard" panose="03050602040202020205" pitchFamily="66" charset="77"/>
              </a:rPr>
              <a:t>. For example, HTTP requests may be handled by a web process, and long-running background tasks handled by a worker process... </a:t>
            </a:r>
            <a:r>
              <a:rPr lang="en-GB" dirty="0">
                <a:solidFill>
                  <a:srgbClr val="FFC000"/>
                </a:solidFill>
                <a:effectLst/>
                <a:latin typeface="Chalkboard" panose="03050602040202020205" pitchFamily="66" charset="77"/>
              </a:rPr>
              <a:t>the array of process types and number of processes of each type is known as the </a:t>
            </a:r>
            <a:r>
              <a:rPr lang="en-GB" i="1" dirty="0">
                <a:solidFill>
                  <a:srgbClr val="FFC000"/>
                </a:solidFill>
                <a:effectLst/>
                <a:latin typeface="Chalkboard" panose="03050602040202020205" pitchFamily="66" charset="77"/>
              </a:rPr>
              <a:t>process formation</a:t>
            </a:r>
            <a:endParaRPr lang="en-GB" i="1" dirty="0">
              <a:solidFill>
                <a:srgbClr val="FFC000"/>
              </a:solidFill>
              <a:latin typeface="Chalkboard" panose="03050602040202020205" pitchFamily="66" charset="77"/>
            </a:endParaRPr>
          </a:p>
        </p:txBody>
      </p:sp>
      <p:pic>
        <p:nvPicPr>
          <p:cNvPr id="8194" name="Picture 2" descr="Scale is expressed as running processes, workload diversity is expressed as process types.">
            <a:extLst>
              <a:ext uri="{FF2B5EF4-FFF2-40B4-BE49-F238E27FC236}">
                <a16:creationId xmlns:a16="http://schemas.microsoft.com/office/drawing/2014/main" id="{E616E307-58C9-893C-38D7-3F6EEFCC8E56}"/>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7190789" y="2060848"/>
            <a:ext cx="4167323" cy="380020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8AEEE51-C6BD-F7C2-68E1-C90A4B58BA7F}"/>
              </a:ext>
            </a:extLst>
          </p:cNvPr>
          <p:cNvSpPr txBox="1"/>
          <p:nvPr/>
        </p:nvSpPr>
        <p:spPr>
          <a:xfrm>
            <a:off x="7678588" y="6279558"/>
            <a:ext cx="2505686" cy="286232"/>
          </a:xfrm>
          <a:prstGeom prst="rect">
            <a:avLst/>
          </a:prstGeom>
          <a:noFill/>
        </p:spPr>
        <p:txBody>
          <a:bodyPr wrap="none" rtlCol="0">
            <a:spAutoFit/>
          </a:bodyPr>
          <a:lstStyle/>
          <a:p>
            <a:pPr>
              <a:lnSpc>
                <a:spcPct val="90000"/>
              </a:lnSpc>
            </a:pPr>
            <a:r>
              <a:rPr lang="en-GB" sz="1400" dirty="0">
                <a:latin typeface="Chalkboard" panose="03050602040202020205" pitchFamily="66" charset="77"/>
              </a:rPr>
              <a:t>Concurrency - </a:t>
            </a:r>
            <a:r>
              <a:rPr lang="en-GB" sz="1400" dirty="0">
                <a:latin typeface="Chalkboard" panose="03050602040202020205" pitchFamily="66" charset="77"/>
                <a:hlinkClick r:id="rId3"/>
              </a:rPr>
              <a:t>12-Factor App</a:t>
            </a:r>
            <a:endParaRPr lang="en-GB" sz="1400" dirty="0">
              <a:latin typeface="Chalkboard" panose="03050602040202020205" pitchFamily="66" charset="77"/>
            </a:endParaRPr>
          </a:p>
        </p:txBody>
      </p:sp>
      <p:sp>
        <p:nvSpPr>
          <p:cNvPr id="7" name="Slide Number Placeholder 6">
            <a:extLst>
              <a:ext uri="{FF2B5EF4-FFF2-40B4-BE49-F238E27FC236}">
                <a16:creationId xmlns:a16="http://schemas.microsoft.com/office/drawing/2014/main" id="{6F97740F-8989-8D5C-517F-7B87B8CC5D1B}"/>
              </a:ext>
            </a:extLst>
          </p:cNvPr>
          <p:cNvSpPr>
            <a:spLocks noGrp="1"/>
          </p:cNvSpPr>
          <p:nvPr>
            <p:ph type="sldNum" sz="quarter" idx="12"/>
          </p:nvPr>
        </p:nvSpPr>
        <p:spPr/>
        <p:txBody>
          <a:bodyPr/>
          <a:lstStyle/>
          <a:p>
            <a:pPr rtl="0"/>
            <a:fld id="{25BA54BD-C84D-46CE-8B72-31BFB26ABA43}" type="slidenum">
              <a:rPr lang="en-GB" noProof="0" smtClean="0"/>
              <a:t>55</a:t>
            </a:fld>
            <a:endParaRPr lang="en-GB" noProof="0" dirty="0"/>
          </a:p>
        </p:txBody>
      </p:sp>
    </p:spTree>
    <p:extLst>
      <p:ext uri="{BB962C8B-B14F-4D97-AF65-F5344CB8AC3E}">
        <p14:creationId xmlns:p14="http://schemas.microsoft.com/office/powerpoint/2010/main" val="3561468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60443B-EAE4-6B77-1384-734D9750E1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A72D11-C11F-F599-72EB-C5863E0A604F}"/>
              </a:ext>
            </a:extLst>
          </p:cNvPr>
          <p:cNvSpPr>
            <a:spLocks noGrp="1"/>
          </p:cNvSpPr>
          <p:nvPr>
            <p:ph type="title"/>
          </p:nvPr>
        </p:nvSpPr>
        <p:spPr>
          <a:xfrm>
            <a:off x="1522414" y="274638"/>
            <a:ext cx="9612558" cy="1020762"/>
          </a:xfrm>
        </p:spPr>
        <p:txBody>
          <a:bodyPr/>
          <a:lstStyle/>
          <a:p>
            <a:r>
              <a:rPr lang="en-GB" dirty="0">
                <a:latin typeface="Chalkboard" panose="03050602040202020205" pitchFamily="66" charset="77"/>
              </a:rPr>
              <a:t>Granularity Integrators and Disintegrators</a:t>
            </a:r>
          </a:p>
        </p:txBody>
      </p:sp>
      <p:sp>
        <p:nvSpPr>
          <p:cNvPr id="3" name="Slide Number Placeholder 2">
            <a:extLst>
              <a:ext uri="{FF2B5EF4-FFF2-40B4-BE49-F238E27FC236}">
                <a16:creationId xmlns:a16="http://schemas.microsoft.com/office/drawing/2014/main" id="{2745D264-671D-7091-54BC-4843D8B57610}"/>
              </a:ext>
            </a:extLst>
          </p:cNvPr>
          <p:cNvSpPr>
            <a:spLocks noGrp="1"/>
          </p:cNvSpPr>
          <p:nvPr>
            <p:ph type="sldNum" sz="quarter" idx="12"/>
          </p:nvPr>
        </p:nvSpPr>
        <p:spPr/>
        <p:txBody>
          <a:bodyPr/>
          <a:lstStyle/>
          <a:p>
            <a:pPr rtl="0"/>
            <a:fld id="{25BA54BD-C84D-46CE-8B72-31BFB26ABA43}" type="slidenum">
              <a:rPr lang="en-GB" noProof="0" smtClean="0"/>
              <a:t>56</a:t>
            </a:fld>
            <a:endParaRPr lang="en-GB" noProof="0" dirty="0"/>
          </a:p>
        </p:txBody>
      </p:sp>
      <p:sp>
        <p:nvSpPr>
          <p:cNvPr id="7" name="TextBox 6">
            <a:extLst>
              <a:ext uri="{FF2B5EF4-FFF2-40B4-BE49-F238E27FC236}">
                <a16:creationId xmlns:a16="http://schemas.microsoft.com/office/drawing/2014/main" id="{BAF8AF0F-A899-01AE-F606-7B850D59E76C}"/>
              </a:ext>
            </a:extLst>
          </p:cNvPr>
          <p:cNvSpPr txBox="1"/>
          <p:nvPr/>
        </p:nvSpPr>
        <p:spPr>
          <a:xfrm>
            <a:off x="1181091" y="1936507"/>
            <a:ext cx="6097712" cy="461665"/>
          </a:xfrm>
          <a:prstGeom prst="rect">
            <a:avLst/>
          </a:prstGeom>
          <a:noFill/>
        </p:spPr>
        <p:txBody>
          <a:bodyPr wrap="square">
            <a:spAutoFit/>
          </a:bodyPr>
          <a:lstStyle/>
          <a:p>
            <a:r>
              <a:rPr lang="en-GB" sz="2400" dirty="0">
                <a:solidFill>
                  <a:srgbClr val="92D050"/>
                </a:solidFill>
              </a:rPr>
              <a:t>Granularity Disintegrators</a:t>
            </a:r>
          </a:p>
        </p:txBody>
      </p:sp>
      <p:sp>
        <p:nvSpPr>
          <p:cNvPr id="9" name="TextBox 8">
            <a:extLst>
              <a:ext uri="{FF2B5EF4-FFF2-40B4-BE49-F238E27FC236}">
                <a16:creationId xmlns:a16="http://schemas.microsoft.com/office/drawing/2014/main" id="{827CB922-7551-6FE5-CA58-CD2E182C1FB7}"/>
              </a:ext>
            </a:extLst>
          </p:cNvPr>
          <p:cNvSpPr txBox="1"/>
          <p:nvPr/>
        </p:nvSpPr>
        <p:spPr>
          <a:xfrm>
            <a:off x="7278803" y="1916832"/>
            <a:ext cx="4000185" cy="461665"/>
          </a:xfrm>
          <a:prstGeom prst="rect">
            <a:avLst/>
          </a:prstGeom>
          <a:noFill/>
        </p:spPr>
        <p:txBody>
          <a:bodyPr wrap="square">
            <a:spAutoFit/>
          </a:bodyPr>
          <a:lstStyle/>
          <a:p>
            <a:r>
              <a:rPr lang="en-GB" sz="2400" dirty="0">
                <a:solidFill>
                  <a:srgbClr val="FFFF00"/>
                </a:solidFill>
              </a:rPr>
              <a:t>Granularity Integrators</a:t>
            </a:r>
          </a:p>
        </p:txBody>
      </p:sp>
      <p:sp>
        <p:nvSpPr>
          <p:cNvPr id="13" name="TextBox 12">
            <a:extLst>
              <a:ext uri="{FF2B5EF4-FFF2-40B4-BE49-F238E27FC236}">
                <a16:creationId xmlns:a16="http://schemas.microsoft.com/office/drawing/2014/main" id="{85E42FBD-7A12-BC62-95A9-04C27E40D331}"/>
              </a:ext>
            </a:extLst>
          </p:cNvPr>
          <p:cNvSpPr txBox="1"/>
          <p:nvPr/>
        </p:nvSpPr>
        <p:spPr>
          <a:xfrm>
            <a:off x="1181091" y="2572003"/>
            <a:ext cx="2969106" cy="369332"/>
          </a:xfrm>
          <a:prstGeom prst="rect">
            <a:avLst/>
          </a:prstGeom>
          <a:noFill/>
        </p:spPr>
        <p:txBody>
          <a:bodyPr wrap="square">
            <a:spAutoFit/>
          </a:bodyPr>
          <a:lstStyle/>
          <a:p>
            <a:r>
              <a:rPr lang="en-GB" dirty="0">
                <a:solidFill>
                  <a:srgbClr val="FFC000"/>
                </a:solidFill>
              </a:rPr>
              <a:t>Scalability and throughput</a:t>
            </a:r>
          </a:p>
        </p:txBody>
      </p:sp>
      <p:sp>
        <p:nvSpPr>
          <p:cNvPr id="15" name="TextBox 14">
            <a:extLst>
              <a:ext uri="{FF2B5EF4-FFF2-40B4-BE49-F238E27FC236}">
                <a16:creationId xmlns:a16="http://schemas.microsoft.com/office/drawing/2014/main" id="{6CED66F3-92FC-C461-452A-BA075959A3BE}"/>
              </a:ext>
            </a:extLst>
          </p:cNvPr>
          <p:cNvSpPr txBox="1"/>
          <p:nvPr/>
        </p:nvSpPr>
        <p:spPr>
          <a:xfrm>
            <a:off x="1181091" y="3264161"/>
            <a:ext cx="3046870" cy="369332"/>
          </a:xfrm>
          <a:prstGeom prst="rect">
            <a:avLst/>
          </a:prstGeom>
          <a:noFill/>
        </p:spPr>
        <p:txBody>
          <a:bodyPr wrap="square">
            <a:spAutoFit/>
          </a:bodyPr>
          <a:lstStyle/>
          <a:p>
            <a:r>
              <a:rPr lang="en-GB" dirty="0">
                <a:solidFill>
                  <a:srgbClr val="478ABF"/>
                </a:solidFill>
              </a:rPr>
              <a:t>Fault tolerance  </a:t>
            </a:r>
          </a:p>
        </p:txBody>
      </p:sp>
      <p:sp>
        <p:nvSpPr>
          <p:cNvPr id="18" name="TextBox 17">
            <a:extLst>
              <a:ext uri="{FF2B5EF4-FFF2-40B4-BE49-F238E27FC236}">
                <a16:creationId xmlns:a16="http://schemas.microsoft.com/office/drawing/2014/main" id="{10A5711D-E66D-AE8C-1822-AC276964689E}"/>
              </a:ext>
            </a:extLst>
          </p:cNvPr>
          <p:cNvSpPr txBox="1"/>
          <p:nvPr/>
        </p:nvSpPr>
        <p:spPr>
          <a:xfrm>
            <a:off x="7309499" y="2591511"/>
            <a:ext cx="2277750" cy="369332"/>
          </a:xfrm>
          <a:prstGeom prst="rect">
            <a:avLst/>
          </a:prstGeom>
          <a:noFill/>
        </p:spPr>
        <p:txBody>
          <a:bodyPr wrap="square">
            <a:spAutoFit/>
          </a:bodyPr>
          <a:lstStyle/>
          <a:p>
            <a:r>
              <a:rPr lang="en-GB" dirty="0">
                <a:solidFill>
                  <a:srgbClr val="FFC000"/>
                </a:solidFill>
              </a:rPr>
              <a:t>ACID transactions </a:t>
            </a:r>
          </a:p>
        </p:txBody>
      </p:sp>
      <p:sp>
        <p:nvSpPr>
          <p:cNvPr id="19" name="TextBox 18">
            <a:extLst>
              <a:ext uri="{FF2B5EF4-FFF2-40B4-BE49-F238E27FC236}">
                <a16:creationId xmlns:a16="http://schemas.microsoft.com/office/drawing/2014/main" id="{1AC5861C-6BAA-2083-C1B8-09F0FEAB6BE5}"/>
              </a:ext>
            </a:extLst>
          </p:cNvPr>
          <p:cNvSpPr txBox="1"/>
          <p:nvPr/>
        </p:nvSpPr>
        <p:spPr>
          <a:xfrm>
            <a:off x="7297340" y="3151351"/>
            <a:ext cx="2277750" cy="369332"/>
          </a:xfrm>
          <a:prstGeom prst="rect">
            <a:avLst/>
          </a:prstGeom>
          <a:noFill/>
        </p:spPr>
        <p:txBody>
          <a:bodyPr wrap="square">
            <a:spAutoFit/>
          </a:bodyPr>
          <a:lstStyle/>
          <a:p>
            <a:r>
              <a:rPr lang="en-GB" dirty="0">
                <a:solidFill>
                  <a:srgbClr val="00B0F0"/>
                </a:solidFill>
              </a:rPr>
              <a:t>Shared Code</a:t>
            </a:r>
          </a:p>
        </p:txBody>
      </p:sp>
      <p:sp>
        <p:nvSpPr>
          <p:cNvPr id="22" name="TextBox 21">
            <a:extLst>
              <a:ext uri="{FF2B5EF4-FFF2-40B4-BE49-F238E27FC236}">
                <a16:creationId xmlns:a16="http://schemas.microsoft.com/office/drawing/2014/main" id="{51FBC53C-FF3B-974E-D91E-DFA6E09F9CDC}"/>
              </a:ext>
            </a:extLst>
          </p:cNvPr>
          <p:cNvSpPr txBox="1"/>
          <p:nvPr/>
        </p:nvSpPr>
        <p:spPr>
          <a:xfrm>
            <a:off x="3286100" y="5530353"/>
            <a:ext cx="8717761" cy="307777"/>
          </a:xfrm>
          <a:prstGeom prst="rect">
            <a:avLst/>
          </a:prstGeom>
          <a:noFill/>
        </p:spPr>
        <p:txBody>
          <a:bodyPr wrap="square">
            <a:spAutoFit/>
          </a:bodyPr>
          <a:lstStyle/>
          <a:p>
            <a:r>
              <a:rPr lang="en-GB" sz="1400" dirty="0"/>
              <a:t>After Ford, Neal; Richards, Mark; </a:t>
            </a:r>
            <a:r>
              <a:rPr lang="en-GB" sz="1400" dirty="0" err="1"/>
              <a:t>Sadalage</a:t>
            </a:r>
            <a:r>
              <a:rPr lang="en-GB" sz="1400" dirty="0"/>
              <a:t>, Pramod; </a:t>
            </a:r>
            <a:r>
              <a:rPr lang="en-GB" sz="1400" dirty="0" err="1"/>
              <a:t>Dehghani</a:t>
            </a:r>
            <a:r>
              <a:rPr lang="en-GB" sz="1400" dirty="0"/>
              <a:t>, </a:t>
            </a:r>
            <a:r>
              <a:rPr lang="en-GB" sz="1400" dirty="0" err="1"/>
              <a:t>Zhamak</a:t>
            </a:r>
            <a:r>
              <a:rPr lang="en-GB" sz="1400" dirty="0"/>
              <a:t>. Software Architecture: The Hard Parts</a:t>
            </a:r>
          </a:p>
        </p:txBody>
      </p:sp>
    </p:spTree>
    <p:extLst>
      <p:ext uri="{BB962C8B-B14F-4D97-AF65-F5344CB8AC3E}">
        <p14:creationId xmlns:p14="http://schemas.microsoft.com/office/powerpoint/2010/main" val="2430864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497D39-3881-8885-1DD2-4F599B6B51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35E210A-218E-5405-DB10-53660CF3EF36}"/>
              </a:ext>
            </a:extLst>
          </p:cNvPr>
          <p:cNvSpPr>
            <a:spLocks noGrp="1"/>
          </p:cNvSpPr>
          <p:nvPr>
            <p:ph type="title"/>
          </p:nvPr>
        </p:nvSpPr>
        <p:spPr/>
        <p:txBody>
          <a:bodyPr/>
          <a:lstStyle/>
          <a:p>
            <a:r>
              <a:rPr lang="en-GB" dirty="0">
                <a:latin typeface="Chalkboard" panose="03050602040202020205" pitchFamily="66" charset="77"/>
              </a:rPr>
              <a:t>Process</a:t>
            </a:r>
            <a:endParaRPr lang="en-GB" dirty="0"/>
          </a:p>
        </p:txBody>
      </p:sp>
      <p:sp>
        <p:nvSpPr>
          <p:cNvPr id="3" name="TextBox 2">
            <a:extLst>
              <a:ext uri="{FF2B5EF4-FFF2-40B4-BE49-F238E27FC236}">
                <a16:creationId xmlns:a16="http://schemas.microsoft.com/office/drawing/2014/main" id="{3B79C4ED-C9F9-ECB5-83B1-723282C3E50F}"/>
              </a:ext>
            </a:extLst>
          </p:cNvPr>
          <p:cNvSpPr txBox="1"/>
          <p:nvPr/>
        </p:nvSpPr>
        <p:spPr>
          <a:xfrm>
            <a:off x="900384" y="2391860"/>
            <a:ext cx="192200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Microservice</a:t>
            </a:r>
          </a:p>
        </p:txBody>
      </p:sp>
      <p:sp>
        <p:nvSpPr>
          <p:cNvPr id="5" name="Oval 4">
            <a:extLst>
              <a:ext uri="{FF2B5EF4-FFF2-40B4-BE49-F238E27FC236}">
                <a16:creationId xmlns:a16="http://schemas.microsoft.com/office/drawing/2014/main" id="{72C3CFBA-E49D-4DA4-E0B2-57536AEF5938}"/>
              </a:ext>
            </a:extLst>
          </p:cNvPr>
          <p:cNvSpPr/>
          <p:nvPr/>
        </p:nvSpPr>
        <p:spPr>
          <a:xfrm>
            <a:off x="5409210" y="4822271"/>
            <a:ext cx="720080" cy="684076"/>
          </a:xfrm>
          <a:custGeom>
            <a:avLst/>
            <a:gdLst>
              <a:gd name="connsiteX0" fmla="*/ 0 w 720080"/>
              <a:gd name="connsiteY0" fmla="*/ 342038 h 684076"/>
              <a:gd name="connsiteX1" fmla="*/ 360040 w 720080"/>
              <a:gd name="connsiteY1" fmla="*/ 0 h 684076"/>
              <a:gd name="connsiteX2" fmla="*/ 720080 w 720080"/>
              <a:gd name="connsiteY2" fmla="*/ 342038 h 684076"/>
              <a:gd name="connsiteX3" fmla="*/ 360040 w 720080"/>
              <a:gd name="connsiteY3" fmla="*/ 684076 h 684076"/>
              <a:gd name="connsiteX4" fmla="*/ 0 w 720080"/>
              <a:gd name="connsiteY4" fmla="*/ 342038 h 6840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80" h="684076" fill="none" extrusionOk="0">
                <a:moveTo>
                  <a:pt x="0" y="342038"/>
                </a:moveTo>
                <a:cubicBezTo>
                  <a:pt x="4356" y="153653"/>
                  <a:pt x="179891" y="-38477"/>
                  <a:pt x="360040" y="0"/>
                </a:cubicBezTo>
                <a:cubicBezTo>
                  <a:pt x="517519" y="-6335"/>
                  <a:pt x="693179" y="178463"/>
                  <a:pt x="720080" y="342038"/>
                </a:cubicBezTo>
                <a:cubicBezTo>
                  <a:pt x="717034" y="501892"/>
                  <a:pt x="524282" y="732164"/>
                  <a:pt x="360040" y="684076"/>
                </a:cubicBezTo>
                <a:cubicBezTo>
                  <a:pt x="181972" y="695708"/>
                  <a:pt x="40896" y="540773"/>
                  <a:pt x="0" y="342038"/>
                </a:cubicBezTo>
                <a:close/>
              </a:path>
              <a:path w="720080" h="684076" stroke="0" extrusionOk="0">
                <a:moveTo>
                  <a:pt x="0" y="342038"/>
                </a:moveTo>
                <a:cubicBezTo>
                  <a:pt x="-13108" y="145051"/>
                  <a:pt x="129798" y="11784"/>
                  <a:pt x="360040" y="0"/>
                </a:cubicBezTo>
                <a:cubicBezTo>
                  <a:pt x="583663" y="5216"/>
                  <a:pt x="707615" y="153532"/>
                  <a:pt x="720080" y="342038"/>
                </a:cubicBezTo>
                <a:cubicBezTo>
                  <a:pt x="709967" y="540815"/>
                  <a:pt x="548662" y="740584"/>
                  <a:pt x="360040" y="684076"/>
                </a:cubicBezTo>
                <a:cubicBezTo>
                  <a:pt x="148921" y="677361"/>
                  <a:pt x="12404" y="536867"/>
                  <a:pt x="0" y="342038"/>
                </a:cubicBezTo>
                <a:close/>
              </a:path>
            </a:pathLst>
          </a:custGeom>
          <a:solidFill>
            <a:srgbClr val="7030A0"/>
          </a:solidFill>
          <a:ln>
            <a:solidFill>
              <a:srgbClr val="7030A0"/>
            </a:solidFill>
            <a:miter lim="800000"/>
            <a:extLst>
              <a:ext uri="{C807C97D-BFC1-408E-A445-0C87EB9F89A2}">
                <ask:lineSketchStyleProps xmlns:ask="http://schemas.microsoft.com/office/drawing/2018/sketchyshapes" sd="1219033472">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5">
            <a:extLst>
              <a:ext uri="{FF2B5EF4-FFF2-40B4-BE49-F238E27FC236}">
                <a16:creationId xmlns:a16="http://schemas.microsoft.com/office/drawing/2014/main" id="{1E36F6B3-9290-B1E2-087F-83500EA22CA2}"/>
              </a:ext>
            </a:extLst>
          </p:cNvPr>
          <p:cNvSpPr txBox="1"/>
          <p:nvPr/>
        </p:nvSpPr>
        <p:spPr>
          <a:xfrm>
            <a:off x="5203622" y="5820009"/>
            <a:ext cx="962251" cy="590931"/>
          </a:xfrm>
          <a:prstGeom prst="rect">
            <a:avLst/>
          </a:prstGeom>
          <a:noFill/>
        </p:spPr>
        <p:txBody>
          <a:bodyPr wrap="none" rtlCol="0">
            <a:spAutoFit/>
          </a:bodyPr>
          <a:lstStyle/>
          <a:p>
            <a:pPr>
              <a:lnSpc>
                <a:spcPct val="90000"/>
              </a:lnSpc>
            </a:pPr>
            <a:r>
              <a:rPr lang="en-GB" dirty="0">
                <a:latin typeface="Chalkboard" panose="03050602040202020205" pitchFamily="66" charset="77"/>
              </a:rPr>
              <a:t>Process</a:t>
            </a:r>
          </a:p>
          <a:p>
            <a:pPr>
              <a:lnSpc>
                <a:spcPct val="90000"/>
              </a:lnSpc>
            </a:pPr>
            <a:r>
              <a:rPr lang="en-GB" dirty="0">
                <a:latin typeface="Chalkboard" panose="03050602040202020205" pitchFamily="66" charset="77"/>
              </a:rPr>
              <a:t> Type</a:t>
            </a:r>
          </a:p>
        </p:txBody>
      </p:sp>
      <p:sp>
        <p:nvSpPr>
          <p:cNvPr id="7" name="TextBox 6">
            <a:extLst>
              <a:ext uri="{FF2B5EF4-FFF2-40B4-BE49-F238E27FC236}">
                <a16:creationId xmlns:a16="http://schemas.microsoft.com/office/drawing/2014/main" id="{590A1EE9-EB96-CB24-3E14-C5E98D6BF657}"/>
              </a:ext>
            </a:extLst>
          </p:cNvPr>
          <p:cNvSpPr txBox="1"/>
          <p:nvPr/>
        </p:nvSpPr>
        <p:spPr>
          <a:xfrm>
            <a:off x="3398449" y="1498147"/>
            <a:ext cx="720080" cy="923330"/>
          </a:xfrm>
          <a:prstGeom prst="rect">
            <a:avLst/>
          </a:prstGeom>
          <a:noFill/>
        </p:spPr>
        <p:txBody>
          <a:bodyPr wrap="square" rtlCol="0">
            <a:spAutoFit/>
          </a:bodyPr>
          <a:lstStyle/>
          <a:p>
            <a:pPr>
              <a:lnSpc>
                <a:spcPct val="90000"/>
              </a:lnSpc>
            </a:pPr>
            <a:r>
              <a:rPr lang="en-GB" sz="6000" dirty="0">
                <a:latin typeface="Chalkboard" panose="03050602040202020205" pitchFamily="66" charset="77"/>
              </a:rPr>
              <a:t>=</a:t>
            </a:r>
          </a:p>
        </p:txBody>
      </p:sp>
      <p:sp>
        <p:nvSpPr>
          <p:cNvPr id="18" name="Oval 17">
            <a:extLst>
              <a:ext uri="{FF2B5EF4-FFF2-40B4-BE49-F238E27FC236}">
                <a16:creationId xmlns:a16="http://schemas.microsoft.com/office/drawing/2014/main" id="{7F26365B-478F-9688-005C-B944F910F1E2}"/>
              </a:ext>
            </a:extLst>
          </p:cNvPr>
          <p:cNvSpPr/>
          <p:nvPr/>
        </p:nvSpPr>
        <p:spPr>
          <a:xfrm>
            <a:off x="6709708" y="4839394"/>
            <a:ext cx="720080" cy="684076"/>
          </a:xfrm>
          <a:custGeom>
            <a:avLst/>
            <a:gdLst>
              <a:gd name="connsiteX0" fmla="*/ 0 w 720080"/>
              <a:gd name="connsiteY0" fmla="*/ 342038 h 684076"/>
              <a:gd name="connsiteX1" fmla="*/ 360040 w 720080"/>
              <a:gd name="connsiteY1" fmla="*/ 0 h 684076"/>
              <a:gd name="connsiteX2" fmla="*/ 720080 w 720080"/>
              <a:gd name="connsiteY2" fmla="*/ 342038 h 684076"/>
              <a:gd name="connsiteX3" fmla="*/ 360040 w 720080"/>
              <a:gd name="connsiteY3" fmla="*/ 684076 h 684076"/>
              <a:gd name="connsiteX4" fmla="*/ 0 w 720080"/>
              <a:gd name="connsiteY4" fmla="*/ 342038 h 6840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80" h="684076" fill="none" extrusionOk="0">
                <a:moveTo>
                  <a:pt x="0" y="342038"/>
                </a:moveTo>
                <a:cubicBezTo>
                  <a:pt x="4356" y="153653"/>
                  <a:pt x="179891" y="-38477"/>
                  <a:pt x="360040" y="0"/>
                </a:cubicBezTo>
                <a:cubicBezTo>
                  <a:pt x="517519" y="-6335"/>
                  <a:pt x="693179" y="178463"/>
                  <a:pt x="720080" y="342038"/>
                </a:cubicBezTo>
                <a:cubicBezTo>
                  <a:pt x="717034" y="501892"/>
                  <a:pt x="524282" y="732164"/>
                  <a:pt x="360040" y="684076"/>
                </a:cubicBezTo>
                <a:cubicBezTo>
                  <a:pt x="181972" y="695708"/>
                  <a:pt x="40896" y="540773"/>
                  <a:pt x="0" y="342038"/>
                </a:cubicBezTo>
                <a:close/>
              </a:path>
              <a:path w="720080" h="684076" stroke="0" extrusionOk="0">
                <a:moveTo>
                  <a:pt x="0" y="342038"/>
                </a:moveTo>
                <a:cubicBezTo>
                  <a:pt x="-13108" y="145051"/>
                  <a:pt x="129798" y="11784"/>
                  <a:pt x="360040" y="0"/>
                </a:cubicBezTo>
                <a:cubicBezTo>
                  <a:pt x="583663" y="5216"/>
                  <a:pt x="707615" y="153532"/>
                  <a:pt x="720080" y="342038"/>
                </a:cubicBezTo>
                <a:cubicBezTo>
                  <a:pt x="709967" y="540815"/>
                  <a:pt x="548662" y="740584"/>
                  <a:pt x="360040" y="684076"/>
                </a:cubicBezTo>
                <a:cubicBezTo>
                  <a:pt x="148921" y="677361"/>
                  <a:pt x="12404" y="536867"/>
                  <a:pt x="0" y="342038"/>
                </a:cubicBezTo>
                <a:close/>
              </a:path>
            </a:pathLst>
          </a:custGeom>
          <a:solidFill>
            <a:srgbClr val="7030A0"/>
          </a:solidFill>
          <a:ln>
            <a:solidFill>
              <a:srgbClr val="7030A0"/>
            </a:solidFill>
            <a:miter lim="800000"/>
            <a:extLst>
              <a:ext uri="{C807C97D-BFC1-408E-A445-0C87EB9F89A2}">
                <ask:lineSketchStyleProps xmlns:ask="http://schemas.microsoft.com/office/drawing/2018/sketchyshapes" sd="1219033472">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Oval 18">
            <a:extLst>
              <a:ext uri="{FF2B5EF4-FFF2-40B4-BE49-F238E27FC236}">
                <a16:creationId xmlns:a16="http://schemas.microsoft.com/office/drawing/2014/main" id="{D82CDDC3-4152-ACFA-CEA4-314FCF23B90C}"/>
              </a:ext>
            </a:extLst>
          </p:cNvPr>
          <p:cNvSpPr/>
          <p:nvPr/>
        </p:nvSpPr>
        <p:spPr>
          <a:xfrm>
            <a:off x="8026773" y="4878574"/>
            <a:ext cx="720080" cy="684076"/>
          </a:xfrm>
          <a:custGeom>
            <a:avLst/>
            <a:gdLst>
              <a:gd name="connsiteX0" fmla="*/ 0 w 720080"/>
              <a:gd name="connsiteY0" fmla="*/ 342038 h 684076"/>
              <a:gd name="connsiteX1" fmla="*/ 360040 w 720080"/>
              <a:gd name="connsiteY1" fmla="*/ 0 h 684076"/>
              <a:gd name="connsiteX2" fmla="*/ 720080 w 720080"/>
              <a:gd name="connsiteY2" fmla="*/ 342038 h 684076"/>
              <a:gd name="connsiteX3" fmla="*/ 360040 w 720080"/>
              <a:gd name="connsiteY3" fmla="*/ 684076 h 684076"/>
              <a:gd name="connsiteX4" fmla="*/ 0 w 720080"/>
              <a:gd name="connsiteY4" fmla="*/ 342038 h 6840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80" h="684076" fill="none" extrusionOk="0">
                <a:moveTo>
                  <a:pt x="0" y="342038"/>
                </a:moveTo>
                <a:cubicBezTo>
                  <a:pt x="4356" y="153653"/>
                  <a:pt x="179891" y="-38477"/>
                  <a:pt x="360040" y="0"/>
                </a:cubicBezTo>
                <a:cubicBezTo>
                  <a:pt x="517519" y="-6335"/>
                  <a:pt x="693179" y="178463"/>
                  <a:pt x="720080" y="342038"/>
                </a:cubicBezTo>
                <a:cubicBezTo>
                  <a:pt x="717034" y="501892"/>
                  <a:pt x="524282" y="732164"/>
                  <a:pt x="360040" y="684076"/>
                </a:cubicBezTo>
                <a:cubicBezTo>
                  <a:pt x="181972" y="695708"/>
                  <a:pt x="40896" y="540773"/>
                  <a:pt x="0" y="342038"/>
                </a:cubicBezTo>
                <a:close/>
              </a:path>
              <a:path w="720080" h="684076" stroke="0" extrusionOk="0">
                <a:moveTo>
                  <a:pt x="0" y="342038"/>
                </a:moveTo>
                <a:cubicBezTo>
                  <a:pt x="-13108" y="145051"/>
                  <a:pt x="129798" y="11784"/>
                  <a:pt x="360040" y="0"/>
                </a:cubicBezTo>
                <a:cubicBezTo>
                  <a:pt x="583663" y="5216"/>
                  <a:pt x="707615" y="153532"/>
                  <a:pt x="720080" y="342038"/>
                </a:cubicBezTo>
                <a:cubicBezTo>
                  <a:pt x="709967" y="540815"/>
                  <a:pt x="548662" y="740584"/>
                  <a:pt x="360040" y="684076"/>
                </a:cubicBezTo>
                <a:cubicBezTo>
                  <a:pt x="148921" y="677361"/>
                  <a:pt x="12404" y="536867"/>
                  <a:pt x="0" y="342038"/>
                </a:cubicBezTo>
                <a:close/>
              </a:path>
            </a:pathLst>
          </a:custGeom>
          <a:solidFill>
            <a:srgbClr val="7030A0"/>
          </a:solidFill>
          <a:ln>
            <a:solidFill>
              <a:srgbClr val="7030A0"/>
            </a:solidFill>
            <a:miter lim="800000"/>
            <a:extLst>
              <a:ext uri="{C807C97D-BFC1-408E-A445-0C87EB9F89A2}">
                <ask:lineSketchStyleProps xmlns:ask="http://schemas.microsoft.com/office/drawing/2018/sketchyshapes" sd="1219033472">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Hexagon 21">
            <a:extLst>
              <a:ext uri="{FF2B5EF4-FFF2-40B4-BE49-F238E27FC236}">
                <a16:creationId xmlns:a16="http://schemas.microsoft.com/office/drawing/2014/main" id="{04893B41-5B61-F30C-77C2-CC8C39D294C0}"/>
              </a:ext>
            </a:extLst>
          </p:cNvPr>
          <p:cNvSpPr/>
          <p:nvPr/>
        </p:nvSpPr>
        <p:spPr>
          <a:xfrm>
            <a:off x="4742082" y="1761875"/>
            <a:ext cx="792088" cy="576064"/>
          </a:xfrm>
          <a:custGeom>
            <a:avLst/>
            <a:gdLst>
              <a:gd name="connsiteX0" fmla="*/ 0 w 792088"/>
              <a:gd name="connsiteY0" fmla="*/ 288032 h 576064"/>
              <a:gd name="connsiteX1" fmla="*/ 144016 w 792088"/>
              <a:gd name="connsiteY1" fmla="*/ 0 h 576064"/>
              <a:gd name="connsiteX2" fmla="*/ 648072 w 792088"/>
              <a:gd name="connsiteY2" fmla="*/ 0 h 576064"/>
              <a:gd name="connsiteX3" fmla="*/ 792088 w 792088"/>
              <a:gd name="connsiteY3" fmla="*/ 288032 h 576064"/>
              <a:gd name="connsiteX4" fmla="*/ 648072 w 792088"/>
              <a:gd name="connsiteY4" fmla="*/ 576064 h 576064"/>
              <a:gd name="connsiteX5" fmla="*/ 144016 w 792088"/>
              <a:gd name="connsiteY5" fmla="*/ 576064 h 576064"/>
              <a:gd name="connsiteX6" fmla="*/ 0 w 792088"/>
              <a:gd name="connsiteY6" fmla="*/ 288032 h 57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2088" h="576064" fill="none" extrusionOk="0">
                <a:moveTo>
                  <a:pt x="0" y="288032"/>
                </a:moveTo>
                <a:cubicBezTo>
                  <a:pt x="50487" y="159619"/>
                  <a:pt x="114609" y="63547"/>
                  <a:pt x="144016" y="0"/>
                </a:cubicBezTo>
                <a:cubicBezTo>
                  <a:pt x="296754" y="-55276"/>
                  <a:pt x="470089" y="6840"/>
                  <a:pt x="648072" y="0"/>
                </a:cubicBezTo>
                <a:cubicBezTo>
                  <a:pt x="712624" y="72160"/>
                  <a:pt x="708902" y="158998"/>
                  <a:pt x="792088" y="288032"/>
                </a:cubicBezTo>
                <a:cubicBezTo>
                  <a:pt x="759689" y="405761"/>
                  <a:pt x="662976" y="496955"/>
                  <a:pt x="648072" y="576064"/>
                </a:cubicBezTo>
                <a:cubicBezTo>
                  <a:pt x="488877" y="629451"/>
                  <a:pt x="258116" y="556654"/>
                  <a:pt x="144016" y="576064"/>
                </a:cubicBezTo>
                <a:cubicBezTo>
                  <a:pt x="63610" y="492395"/>
                  <a:pt x="78623" y="366252"/>
                  <a:pt x="0" y="288032"/>
                </a:cubicBezTo>
                <a:close/>
              </a:path>
              <a:path w="792088" h="576064" stroke="0" extrusionOk="0">
                <a:moveTo>
                  <a:pt x="0" y="288032"/>
                </a:moveTo>
                <a:cubicBezTo>
                  <a:pt x="25849" y="192973"/>
                  <a:pt x="91704" y="115757"/>
                  <a:pt x="144016" y="0"/>
                </a:cubicBezTo>
                <a:cubicBezTo>
                  <a:pt x="281198" y="-19413"/>
                  <a:pt x="433246" y="38464"/>
                  <a:pt x="648072" y="0"/>
                </a:cubicBezTo>
                <a:cubicBezTo>
                  <a:pt x="706988" y="113156"/>
                  <a:pt x="721005" y="213685"/>
                  <a:pt x="792088" y="288032"/>
                </a:cubicBezTo>
                <a:cubicBezTo>
                  <a:pt x="762044" y="361840"/>
                  <a:pt x="679063" y="433734"/>
                  <a:pt x="648072" y="576064"/>
                </a:cubicBezTo>
                <a:cubicBezTo>
                  <a:pt x="452760" y="585073"/>
                  <a:pt x="310652" y="547707"/>
                  <a:pt x="144016" y="576064"/>
                </a:cubicBezTo>
                <a:cubicBezTo>
                  <a:pt x="73368" y="513924"/>
                  <a:pt x="72518" y="421839"/>
                  <a:pt x="0" y="288032"/>
                </a:cubicBezTo>
                <a:close/>
              </a:path>
            </a:pathLst>
          </a:custGeom>
          <a:ln>
            <a:miter lim="800000"/>
            <a:extLst>
              <a:ext uri="{C807C97D-BFC1-408E-A445-0C87EB9F89A2}">
                <ask:lineSketchStyleProps xmlns:ask="http://schemas.microsoft.com/office/drawing/2018/sketchyshapes" sd="1219033472">
                  <a:prstGeom prst="hexagon">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TextBox 24">
            <a:extLst>
              <a:ext uri="{FF2B5EF4-FFF2-40B4-BE49-F238E27FC236}">
                <a16:creationId xmlns:a16="http://schemas.microsoft.com/office/drawing/2014/main" id="{CE02DC43-37C1-F1C5-D662-94829D9E57C8}"/>
              </a:ext>
            </a:extLst>
          </p:cNvPr>
          <p:cNvSpPr txBox="1"/>
          <p:nvPr/>
        </p:nvSpPr>
        <p:spPr>
          <a:xfrm>
            <a:off x="4701644" y="2439235"/>
            <a:ext cx="707566"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App</a:t>
            </a:r>
          </a:p>
        </p:txBody>
      </p:sp>
      <p:sp>
        <p:nvSpPr>
          <p:cNvPr id="27" name="TextBox 26">
            <a:extLst>
              <a:ext uri="{FF2B5EF4-FFF2-40B4-BE49-F238E27FC236}">
                <a16:creationId xmlns:a16="http://schemas.microsoft.com/office/drawing/2014/main" id="{D894E8A2-88FF-9B98-8919-FB0956092F99}"/>
              </a:ext>
            </a:extLst>
          </p:cNvPr>
          <p:cNvSpPr txBox="1"/>
          <p:nvPr/>
        </p:nvSpPr>
        <p:spPr>
          <a:xfrm>
            <a:off x="1663107" y="1644977"/>
            <a:ext cx="396554" cy="535531"/>
          </a:xfrm>
          <a:prstGeom prst="rect">
            <a:avLst/>
          </a:prstGeom>
          <a:noFill/>
        </p:spPr>
        <p:txBody>
          <a:bodyPr wrap="square" rtlCol="0">
            <a:spAutoFit/>
          </a:bodyPr>
          <a:lstStyle/>
          <a:p>
            <a:pPr>
              <a:lnSpc>
                <a:spcPct val="90000"/>
              </a:lnSpc>
            </a:pPr>
            <a:r>
              <a:rPr lang="en-GB" sz="3200" dirty="0">
                <a:latin typeface="Chalkboard" panose="03050602040202020205" pitchFamily="66" charset="77"/>
              </a:rPr>
              <a:t>μ</a:t>
            </a:r>
          </a:p>
        </p:txBody>
      </p:sp>
      <p:sp>
        <p:nvSpPr>
          <p:cNvPr id="28" name="Hexagon 27">
            <a:extLst>
              <a:ext uri="{FF2B5EF4-FFF2-40B4-BE49-F238E27FC236}">
                <a16:creationId xmlns:a16="http://schemas.microsoft.com/office/drawing/2014/main" id="{1D5D264F-E7AE-250B-8AAD-4ED2A3403CA5}"/>
              </a:ext>
            </a:extLst>
          </p:cNvPr>
          <p:cNvSpPr/>
          <p:nvPr/>
        </p:nvSpPr>
        <p:spPr>
          <a:xfrm>
            <a:off x="466713" y="4870032"/>
            <a:ext cx="792088" cy="576064"/>
          </a:xfrm>
          <a:custGeom>
            <a:avLst/>
            <a:gdLst>
              <a:gd name="connsiteX0" fmla="*/ 0 w 792088"/>
              <a:gd name="connsiteY0" fmla="*/ 288032 h 576064"/>
              <a:gd name="connsiteX1" fmla="*/ 144016 w 792088"/>
              <a:gd name="connsiteY1" fmla="*/ 0 h 576064"/>
              <a:gd name="connsiteX2" fmla="*/ 648072 w 792088"/>
              <a:gd name="connsiteY2" fmla="*/ 0 h 576064"/>
              <a:gd name="connsiteX3" fmla="*/ 792088 w 792088"/>
              <a:gd name="connsiteY3" fmla="*/ 288032 h 576064"/>
              <a:gd name="connsiteX4" fmla="*/ 648072 w 792088"/>
              <a:gd name="connsiteY4" fmla="*/ 576064 h 576064"/>
              <a:gd name="connsiteX5" fmla="*/ 144016 w 792088"/>
              <a:gd name="connsiteY5" fmla="*/ 576064 h 576064"/>
              <a:gd name="connsiteX6" fmla="*/ 0 w 792088"/>
              <a:gd name="connsiteY6" fmla="*/ 288032 h 57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2088" h="576064" fill="none" extrusionOk="0">
                <a:moveTo>
                  <a:pt x="0" y="288032"/>
                </a:moveTo>
                <a:cubicBezTo>
                  <a:pt x="50487" y="159619"/>
                  <a:pt x="114609" y="63547"/>
                  <a:pt x="144016" y="0"/>
                </a:cubicBezTo>
                <a:cubicBezTo>
                  <a:pt x="296754" y="-55276"/>
                  <a:pt x="470089" y="6840"/>
                  <a:pt x="648072" y="0"/>
                </a:cubicBezTo>
                <a:cubicBezTo>
                  <a:pt x="712624" y="72160"/>
                  <a:pt x="708902" y="158998"/>
                  <a:pt x="792088" y="288032"/>
                </a:cubicBezTo>
                <a:cubicBezTo>
                  <a:pt x="759689" y="405761"/>
                  <a:pt x="662976" y="496955"/>
                  <a:pt x="648072" y="576064"/>
                </a:cubicBezTo>
                <a:cubicBezTo>
                  <a:pt x="488877" y="629451"/>
                  <a:pt x="258116" y="556654"/>
                  <a:pt x="144016" y="576064"/>
                </a:cubicBezTo>
                <a:cubicBezTo>
                  <a:pt x="63610" y="492395"/>
                  <a:pt x="78623" y="366252"/>
                  <a:pt x="0" y="288032"/>
                </a:cubicBezTo>
                <a:close/>
              </a:path>
              <a:path w="792088" h="576064" stroke="0" extrusionOk="0">
                <a:moveTo>
                  <a:pt x="0" y="288032"/>
                </a:moveTo>
                <a:cubicBezTo>
                  <a:pt x="25849" y="192973"/>
                  <a:pt x="91704" y="115757"/>
                  <a:pt x="144016" y="0"/>
                </a:cubicBezTo>
                <a:cubicBezTo>
                  <a:pt x="281198" y="-19413"/>
                  <a:pt x="433246" y="38464"/>
                  <a:pt x="648072" y="0"/>
                </a:cubicBezTo>
                <a:cubicBezTo>
                  <a:pt x="706988" y="113156"/>
                  <a:pt x="721005" y="213685"/>
                  <a:pt x="792088" y="288032"/>
                </a:cubicBezTo>
                <a:cubicBezTo>
                  <a:pt x="762044" y="361840"/>
                  <a:pt x="679063" y="433734"/>
                  <a:pt x="648072" y="576064"/>
                </a:cubicBezTo>
                <a:cubicBezTo>
                  <a:pt x="452760" y="585073"/>
                  <a:pt x="310652" y="547707"/>
                  <a:pt x="144016" y="576064"/>
                </a:cubicBezTo>
                <a:cubicBezTo>
                  <a:pt x="73368" y="513924"/>
                  <a:pt x="72518" y="421839"/>
                  <a:pt x="0" y="288032"/>
                </a:cubicBezTo>
                <a:close/>
              </a:path>
            </a:pathLst>
          </a:custGeom>
          <a:ln>
            <a:miter lim="800000"/>
            <a:extLst>
              <a:ext uri="{C807C97D-BFC1-408E-A445-0C87EB9F89A2}">
                <ask:lineSketchStyleProps xmlns:ask="http://schemas.microsoft.com/office/drawing/2018/sketchyshapes" sd="1219033472">
                  <a:prstGeom prst="hexagon">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TextBox 28">
            <a:extLst>
              <a:ext uri="{FF2B5EF4-FFF2-40B4-BE49-F238E27FC236}">
                <a16:creationId xmlns:a16="http://schemas.microsoft.com/office/drawing/2014/main" id="{A31900F3-A65D-D6BE-0C44-F4634A5CBFD9}"/>
              </a:ext>
            </a:extLst>
          </p:cNvPr>
          <p:cNvSpPr txBox="1"/>
          <p:nvPr/>
        </p:nvSpPr>
        <p:spPr>
          <a:xfrm>
            <a:off x="428025" y="5586636"/>
            <a:ext cx="707566"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App</a:t>
            </a:r>
          </a:p>
        </p:txBody>
      </p:sp>
      <p:sp>
        <p:nvSpPr>
          <p:cNvPr id="30" name="TextBox 29">
            <a:extLst>
              <a:ext uri="{FF2B5EF4-FFF2-40B4-BE49-F238E27FC236}">
                <a16:creationId xmlns:a16="http://schemas.microsoft.com/office/drawing/2014/main" id="{04EA0471-BCF6-D9A8-CC55-83010179266D}"/>
              </a:ext>
            </a:extLst>
          </p:cNvPr>
          <p:cNvSpPr txBox="1"/>
          <p:nvPr/>
        </p:nvSpPr>
        <p:spPr>
          <a:xfrm>
            <a:off x="4530380" y="4758947"/>
            <a:ext cx="720080" cy="923330"/>
          </a:xfrm>
          <a:prstGeom prst="rect">
            <a:avLst/>
          </a:prstGeom>
          <a:noFill/>
        </p:spPr>
        <p:txBody>
          <a:bodyPr wrap="square" rtlCol="0">
            <a:spAutoFit/>
          </a:bodyPr>
          <a:lstStyle/>
          <a:p>
            <a:pPr>
              <a:lnSpc>
                <a:spcPct val="90000"/>
              </a:lnSpc>
            </a:pPr>
            <a:r>
              <a:rPr lang="en-GB" sz="6000" dirty="0">
                <a:latin typeface="Chalkboard" panose="03050602040202020205" pitchFamily="66" charset="77"/>
              </a:rPr>
              <a:t>=</a:t>
            </a:r>
          </a:p>
        </p:txBody>
      </p:sp>
      <p:sp>
        <p:nvSpPr>
          <p:cNvPr id="32" name="TextBox 31">
            <a:extLst>
              <a:ext uri="{FF2B5EF4-FFF2-40B4-BE49-F238E27FC236}">
                <a16:creationId xmlns:a16="http://schemas.microsoft.com/office/drawing/2014/main" id="{32CA5724-2CAD-253C-722B-A3128AE35935}"/>
              </a:ext>
            </a:extLst>
          </p:cNvPr>
          <p:cNvSpPr txBox="1"/>
          <p:nvPr/>
        </p:nvSpPr>
        <p:spPr>
          <a:xfrm>
            <a:off x="6531471" y="5820009"/>
            <a:ext cx="962251" cy="590931"/>
          </a:xfrm>
          <a:prstGeom prst="rect">
            <a:avLst/>
          </a:prstGeom>
          <a:noFill/>
        </p:spPr>
        <p:txBody>
          <a:bodyPr wrap="none" rtlCol="0">
            <a:spAutoFit/>
          </a:bodyPr>
          <a:lstStyle/>
          <a:p>
            <a:pPr>
              <a:lnSpc>
                <a:spcPct val="90000"/>
              </a:lnSpc>
            </a:pPr>
            <a:r>
              <a:rPr lang="en-GB" dirty="0">
                <a:latin typeface="Chalkboard" panose="03050602040202020205" pitchFamily="66" charset="77"/>
              </a:rPr>
              <a:t>Process</a:t>
            </a:r>
          </a:p>
          <a:p>
            <a:pPr>
              <a:lnSpc>
                <a:spcPct val="90000"/>
              </a:lnSpc>
            </a:pPr>
            <a:r>
              <a:rPr lang="en-GB" dirty="0">
                <a:latin typeface="Chalkboard" panose="03050602040202020205" pitchFamily="66" charset="77"/>
              </a:rPr>
              <a:t> Type</a:t>
            </a:r>
          </a:p>
        </p:txBody>
      </p:sp>
      <p:sp>
        <p:nvSpPr>
          <p:cNvPr id="33" name="TextBox 32">
            <a:extLst>
              <a:ext uri="{FF2B5EF4-FFF2-40B4-BE49-F238E27FC236}">
                <a16:creationId xmlns:a16="http://schemas.microsoft.com/office/drawing/2014/main" id="{80EA4679-521A-BCEA-2D59-0E7B4AC9DDF6}"/>
              </a:ext>
            </a:extLst>
          </p:cNvPr>
          <p:cNvSpPr txBox="1"/>
          <p:nvPr/>
        </p:nvSpPr>
        <p:spPr>
          <a:xfrm>
            <a:off x="7905687" y="5820009"/>
            <a:ext cx="962251" cy="590931"/>
          </a:xfrm>
          <a:prstGeom prst="rect">
            <a:avLst/>
          </a:prstGeom>
          <a:noFill/>
        </p:spPr>
        <p:txBody>
          <a:bodyPr wrap="none" rtlCol="0">
            <a:spAutoFit/>
          </a:bodyPr>
          <a:lstStyle/>
          <a:p>
            <a:pPr>
              <a:lnSpc>
                <a:spcPct val="90000"/>
              </a:lnSpc>
            </a:pPr>
            <a:r>
              <a:rPr lang="en-GB" dirty="0">
                <a:latin typeface="Chalkboard" panose="03050602040202020205" pitchFamily="66" charset="77"/>
              </a:rPr>
              <a:t>Process</a:t>
            </a:r>
          </a:p>
          <a:p>
            <a:pPr>
              <a:lnSpc>
                <a:spcPct val="90000"/>
              </a:lnSpc>
            </a:pPr>
            <a:r>
              <a:rPr lang="en-GB" dirty="0">
                <a:latin typeface="Chalkboard" panose="03050602040202020205" pitchFamily="66" charset="77"/>
              </a:rPr>
              <a:t> Type</a:t>
            </a:r>
          </a:p>
        </p:txBody>
      </p:sp>
      <p:sp>
        <p:nvSpPr>
          <p:cNvPr id="34" name="TextBox 33">
            <a:extLst>
              <a:ext uri="{FF2B5EF4-FFF2-40B4-BE49-F238E27FC236}">
                <a16:creationId xmlns:a16="http://schemas.microsoft.com/office/drawing/2014/main" id="{B7548007-02AD-D4AF-0DBE-E988B791FCD2}"/>
              </a:ext>
            </a:extLst>
          </p:cNvPr>
          <p:cNvSpPr txBox="1"/>
          <p:nvPr/>
        </p:nvSpPr>
        <p:spPr>
          <a:xfrm>
            <a:off x="8987474" y="5043206"/>
            <a:ext cx="2687402" cy="424732"/>
          </a:xfrm>
          <a:prstGeom prst="rect">
            <a:avLst/>
          </a:prstGeom>
          <a:noFill/>
        </p:spPr>
        <p:txBody>
          <a:bodyPr wrap="none" rtlCol="0">
            <a:spAutoFit/>
          </a:bodyPr>
          <a:lstStyle/>
          <a:p>
            <a:pPr>
              <a:lnSpc>
                <a:spcPct val="90000"/>
              </a:lnSpc>
            </a:pPr>
            <a:r>
              <a:rPr lang="en-GB" sz="2400" i="1" dirty="0">
                <a:latin typeface="Chalkboard" panose="03050602040202020205" pitchFamily="66" charset="77"/>
              </a:rPr>
              <a:t>Process Formation</a:t>
            </a:r>
          </a:p>
        </p:txBody>
      </p:sp>
      <p:sp>
        <p:nvSpPr>
          <p:cNvPr id="37" name="TextBox 36">
            <a:extLst>
              <a:ext uri="{FF2B5EF4-FFF2-40B4-BE49-F238E27FC236}">
                <a16:creationId xmlns:a16="http://schemas.microsoft.com/office/drawing/2014/main" id="{4D5A52D3-D902-3F72-8855-D4C4B7DFDF47}"/>
              </a:ext>
            </a:extLst>
          </p:cNvPr>
          <p:cNvSpPr txBox="1"/>
          <p:nvPr/>
        </p:nvSpPr>
        <p:spPr>
          <a:xfrm>
            <a:off x="775424" y="3732822"/>
            <a:ext cx="2007729"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Macroservice</a:t>
            </a:r>
          </a:p>
        </p:txBody>
      </p:sp>
      <p:sp>
        <p:nvSpPr>
          <p:cNvPr id="38" name="TextBox 37">
            <a:extLst>
              <a:ext uri="{FF2B5EF4-FFF2-40B4-BE49-F238E27FC236}">
                <a16:creationId xmlns:a16="http://schemas.microsoft.com/office/drawing/2014/main" id="{6B682457-3751-0B69-7C76-2B9F8D09431B}"/>
              </a:ext>
            </a:extLst>
          </p:cNvPr>
          <p:cNvSpPr txBox="1"/>
          <p:nvPr/>
        </p:nvSpPr>
        <p:spPr>
          <a:xfrm>
            <a:off x="3273489" y="2839109"/>
            <a:ext cx="720080" cy="923330"/>
          </a:xfrm>
          <a:prstGeom prst="rect">
            <a:avLst/>
          </a:prstGeom>
          <a:noFill/>
        </p:spPr>
        <p:txBody>
          <a:bodyPr wrap="square" rtlCol="0">
            <a:spAutoFit/>
          </a:bodyPr>
          <a:lstStyle/>
          <a:p>
            <a:pPr>
              <a:lnSpc>
                <a:spcPct val="90000"/>
              </a:lnSpc>
            </a:pPr>
            <a:r>
              <a:rPr lang="en-GB" sz="6000" dirty="0">
                <a:latin typeface="Chalkboard" panose="03050602040202020205" pitchFamily="66" charset="77"/>
              </a:rPr>
              <a:t>=</a:t>
            </a:r>
          </a:p>
        </p:txBody>
      </p:sp>
      <p:sp>
        <p:nvSpPr>
          <p:cNvPr id="39" name="Hexagon 38">
            <a:extLst>
              <a:ext uri="{FF2B5EF4-FFF2-40B4-BE49-F238E27FC236}">
                <a16:creationId xmlns:a16="http://schemas.microsoft.com/office/drawing/2014/main" id="{8A45C0F0-D0B7-895A-D993-10155AC3D663}"/>
              </a:ext>
            </a:extLst>
          </p:cNvPr>
          <p:cNvSpPr/>
          <p:nvPr/>
        </p:nvSpPr>
        <p:spPr>
          <a:xfrm>
            <a:off x="4617122" y="3102837"/>
            <a:ext cx="792088" cy="576064"/>
          </a:xfrm>
          <a:custGeom>
            <a:avLst/>
            <a:gdLst>
              <a:gd name="connsiteX0" fmla="*/ 0 w 792088"/>
              <a:gd name="connsiteY0" fmla="*/ 288032 h 576064"/>
              <a:gd name="connsiteX1" fmla="*/ 144016 w 792088"/>
              <a:gd name="connsiteY1" fmla="*/ 0 h 576064"/>
              <a:gd name="connsiteX2" fmla="*/ 648072 w 792088"/>
              <a:gd name="connsiteY2" fmla="*/ 0 h 576064"/>
              <a:gd name="connsiteX3" fmla="*/ 792088 w 792088"/>
              <a:gd name="connsiteY3" fmla="*/ 288032 h 576064"/>
              <a:gd name="connsiteX4" fmla="*/ 648072 w 792088"/>
              <a:gd name="connsiteY4" fmla="*/ 576064 h 576064"/>
              <a:gd name="connsiteX5" fmla="*/ 144016 w 792088"/>
              <a:gd name="connsiteY5" fmla="*/ 576064 h 576064"/>
              <a:gd name="connsiteX6" fmla="*/ 0 w 792088"/>
              <a:gd name="connsiteY6" fmla="*/ 288032 h 57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2088" h="576064" fill="none" extrusionOk="0">
                <a:moveTo>
                  <a:pt x="0" y="288032"/>
                </a:moveTo>
                <a:cubicBezTo>
                  <a:pt x="50487" y="159619"/>
                  <a:pt x="114609" y="63547"/>
                  <a:pt x="144016" y="0"/>
                </a:cubicBezTo>
                <a:cubicBezTo>
                  <a:pt x="296754" y="-55276"/>
                  <a:pt x="470089" y="6840"/>
                  <a:pt x="648072" y="0"/>
                </a:cubicBezTo>
                <a:cubicBezTo>
                  <a:pt x="712624" y="72160"/>
                  <a:pt x="708902" y="158998"/>
                  <a:pt x="792088" y="288032"/>
                </a:cubicBezTo>
                <a:cubicBezTo>
                  <a:pt x="759689" y="405761"/>
                  <a:pt x="662976" y="496955"/>
                  <a:pt x="648072" y="576064"/>
                </a:cubicBezTo>
                <a:cubicBezTo>
                  <a:pt x="488877" y="629451"/>
                  <a:pt x="258116" y="556654"/>
                  <a:pt x="144016" y="576064"/>
                </a:cubicBezTo>
                <a:cubicBezTo>
                  <a:pt x="63610" y="492395"/>
                  <a:pt x="78623" y="366252"/>
                  <a:pt x="0" y="288032"/>
                </a:cubicBezTo>
                <a:close/>
              </a:path>
              <a:path w="792088" h="576064" stroke="0" extrusionOk="0">
                <a:moveTo>
                  <a:pt x="0" y="288032"/>
                </a:moveTo>
                <a:cubicBezTo>
                  <a:pt x="25849" y="192973"/>
                  <a:pt x="91704" y="115757"/>
                  <a:pt x="144016" y="0"/>
                </a:cubicBezTo>
                <a:cubicBezTo>
                  <a:pt x="281198" y="-19413"/>
                  <a:pt x="433246" y="38464"/>
                  <a:pt x="648072" y="0"/>
                </a:cubicBezTo>
                <a:cubicBezTo>
                  <a:pt x="706988" y="113156"/>
                  <a:pt x="721005" y="213685"/>
                  <a:pt x="792088" y="288032"/>
                </a:cubicBezTo>
                <a:cubicBezTo>
                  <a:pt x="762044" y="361840"/>
                  <a:pt x="679063" y="433734"/>
                  <a:pt x="648072" y="576064"/>
                </a:cubicBezTo>
                <a:cubicBezTo>
                  <a:pt x="452760" y="585073"/>
                  <a:pt x="310652" y="547707"/>
                  <a:pt x="144016" y="576064"/>
                </a:cubicBezTo>
                <a:cubicBezTo>
                  <a:pt x="73368" y="513924"/>
                  <a:pt x="72518" y="421839"/>
                  <a:pt x="0" y="288032"/>
                </a:cubicBezTo>
                <a:close/>
              </a:path>
            </a:pathLst>
          </a:custGeom>
          <a:ln>
            <a:miter lim="800000"/>
            <a:extLst>
              <a:ext uri="{C807C97D-BFC1-408E-A445-0C87EB9F89A2}">
                <ask:lineSketchStyleProps xmlns:ask="http://schemas.microsoft.com/office/drawing/2018/sketchyshapes" sd="1219033472">
                  <a:prstGeom prst="hexagon">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TextBox 39">
            <a:extLst>
              <a:ext uri="{FF2B5EF4-FFF2-40B4-BE49-F238E27FC236}">
                <a16:creationId xmlns:a16="http://schemas.microsoft.com/office/drawing/2014/main" id="{A45F3414-4593-F8BF-E16D-F52041C045B6}"/>
              </a:ext>
            </a:extLst>
          </p:cNvPr>
          <p:cNvSpPr txBox="1"/>
          <p:nvPr/>
        </p:nvSpPr>
        <p:spPr>
          <a:xfrm>
            <a:off x="4578434" y="3819441"/>
            <a:ext cx="707566"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App</a:t>
            </a:r>
          </a:p>
        </p:txBody>
      </p:sp>
      <p:sp>
        <p:nvSpPr>
          <p:cNvPr id="41" name="TextBox 40">
            <a:extLst>
              <a:ext uri="{FF2B5EF4-FFF2-40B4-BE49-F238E27FC236}">
                <a16:creationId xmlns:a16="http://schemas.microsoft.com/office/drawing/2014/main" id="{86BCC63D-59FC-C2EA-34E1-D52D28F213C5}"/>
              </a:ext>
            </a:extLst>
          </p:cNvPr>
          <p:cNvSpPr txBox="1"/>
          <p:nvPr/>
        </p:nvSpPr>
        <p:spPr>
          <a:xfrm>
            <a:off x="1538147" y="2985939"/>
            <a:ext cx="521514" cy="535531"/>
          </a:xfrm>
          <a:prstGeom prst="rect">
            <a:avLst/>
          </a:prstGeom>
          <a:noFill/>
        </p:spPr>
        <p:txBody>
          <a:bodyPr wrap="square" rtlCol="0">
            <a:spAutoFit/>
          </a:bodyPr>
          <a:lstStyle/>
          <a:p>
            <a:pPr>
              <a:lnSpc>
                <a:spcPct val="90000"/>
              </a:lnSpc>
            </a:pPr>
            <a:r>
              <a:rPr lang="en-GB" sz="3200" dirty="0">
                <a:latin typeface="Chalkboard" panose="03050602040202020205" pitchFamily="66" charset="77"/>
              </a:rPr>
              <a:t>Μ</a:t>
            </a:r>
          </a:p>
        </p:txBody>
      </p:sp>
      <p:sp>
        <p:nvSpPr>
          <p:cNvPr id="42" name="Hexagon 41">
            <a:extLst>
              <a:ext uri="{FF2B5EF4-FFF2-40B4-BE49-F238E27FC236}">
                <a16:creationId xmlns:a16="http://schemas.microsoft.com/office/drawing/2014/main" id="{6009F7E1-29C1-37D2-ED4F-E3F643EA0C35}"/>
              </a:ext>
            </a:extLst>
          </p:cNvPr>
          <p:cNvSpPr/>
          <p:nvPr/>
        </p:nvSpPr>
        <p:spPr>
          <a:xfrm>
            <a:off x="5888405" y="3102837"/>
            <a:ext cx="792088" cy="576064"/>
          </a:xfrm>
          <a:custGeom>
            <a:avLst/>
            <a:gdLst>
              <a:gd name="connsiteX0" fmla="*/ 0 w 792088"/>
              <a:gd name="connsiteY0" fmla="*/ 288032 h 576064"/>
              <a:gd name="connsiteX1" fmla="*/ 144016 w 792088"/>
              <a:gd name="connsiteY1" fmla="*/ 0 h 576064"/>
              <a:gd name="connsiteX2" fmla="*/ 648072 w 792088"/>
              <a:gd name="connsiteY2" fmla="*/ 0 h 576064"/>
              <a:gd name="connsiteX3" fmla="*/ 792088 w 792088"/>
              <a:gd name="connsiteY3" fmla="*/ 288032 h 576064"/>
              <a:gd name="connsiteX4" fmla="*/ 648072 w 792088"/>
              <a:gd name="connsiteY4" fmla="*/ 576064 h 576064"/>
              <a:gd name="connsiteX5" fmla="*/ 144016 w 792088"/>
              <a:gd name="connsiteY5" fmla="*/ 576064 h 576064"/>
              <a:gd name="connsiteX6" fmla="*/ 0 w 792088"/>
              <a:gd name="connsiteY6" fmla="*/ 288032 h 57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2088" h="576064" fill="none" extrusionOk="0">
                <a:moveTo>
                  <a:pt x="0" y="288032"/>
                </a:moveTo>
                <a:cubicBezTo>
                  <a:pt x="50487" y="159619"/>
                  <a:pt x="114609" y="63547"/>
                  <a:pt x="144016" y="0"/>
                </a:cubicBezTo>
                <a:cubicBezTo>
                  <a:pt x="296754" y="-55276"/>
                  <a:pt x="470089" y="6840"/>
                  <a:pt x="648072" y="0"/>
                </a:cubicBezTo>
                <a:cubicBezTo>
                  <a:pt x="712624" y="72160"/>
                  <a:pt x="708902" y="158998"/>
                  <a:pt x="792088" y="288032"/>
                </a:cubicBezTo>
                <a:cubicBezTo>
                  <a:pt x="759689" y="405761"/>
                  <a:pt x="662976" y="496955"/>
                  <a:pt x="648072" y="576064"/>
                </a:cubicBezTo>
                <a:cubicBezTo>
                  <a:pt x="488877" y="629451"/>
                  <a:pt x="258116" y="556654"/>
                  <a:pt x="144016" y="576064"/>
                </a:cubicBezTo>
                <a:cubicBezTo>
                  <a:pt x="63610" y="492395"/>
                  <a:pt x="78623" y="366252"/>
                  <a:pt x="0" y="288032"/>
                </a:cubicBezTo>
                <a:close/>
              </a:path>
              <a:path w="792088" h="576064" stroke="0" extrusionOk="0">
                <a:moveTo>
                  <a:pt x="0" y="288032"/>
                </a:moveTo>
                <a:cubicBezTo>
                  <a:pt x="25849" y="192973"/>
                  <a:pt x="91704" y="115757"/>
                  <a:pt x="144016" y="0"/>
                </a:cubicBezTo>
                <a:cubicBezTo>
                  <a:pt x="281198" y="-19413"/>
                  <a:pt x="433246" y="38464"/>
                  <a:pt x="648072" y="0"/>
                </a:cubicBezTo>
                <a:cubicBezTo>
                  <a:pt x="706988" y="113156"/>
                  <a:pt x="721005" y="213685"/>
                  <a:pt x="792088" y="288032"/>
                </a:cubicBezTo>
                <a:cubicBezTo>
                  <a:pt x="762044" y="361840"/>
                  <a:pt x="679063" y="433734"/>
                  <a:pt x="648072" y="576064"/>
                </a:cubicBezTo>
                <a:cubicBezTo>
                  <a:pt x="452760" y="585073"/>
                  <a:pt x="310652" y="547707"/>
                  <a:pt x="144016" y="576064"/>
                </a:cubicBezTo>
                <a:cubicBezTo>
                  <a:pt x="73368" y="513924"/>
                  <a:pt x="72518" y="421839"/>
                  <a:pt x="0" y="288032"/>
                </a:cubicBezTo>
                <a:close/>
              </a:path>
            </a:pathLst>
          </a:custGeom>
          <a:ln>
            <a:miter lim="800000"/>
            <a:extLst>
              <a:ext uri="{C807C97D-BFC1-408E-A445-0C87EB9F89A2}">
                <ask:lineSketchStyleProps xmlns:ask="http://schemas.microsoft.com/office/drawing/2018/sketchyshapes" sd="1219033472">
                  <a:prstGeom prst="hexagon">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TextBox 42">
            <a:extLst>
              <a:ext uri="{FF2B5EF4-FFF2-40B4-BE49-F238E27FC236}">
                <a16:creationId xmlns:a16="http://schemas.microsoft.com/office/drawing/2014/main" id="{40E60273-8DE6-7ABE-1BE8-72AD0077261A}"/>
              </a:ext>
            </a:extLst>
          </p:cNvPr>
          <p:cNvSpPr txBox="1"/>
          <p:nvPr/>
        </p:nvSpPr>
        <p:spPr>
          <a:xfrm>
            <a:off x="5849717" y="3819441"/>
            <a:ext cx="707566"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App</a:t>
            </a:r>
          </a:p>
        </p:txBody>
      </p:sp>
      <p:sp>
        <p:nvSpPr>
          <p:cNvPr id="44" name="TextBox 43">
            <a:extLst>
              <a:ext uri="{FF2B5EF4-FFF2-40B4-BE49-F238E27FC236}">
                <a16:creationId xmlns:a16="http://schemas.microsoft.com/office/drawing/2014/main" id="{FD8B9794-0258-B896-F944-A7713BC8578C}"/>
              </a:ext>
            </a:extLst>
          </p:cNvPr>
          <p:cNvSpPr txBox="1"/>
          <p:nvPr/>
        </p:nvSpPr>
        <p:spPr>
          <a:xfrm>
            <a:off x="7383707" y="3253704"/>
            <a:ext cx="542136" cy="424732"/>
          </a:xfrm>
          <a:prstGeom prst="rect">
            <a:avLst/>
          </a:prstGeom>
          <a:noFill/>
        </p:spPr>
        <p:txBody>
          <a:bodyPr wrap="square" rtlCol="0">
            <a:spAutoFit/>
          </a:bodyPr>
          <a:lstStyle/>
          <a:p>
            <a:pPr>
              <a:lnSpc>
                <a:spcPct val="90000"/>
              </a:lnSpc>
            </a:pPr>
            <a:r>
              <a:rPr lang="en-GB" sz="2400" dirty="0">
                <a:latin typeface="Chalkboard" panose="03050602040202020205" pitchFamily="66" charset="77"/>
              </a:rPr>
              <a:t>Or</a:t>
            </a:r>
          </a:p>
        </p:txBody>
      </p:sp>
      <p:sp>
        <p:nvSpPr>
          <p:cNvPr id="45" name="Hexagon 44">
            <a:extLst>
              <a:ext uri="{FF2B5EF4-FFF2-40B4-BE49-F238E27FC236}">
                <a16:creationId xmlns:a16="http://schemas.microsoft.com/office/drawing/2014/main" id="{3BBD02F0-938C-26CE-58C9-5549831ED2B4}"/>
              </a:ext>
            </a:extLst>
          </p:cNvPr>
          <p:cNvSpPr/>
          <p:nvPr/>
        </p:nvSpPr>
        <p:spPr>
          <a:xfrm>
            <a:off x="8629057" y="3102837"/>
            <a:ext cx="792088" cy="576064"/>
          </a:xfrm>
          <a:custGeom>
            <a:avLst/>
            <a:gdLst>
              <a:gd name="connsiteX0" fmla="*/ 0 w 792088"/>
              <a:gd name="connsiteY0" fmla="*/ 288032 h 576064"/>
              <a:gd name="connsiteX1" fmla="*/ 144016 w 792088"/>
              <a:gd name="connsiteY1" fmla="*/ 0 h 576064"/>
              <a:gd name="connsiteX2" fmla="*/ 648072 w 792088"/>
              <a:gd name="connsiteY2" fmla="*/ 0 h 576064"/>
              <a:gd name="connsiteX3" fmla="*/ 792088 w 792088"/>
              <a:gd name="connsiteY3" fmla="*/ 288032 h 576064"/>
              <a:gd name="connsiteX4" fmla="*/ 648072 w 792088"/>
              <a:gd name="connsiteY4" fmla="*/ 576064 h 576064"/>
              <a:gd name="connsiteX5" fmla="*/ 144016 w 792088"/>
              <a:gd name="connsiteY5" fmla="*/ 576064 h 576064"/>
              <a:gd name="connsiteX6" fmla="*/ 0 w 792088"/>
              <a:gd name="connsiteY6" fmla="*/ 288032 h 57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2088" h="576064" fill="none" extrusionOk="0">
                <a:moveTo>
                  <a:pt x="0" y="288032"/>
                </a:moveTo>
                <a:cubicBezTo>
                  <a:pt x="50487" y="159619"/>
                  <a:pt x="114609" y="63547"/>
                  <a:pt x="144016" y="0"/>
                </a:cubicBezTo>
                <a:cubicBezTo>
                  <a:pt x="296754" y="-55276"/>
                  <a:pt x="470089" y="6840"/>
                  <a:pt x="648072" y="0"/>
                </a:cubicBezTo>
                <a:cubicBezTo>
                  <a:pt x="712624" y="72160"/>
                  <a:pt x="708902" y="158998"/>
                  <a:pt x="792088" y="288032"/>
                </a:cubicBezTo>
                <a:cubicBezTo>
                  <a:pt x="759689" y="405761"/>
                  <a:pt x="662976" y="496955"/>
                  <a:pt x="648072" y="576064"/>
                </a:cubicBezTo>
                <a:cubicBezTo>
                  <a:pt x="488877" y="629451"/>
                  <a:pt x="258116" y="556654"/>
                  <a:pt x="144016" y="576064"/>
                </a:cubicBezTo>
                <a:cubicBezTo>
                  <a:pt x="63610" y="492395"/>
                  <a:pt x="78623" y="366252"/>
                  <a:pt x="0" y="288032"/>
                </a:cubicBezTo>
                <a:close/>
              </a:path>
              <a:path w="792088" h="576064" stroke="0" extrusionOk="0">
                <a:moveTo>
                  <a:pt x="0" y="288032"/>
                </a:moveTo>
                <a:cubicBezTo>
                  <a:pt x="25849" y="192973"/>
                  <a:pt x="91704" y="115757"/>
                  <a:pt x="144016" y="0"/>
                </a:cubicBezTo>
                <a:cubicBezTo>
                  <a:pt x="281198" y="-19413"/>
                  <a:pt x="433246" y="38464"/>
                  <a:pt x="648072" y="0"/>
                </a:cubicBezTo>
                <a:cubicBezTo>
                  <a:pt x="706988" y="113156"/>
                  <a:pt x="721005" y="213685"/>
                  <a:pt x="792088" y="288032"/>
                </a:cubicBezTo>
                <a:cubicBezTo>
                  <a:pt x="762044" y="361840"/>
                  <a:pt x="679063" y="433734"/>
                  <a:pt x="648072" y="576064"/>
                </a:cubicBezTo>
                <a:cubicBezTo>
                  <a:pt x="452760" y="585073"/>
                  <a:pt x="310652" y="547707"/>
                  <a:pt x="144016" y="576064"/>
                </a:cubicBezTo>
                <a:cubicBezTo>
                  <a:pt x="73368" y="513924"/>
                  <a:pt x="72518" y="421839"/>
                  <a:pt x="0" y="288032"/>
                </a:cubicBezTo>
                <a:close/>
              </a:path>
            </a:pathLst>
          </a:custGeom>
          <a:ln>
            <a:miter lim="800000"/>
            <a:extLst>
              <a:ext uri="{C807C97D-BFC1-408E-A445-0C87EB9F89A2}">
                <ask:lineSketchStyleProps xmlns:ask="http://schemas.microsoft.com/office/drawing/2018/sketchyshapes" sd="1219033472">
                  <a:prstGeom prst="hexagon">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TextBox 45">
            <a:extLst>
              <a:ext uri="{FF2B5EF4-FFF2-40B4-BE49-F238E27FC236}">
                <a16:creationId xmlns:a16="http://schemas.microsoft.com/office/drawing/2014/main" id="{3CFFA7D6-A894-BD77-00CC-25AFC67F814A}"/>
              </a:ext>
            </a:extLst>
          </p:cNvPr>
          <p:cNvSpPr txBox="1"/>
          <p:nvPr/>
        </p:nvSpPr>
        <p:spPr>
          <a:xfrm>
            <a:off x="8224872" y="3895879"/>
            <a:ext cx="1819794"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Microkernel</a:t>
            </a:r>
          </a:p>
        </p:txBody>
      </p:sp>
      <p:sp>
        <p:nvSpPr>
          <p:cNvPr id="47" name="Cloud 46">
            <a:extLst>
              <a:ext uri="{FF2B5EF4-FFF2-40B4-BE49-F238E27FC236}">
                <a16:creationId xmlns:a16="http://schemas.microsoft.com/office/drawing/2014/main" id="{A4919576-5617-226A-1E10-7DACF66D8F92}"/>
              </a:ext>
            </a:extLst>
          </p:cNvPr>
          <p:cNvSpPr/>
          <p:nvPr/>
        </p:nvSpPr>
        <p:spPr>
          <a:xfrm>
            <a:off x="9615955" y="2985939"/>
            <a:ext cx="576064" cy="419644"/>
          </a:xfrm>
          <a:prstGeom prst="cloud">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TextBox 49">
            <a:extLst>
              <a:ext uri="{FF2B5EF4-FFF2-40B4-BE49-F238E27FC236}">
                <a16:creationId xmlns:a16="http://schemas.microsoft.com/office/drawing/2014/main" id="{2284CB86-A9F3-5B05-5241-59B63E1CBF30}"/>
              </a:ext>
            </a:extLst>
          </p:cNvPr>
          <p:cNvSpPr txBox="1"/>
          <p:nvPr/>
        </p:nvSpPr>
        <p:spPr>
          <a:xfrm>
            <a:off x="10004689" y="3330081"/>
            <a:ext cx="802271" cy="341632"/>
          </a:xfrm>
          <a:prstGeom prst="rect">
            <a:avLst/>
          </a:prstGeom>
          <a:noFill/>
        </p:spPr>
        <p:txBody>
          <a:bodyPr wrap="none" rtlCol="0">
            <a:spAutoFit/>
          </a:bodyPr>
          <a:lstStyle/>
          <a:p>
            <a:pPr>
              <a:lnSpc>
                <a:spcPct val="90000"/>
              </a:lnSpc>
            </a:pPr>
            <a:r>
              <a:rPr lang="en-GB" dirty="0">
                <a:latin typeface="Chalkboard" panose="03050602040202020205" pitchFamily="66" charset="77"/>
              </a:rPr>
              <a:t>Plugin</a:t>
            </a:r>
          </a:p>
        </p:txBody>
      </p:sp>
      <p:sp>
        <p:nvSpPr>
          <p:cNvPr id="56" name="TextBox 55">
            <a:extLst>
              <a:ext uri="{FF2B5EF4-FFF2-40B4-BE49-F238E27FC236}">
                <a16:creationId xmlns:a16="http://schemas.microsoft.com/office/drawing/2014/main" id="{833931F4-043C-419B-023D-B04234CCD38B}"/>
              </a:ext>
            </a:extLst>
          </p:cNvPr>
          <p:cNvSpPr txBox="1"/>
          <p:nvPr/>
        </p:nvSpPr>
        <p:spPr>
          <a:xfrm>
            <a:off x="1400166" y="5019112"/>
            <a:ext cx="542136" cy="424732"/>
          </a:xfrm>
          <a:prstGeom prst="rect">
            <a:avLst/>
          </a:prstGeom>
          <a:noFill/>
        </p:spPr>
        <p:txBody>
          <a:bodyPr wrap="square" rtlCol="0">
            <a:spAutoFit/>
          </a:bodyPr>
          <a:lstStyle/>
          <a:p>
            <a:pPr>
              <a:lnSpc>
                <a:spcPct val="90000"/>
              </a:lnSpc>
            </a:pPr>
            <a:r>
              <a:rPr lang="en-GB" sz="2400" dirty="0">
                <a:latin typeface="Chalkboard" panose="03050602040202020205" pitchFamily="66" charset="77"/>
              </a:rPr>
              <a:t>Or</a:t>
            </a:r>
          </a:p>
        </p:txBody>
      </p:sp>
      <p:sp>
        <p:nvSpPr>
          <p:cNvPr id="57" name="Hexagon 56">
            <a:extLst>
              <a:ext uri="{FF2B5EF4-FFF2-40B4-BE49-F238E27FC236}">
                <a16:creationId xmlns:a16="http://schemas.microsoft.com/office/drawing/2014/main" id="{0F90BB0F-3437-4EFB-4AD8-C7405A9B3830}"/>
              </a:ext>
            </a:extLst>
          </p:cNvPr>
          <p:cNvSpPr/>
          <p:nvPr/>
        </p:nvSpPr>
        <p:spPr>
          <a:xfrm>
            <a:off x="2645516" y="4868245"/>
            <a:ext cx="792088" cy="576064"/>
          </a:xfrm>
          <a:custGeom>
            <a:avLst/>
            <a:gdLst>
              <a:gd name="connsiteX0" fmla="*/ 0 w 792088"/>
              <a:gd name="connsiteY0" fmla="*/ 288032 h 576064"/>
              <a:gd name="connsiteX1" fmla="*/ 144016 w 792088"/>
              <a:gd name="connsiteY1" fmla="*/ 0 h 576064"/>
              <a:gd name="connsiteX2" fmla="*/ 648072 w 792088"/>
              <a:gd name="connsiteY2" fmla="*/ 0 h 576064"/>
              <a:gd name="connsiteX3" fmla="*/ 792088 w 792088"/>
              <a:gd name="connsiteY3" fmla="*/ 288032 h 576064"/>
              <a:gd name="connsiteX4" fmla="*/ 648072 w 792088"/>
              <a:gd name="connsiteY4" fmla="*/ 576064 h 576064"/>
              <a:gd name="connsiteX5" fmla="*/ 144016 w 792088"/>
              <a:gd name="connsiteY5" fmla="*/ 576064 h 576064"/>
              <a:gd name="connsiteX6" fmla="*/ 0 w 792088"/>
              <a:gd name="connsiteY6" fmla="*/ 288032 h 57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2088" h="576064" fill="none" extrusionOk="0">
                <a:moveTo>
                  <a:pt x="0" y="288032"/>
                </a:moveTo>
                <a:cubicBezTo>
                  <a:pt x="50487" y="159619"/>
                  <a:pt x="114609" y="63547"/>
                  <a:pt x="144016" y="0"/>
                </a:cubicBezTo>
                <a:cubicBezTo>
                  <a:pt x="296754" y="-55276"/>
                  <a:pt x="470089" y="6840"/>
                  <a:pt x="648072" y="0"/>
                </a:cubicBezTo>
                <a:cubicBezTo>
                  <a:pt x="712624" y="72160"/>
                  <a:pt x="708902" y="158998"/>
                  <a:pt x="792088" y="288032"/>
                </a:cubicBezTo>
                <a:cubicBezTo>
                  <a:pt x="759689" y="405761"/>
                  <a:pt x="662976" y="496955"/>
                  <a:pt x="648072" y="576064"/>
                </a:cubicBezTo>
                <a:cubicBezTo>
                  <a:pt x="488877" y="629451"/>
                  <a:pt x="258116" y="556654"/>
                  <a:pt x="144016" y="576064"/>
                </a:cubicBezTo>
                <a:cubicBezTo>
                  <a:pt x="63610" y="492395"/>
                  <a:pt x="78623" y="366252"/>
                  <a:pt x="0" y="288032"/>
                </a:cubicBezTo>
                <a:close/>
              </a:path>
              <a:path w="792088" h="576064" stroke="0" extrusionOk="0">
                <a:moveTo>
                  <a:pt x="0" y="288032"/>
                </a:moveTo>
                <a:cubicBezTo>
                  <a:pt x="25849" y="192973"/>
                  <a:pt x="91704" y="115757"/>
                  <a:pt x="144016" y="0"/>
                </a:cubicBezTo>
                <a:cubicBezTo>
                  <a:pt x="281198" y="-19413"/>
                  <a:pt x="433246" y="38464"/>
                  <a:pt x="648072" y="0"/>
                </a:cubicBezTo>
                <a:cubicBezTo>
                  <a:pt x="706988" y="113156"/>
                  <a:pt x="721005" y="213685"/>
                  <a:pt x="792088" y="288032"/>
                </a:cubicBezTo>
                <a:cubicBezTo>
                  <a:pt x="762044" y="361840"/>
                  <a:pt x="679063" y="433734"/>
                  <a:pt x="648072" y="576064"/>
                </a:cubicBezTo>
                <a:cubicBezTo>
                  <a:pt x="452760" y="585073"/>
                  <a:pt x="310652" y="547707"/>
                  <a:pt x="144016" y="576064"/>
                </a:cubicBezTo>
                <a:cubicBezTo>
                  <a:pt x="73368" y="513924"/>
                  <a:pt x="72518" y="421839"/>
                  <a:pt x="0" y="288032"/>
                </a:cubicBezTo>
                <a:close/>
              </a:path>
            </a:pathLst>
          </a:custGeom>
          <a:ln>
            <a:miter lim="800000"/>
            <a:extLst>
              <a:ext uri="{C807C97D-BFC1-408E-A445-0C87EB9F89A2}">
                <ask:lineSketchStyleProps xmlns:ask="http://schemas.microsoft.com/office/drawing/2018/sketchyshapes" sd="1219033472">
                  <a:prstGeom prst="hexagon">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8" name="TextBox 57">
            <a:extLst>
              <a:ext uri="{FF2B5EF4-FFF2-40B4-BE49-F238E27FC236}">
                <a16:creationId xmlns:a16="http://schemas.microsoft.com/office/drawing/2014/main" id="{0211B712-FEF2-2E89-1F17-4E77B76EC251}"/>
              </a:ext>
            </a:extLst>
          </p:cNvPr>
          <p:cNvSpPr txBox="1"/>
          <p:nvPr/>
        </p:nvSpPr>
        <p:spPr>
          <a:xfrm>
            <a:off x="2241331" y="5661287"/>
            <a:ext cx="1819794"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Microkernel</a:t>
            </a:r>
          </a:p>
        </p:txBody>
      </p:sp>
      <p:sp>
        <p:nvSpPr>
          <p:cNvPr id="59" name="Cloud 58">
            <a:extLst>
              <a:ext uri="{FF2B5EF4-FFF2-40B4-BE49-F238E27FC236}">
                <a16:creationId xmlns:a16="http://schemas.microsoft.com/office/drawing/2014/main" id="{17074811-36E3-AF32-9353-487F2D181B95}"/>
              </a:ext>
            </a:extLst>
          </p:cNvPr>
          <p:cNvSpPr/>
          <p:nvPr/>
        </p:nvSpPr>
        <p:spPr>
          <a:xfrm>
            <a:off x="3632414" y="4751347"/>
            <a:ext cx="576064" cy="419644"/>
          </a:xfrm>
          <a:prstGeom prst="cloud">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TextBox 59">
            <a:extLst>
              <a:ext uri="{FF2B5EF4-FFF2-40B4-BE49-F238E27FC236}">
                <a16:creationId xmlns:a16="http://schemas.microsoft.com/office/drawing/2014/main" id="{07EC04B5-DF24-C7DB-0DF1-8024D208F060}"/>
              </a:ext>
            </a:extLst>
          </p:cNvPr>
          <p:cNvSpPr txBox="1"/>
          <p:nvPr/>
        </p:nvSpPr>
        <p:spPr>
          <a:xfrm>
            <a:off x="3319333" y="4497762"/>
            <a:ext cx="802271" cy="341632"/>
          </a:xfrm>
          <a:prstGeom prst="rect">
            <a:avLst/>
          </a:prstGeom>
          <a:noFill/>
        </p:spPr>
        <p:txBody>
          <a:bodyPr wrap="none" rtlCol="0">
            <a:spAutoFit/>
          </a:bodyPr>
          <a:lstStyle/>
          <a:p>
            <a:pPr>
              <a:lnSpc>
                <a:spcPct val="90000"/>
              </a:lnSpc>
            </a:pPr>
            <a:r>
              <a:rPr lang="en-GB" dirty="0">
                <a:latin typeface="Chalkboard" panose="03050602040202020205" pitchFamily="66" charset="77"/>
              </a:rPr>
              <a:t>Plugin</a:t>
            </a:r>
          </a:p>
        </p:txBody>
      </p:sp>
      <p:sp>
        <p:nvSpPr>
          <p:cNvPr id="4" name="Slide Number Placeholder 3">
            <a:extLst>
              <a:ext uri="{FF2B5EF4-FFF2-40B4-BE49-F238E27FC236}">
                <a16:creationId xmlns:a16="http://schemas.microsoft.com/office/drawing/2014/main" id="{E915C9E1-9B4A-9F1F-8D02-34D09863BA1B}"/>
              </a:ext>
            </a:extLst>
          </p:cNvPr>
          <p:cNvSpPr>
            <a:spLocks noGrp="1"/>
          </p:cNvSpPr>
          <p:nvPr>
            <p:ph type="sldNum" sz="quarter" idx="12"/>
          </p:nvPr>
        </p:nvSpPr>
        <p:spPr/>
        <p:txBody>
          <a:bodyPr/>
          <a:lstStyle/>
          <a:p>
            <a:pPr rtl="0"/>
            <a:fld id="{25BA54BD-C84D-46CE-8B72-31BFB26ABA43}" type="slidenum">
              <a:rPr lang="en-GB" noProof="0" smtClean="0"/>
              <a:t>57</a:t>
            </a:fld>
            <a:endParaRPr lang="en-GB" noProof="0" dirty="0"/>
          </a:p>
        </p:txBody>
      </p:sp>
    </p:spTree>
    <p:extLst>
      <p:ext uri="{BB962C8B-B14F-4D97-AF65-F5344CB8AC3E}">
        <p14:creationId xmlns:p14="http://schemas.microsoft.com/office/powerpoint/2010/main" val="3516518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9"/>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56"/>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58"/>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57"/>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60"/>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59"/>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0"/>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5"/>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6"/>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32"/>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19"/>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33"/>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P spid="6" grpId="0"/>
      <p:bldP spid="7" grpId="0"/>
      <p:bldP spid="18" grpId="0" animBg="1"/>
      <p:bldP spid="19" grpId="0" animBg="1"/>
      <p:bldP spid="22" grpId="0" animBg="1"/>
      <p:bldP spid="25" grpId="0"/>
      <p:bldP spid="27" grpId="0"/>
      <p:bldP spid="28" grpId="0" animBg="1"/>
      <p:bldP spid="29" grpId="0"/>
      <p:bldP spid="30" grpId="0"/>
      <p:bldP spid="32" grpId="0"/>
      <p:bldP spid="33" grpId="0"/>
      <p:bldP spid="34" grpId="0"/>
      <p:bldP spid="37" grpId="0"/>
      <p:bldP spid="38" grpId="0"/>
      <p:bldP spid="39" grpId="0" animBg="1"/>
      <p:bldP spid="40" grpId="0"/>
      <p:bldP spid="41" grpId="0"/>
      <p:bldP spid="42" grpId="0" animBg="1"/>
      <p:bldP spid="43" grpId="0"/>
      <p:bldP spid="44" grpId="0"/>
      <p:bldP spid="45" grpId="0" animBg="1"/>
      <p:bldP spid="46" grpId="0"/>
      <p:bldP spid="47" grpId="0" animBg="1"/>
      <p:bldP spid="50" grpId="0"/>
      <p:bldP spid="56" grpId="0"/>
      <p:bldP spid="57" grpId="0" animBg="1"/>
      <p:bldP spid="58" grpId="0"/>
      <p:bldP spid="59" grpId="0" animBg="1"/>
      <p:bldP spid="60"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37EA32-2F9E-8554-C999-A26859433718}"/>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478DD327-ADFC-C258-CEDD-C9D3F81163D4}"/>
              </a:ext>
            </a:extLst>
          </p:cNvPr>
          <p:cNvPicPr>
            <a:picLocks noChangeAspect="1"/>
          </p:cNvPicPr>
          <p:nvPr/>
        </p:nvPicPr>
        <p:blipFill>
          <a:blip r:embed="rId3"/>
          <a:stretch>
            <a:fillRect/>
          </a:stretch>
        </p:blipFill>
        <p:spPr>
          <a:xfrm>
            <a:off x="2843212" y="177800"/>
            <a:ext cx="6502400" cy="6502400"/>
          </a:xfrm>
          <a:prstGeom prst="rect">
            <a:avLst/>
          </a:prstGeom>
        </p:spPr>
      </p:pic>
      <p:sp>
        <p:nvSpPr>
          <p:cNvPr id="3" name="Slide Number Placeholder 2">
            <a:extLst>
              <a:ext uri="{FF2B5EF4-FFF2-40B4-BE49-F238E27FC236}">
                <a16:creationId xmlns:a16="http://schemas.microsoft.com/office/drawing/2014/main" id="{AAE66092-008A-2FCF-BFCB-DCD96E118423}"/>
              </a:ext>
            </a:extLst>
          </p:cNvPr>
          <p:cNvSpPr>
            <a:spLocks noGrp="1"/>
          </p:cNvSpPr>
          <p:nvPr>
            <p:ph type="sldNum" sz="quarter" idx="12"/>
          </p:nvPr>
        </p:nvSpPr>
        <p:spPr/>
        <p:txBody>
          <a:bodyPr/>
          <a:lstStyle/>
          <a:p>
            <a:pPr rtl="0"/>
            <a:fld id="{25BA54BD-C84D-46CE-8B72-31BFB26ABA43}" type="slidenum">
              <a:rPr lang="en-GB" noProof="0" smtClean="0"/>
              <a:t>58</a:t>
            </a:fld>
            <a:endParaRPr lang="en-GB" noProof="0" dirty="0"/>
          </a:p>
        </p:txBody>
      </p:sp>
    </p:spTree>
    <p:extLst>
      <p:ext uri="{BB962C8B-B14F-4D97-AF65-F5344CB8AC3E}">
        <p14:creationId xmlns:p14="http://schemas.microsoft.com/office/powerpoint/2010/main" val="1423769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D6376-5950-B103-A90B-943CE24EB70C}"/>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1AFBB1F2-77D6-04A2-41A1-5AC37D80EAA2}"/>
              </a:ext>
            </a:extLst>
          </p:cNvPr>
          <p:cNvSpPr/>
          <p:nvPr/>
        </p:nvSpPr>
        <p:spPr>
          <a:xfrm>
            <a:off x="1197867" y="1472911"/>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Logical</a:t>
            </a:r>
          </a:p>
        </p:txBody>
      </p:sp>
      <p:sp>
        <p:nvSpPr>
          <p:cNvPr id="6" name="Rectangle 5">
            <a:extLst>
              <a:ext uri="{FF2B5EF4-FFF2-40B4-BE49-F238E27FC236}">
                <a16:creationId xmlns:a16="http://schemas.microsoft.com/office/drawing/2014/main" id="{1D99F213-AA0D-3093-B686-700E99A427B0}"/>
              </a:ext>
            </a:extLst>
          </p:cNvPr>
          <p:cNvSpPr/>
          <p:nvPr/>
        </p:nvSpPr>
        <p:spPr>
          <a:xfrm>
            <a:off x="1177755" y="4142184"/>
            <a:ext cx="3672408"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Process</a:t>
            </a:r>
          </a:p>
        </p:txBody>
      </p:sp>
      <p:sp>
        <p:nvSpPr>
          <p:cNvPr id="8" name="Rectangle 7">
            <a:extLst>
              <a:ext uri="{FF2B5EF4-FFF2-40B4-BE49-F238E27FC236}">
                <a16:creationId xmlns:a16="http://schemas.microsoft.com/office/drawing/2014/main" id="{BFB98F0B-9469-12A2-5864-AF88D9045C1F}"/>
              </a:ext>
            </a:extLst>
          </p:cNvPr>
          <p:cNvSpPr/>
          <p:nvPr/>
        </p:nvSpPr>
        <p:spPr>
          <a:xfrm>
            <a:off x="7030516" y="1484784"/>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Development</a:t>
            </a:r>
            <a:endParaRPr lang="en-GB" sz="3200" dirty="0"/>
          </a:p>
        </p:txBody>
      </p:sp>
      <p:sp>
        <p:nvSpPr>
          <p:cNvPr id="9" name="Rectangle 8">
            <a:extLst>
              <a:ext uri="{FF2B5EF4-FFF2-40B4-BE49-F238E27FC236}">
                <a16:creationId xmlns:a16="http://schemas.microsoft.com/office/drawing/2014/main" id="{670289B3-8A2B-9289-ACE3-98B922243509}"/>
              </a:ext>
            </a:extLst>
          </p:cNvPr>
          <p:cNvSpPr/>
          <p:nvPr/>
        </p:nvSpPr>
        <p:spPr>
          <a:xfrm>
            <a:off x="7030516" y="4091301"/>
            <a:ext cx="3672407" cy="1877185"/>
          </a:xfrm>
          <a:prstGeom prst="rect">
            <a:avLst/>
          </a:prstGeom>
          <a:solidFill>
            <a:schemeClr val="accent2"/>
          </a:solidFill>
          <a:ln w="165100">
            <a:solidFill>
              <a:srgbClr val="FF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Physical</a:t>
            </a:r>
          </a:p>
        </p:txBody>
      </p:sp>
      <p:sp>
        <p:nvSpPr>
          <p:cNvPr id="10" name="Oval 9">
            <a:extLst>
              <a:ext uri="{FF2B5EF4-FFF2-40B4-BE49-F238E27FC236}">
                <a16:creationId xmlns:a16="http://schemas.microsoft.com/office/drawing/2014/main" id="{F01A29A1-4362-5208-D9C2-E6D7462D88D4}"/>
              </a:ext>
            </a:extLst>
          </p:cNvPr>
          <p:cNvSpPr/>
          <p:nvPr/>
        </p:nvSpPr>
        <p:spPr>
          <a:xfrm>
            <a:off x="4078188" y="2702024"/>
            <a:ext cx="3816424" cy="2088232"/>
          </a:xfrm>
          <a:prstGeom prst="ellipse">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Scenarios</a:t>
            </a:r>
          </a:p>
        </p:txBody>
      </p:sp>
      <p:sp>
        <p:nvSpPr>
          <p:cNvPr id="11" name="Freeform 10">
            <a:extLst>
              <a:ext uri="{FF2B5EF4-FFF2-40B4-BE49-F238E27FC236}">
                <a16:creationId xmlns:a16="http://schemas.microsoft.com/office/drawing/2014/main" id="{50C5203A-5AD2-B6FF-4A5E-E59E3A0AFABA}"/>
              </a:ext>
            </a:extLst>
          </p:cNvPr>
          <p:cNvSpPr/>
          <p:nvPr/>
        </p:nvSpPr>
        <p:spPr>
          <a:xfrm>
            <a:off x="4883284" y="2202347"/>
            <a:ext cx="2074127" cy="78058"/>
          </a:xfrm>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extrusionOk="0">
                <a:moveTo>
                  <a:pt x="0" y="11151"/>
                </a:moveTo>
                <a:cubicBezTo>
                  <a:pt x="268140" y="34387"/>
                  <a:pt x="73043" y="28122"/>
                  <a:pt x="702527" y="11151"/>
                </a:cubicBezTo>
                <a:cubicBezTo>
                  <a:pt x="843269" y="4291"/>
                  <a:pt x="974317" y="4177"/>
                  <a:pt x="1059366" y="0"/>
                </a:cubicBezTo>
                <a:cubicBezTo>
                  <a:pt x="1099449" y="-5377"/>
                  <a:pt x="1160784" y="14127"/>
                  <a:pt x="1215483" y="11151"/>
                </a:cubicBezTo>
                <a:cubicBezTo>
                  <a:pt x="1330824" y="29159"/>
                  <a:pt x="1439276" y="-5940"/>
                  <a:pt x="1561171" y="22302"/>
                </a:cubicBezTo>
                <a:cubicBezTo>
                  <a:pt x="1580626" y="21388"/>
                  <a:pt x="1596851" y="28309"/>
                  <a:pt x="1616927" y="33453"/>
                </a:cubicBezTo>
                <a:cubicBezTo>
                  <a:pt x="1795417" y="37629"/>
                  <a:pt x="1480912" y="33391"/>
                  <a:pt x="1728439" y="66907"/>
                </a:cubicBezTo>
                <a:cubicBezTo>
                  <a:pt x="1741923" y="69997"/>
                  <a:pt x="1754198" y="76983"/>
                  <a:pt x="1773044" y="78058"/>
                </a:cubicBezTo>
                <a:cubicBezTo>
                  <a:pt x="1822118" y="76309"/>
                  <a:pt x="1843954" y="70916"/>
                  <a:pt x="1895708" y="66907"/>
                </a:cubicBezTo>
                <a:cubicBezTo>
                  <a:pt x="1908673" y="66332"/>
                  <a:pt x="1918581" y="58203"/>
                  <a:pt x="1929161" y="55756"/>
                </a:cubicBezTo>
                <a:cubicBezTo>
                  <a:pt x="1978679" y="66100"/>
                  <a:pt x="2031219" y="64095"/>
                  <a:pt x="2074127" y="557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Freeform 11">
            <a:extLst>
              <a:ext uri="{FF2B5EF4-FFF2-40B4-BE49-F238E27FC236}">
                <a16:creationId xmlns:a16="http://schemas.microsoft.com/office/drawing/2014/main" id="{6546B035-F76B-5287-9FAA-BE416C634DA5}"/>
              </a:ext>
            </a:extLst>
          </p:cNvPr>
          <p:cNvSpPr/>
          <p:nvPr/>
        </p:nvSpPr>
        <p:spPr>
          <a:xfrm>
            <a:off x="4897473" y="5262284"/>
            <a:ext cx="2074127" cy="78058"/>
          </a:xfrm>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extrusionOk="0">
                <a:moveTo>
                  <a:pt x="0" y="11151"/>
                </a:moveTo>
                <a:cubicBezTo>
                  <a:pt x="268140" y="34387"/>
                  <a:pt x="73043" y="28122"/>
                  <a:pt x="702527" y="11151"/>
                </a:cubicBezTo>
                <a:cubicBezTo>
                  <a:pt x="843269" y="4291"/>
                  <a:pt x="974317" y="4177"/>
                  <a:pt x="1059366" y="0"/>
                </a:cubicBezTo>
                <a:cubicBezTo>
                  <a:pt x="1099449" y="-5377"/>
                  <a:pt x="1160784" y="14127"/>
                  <a:pt x="1215483" y="11151"/>
                </a:cubicBezTo>
                <a:cubicBezTo>
                  <a:pt x="1330824" y="29159"/>
                  <a:pt x="1439276" y="-5940"/>
                  <a:pt x="1561171" y="22302"/>
                </a:cubicBezTo>
                <a:cubicBezTo>
                  <a:pt x="1580626" y="21388"/>
                  <a:pt x="1596851" y="28309"/>
                  <a:pt x="1616927" y="33453"/>
                </a:cubicBezTo>
                <a:cubicBezTo>
                  <a:pt x="1795417" y="37629"/>
                  <a:pt x="1480912" y="33391"/>
                  <a:pt x="1728439" y="66907"/>
                </a:cubicBezTo>
                <a:cubicBezTo>
                  <a:pt x="1741923" y="69997"/>
                  <a:pt x="1754198" y="76983"/>
                  <a:pt x="1773044" y="78058"/>
                </a:cubicBezTo>
                <a:cubicBezTo>
                  <a:pt x="1822118" y="76309"/>
                  <a:pt x="1843954" y="70916"/>
                  <a:pt x="1895708" y="66907"/>
                </a:cubicBezTo>
                <a:cubicBezTo>
                  <a:pt x="1908673" y="66332"/>
                  <a:pt x="1918581" y="58203"/>
                  <a:pt x="1929161" y="55756"/>
                </a:cubicBezTo>
                <a:cubicBezTo>
                  <a:pt x="1978679" y="66100"/>
                  <a:pt x="2031219" y="64095"/>
                  <a:pt x="2074127" y="557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Freeform 12">
            <a:extLst>
              <a:ext uri="{FF2B5EF4-FFF2-40B4-BE49-F238E27FC236}">
                <a16:creationId xmlns:a16="http://schemas.microsoft.com/office/drawing/2014/main" id="{BF4E94EC-219A-F592-BCFB-5288569BA6DE}"/>
              </a:ext>
            </a:extLst>
          </p:cNvPr>
          <p:cNvSpPr/>
          <p:nvPr/>
        </p:nvSpPr>
        <p:spPr>
          <a:xfrm rot="5400000" flipV="1">
            <a:off x="2537709" y="3729239"/>
            <a:ext cx="678405" cy="45719"/>
          </a:xfrm>
          <a:custGeom>
            <a:avLst/>
            <a:gdLst>
              <a:gd name="connsiteX0" fmla="*/ 0 w 678405"/>
              <a:gd name="connsiteY0" fmla="*/ 6531 h 45719"/>
              <a:gd name="connsiteX1" fmla="*/ 229782 w 678405"/>
              <a:gd name="connsiteY1" fmla="*/ 6531 h 45719"/>
              <a:gd name="connsiteX2" fmla="*/ 346497 w 678405"/>
              <a:gd name="connsiteY2" fmla="*/ 0 h 45719"/>
              <a:gd name="connsiteX3" fmla="*/ 397559 w 678405"/>
              <a:gd name="connsiteY3" fmla="*/ 6531 h 45719"/>
              <a:gd name="connsiteX4" fmla="*/ 510627 w 678405"/>
              <a:gd name="connsiteY4" fmla="*/ 13062 h 45719"/>
              <a:gd name="connsiteX5" fmla="*/ 528864 w 678405"/>
              <a:gd name="connsiteY5" fmla="*/ 19593 h 45719"/>
              <a:gd name="connsiteX6" fmla="*/ 565337 w 678405"/>
              <a:gd name="connsiteY6" fmla="*/ 39187 h 45719"/>
              <a:gd name="connsiteX7" fmla="*/ 579926 w 678405"/>
              <a:gd name="connsiteY7" fmla="*/ 45719 h 45719"/>
              <a:gd name="connsiteX8" fmla="*/ 620047 w 678405"/>
              <a:gd name="connsiteY8" fmla="*/ 39187 h 45719"/>
              <a:gd name="connsiteX9" fmla="*/ 630989 w 678405"/>
              <a:gd name="connsiteY9" fmla="*/ 32656 h 45719"/>
              <a:gd name="connsiteX10" fmla="*/ 678405 w 678405"/>
              <a:gd name="connsiteY10" fmla="*/ 32656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8405" h="45719" extrusionOk="0">
                <a:moveTo>
                  <a:pt x="0" y="6531"/>
                </a:moveTo>
                <a:cubicBezTo>
                  <a:pt x="86789" y="22911"/>
                  <a:pt x="14363" y="19357"/>
                  <a:pt x="229782" y="6531"/>
                </a:cubicBezTo>
                <a:cubicBezTo>
                  <a:pt x="256151" y="-2359"/>
                  <a:pt x="290210" y="8758"/>
                  <a:pt x="346497" y="0"/>
                </a:cubicBezTo>
                <a:cubicBezTo>
                  <a:pt x="362211" y="1183"/>
                  <a:pt x="379996" y="6233"/>
                  <a:pt x="397559" y="6531"/>
                </a:cubicBezTo>
                <a:cubicBezTo>
                  <a:pt x="435374" y="20734"/>
                  <a:pt x="469831" y="-813"/>
                  <a:pt x="510627" y="13062"/>
                </a:cubicBezTo>
                <a:cubicBezTo>
                  <a:pt x="516872" y="13475"/>
                  <a:pt x="522535" y="17004"/>
                  <a:pt x="528864" y="19593"/>
                </a:cubicBezTo>
                <a:cubicBezTo>
                  <a:pt x="584181" y="35099"/>
                  <a:pt x="487796" y="10840"/>
                  <a:pt x="565337" y="39187"/>
                </a:cubicBezTo>
                <a:cubicBezTo>
                  <a:pt x="571348" y="39976"/>
                  <a:pt x="574861" y="44335"/>
                  <a:pt x="579926" y="45719"/>
                </a:cubicBezTo>
                <a:cubicBezTo>
                  <a:pt x="596055" y="44203"/>
                  <a:pt x="604133" y="42164"/>
                  <a:pt x="620047" y="39187"/>
                </a:cubicBezTo>
                <a:cubicBezTo>
                  <a:pt x="623946" y="38290"/>
                  <a:pt x="627663" y="33846"/>
                  <a:pt x="630989" y="32656"/>
                </a:cubicBezTo>
                <a:cubicBezTo>
                  <a:pt x="646840" y="31686"/>
                  <a:pt x="662882" y="33092"/>
                  <a:pt x="678405" y="326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Freeform 14">
            <a:extLst>
              <a:ext uri="{FF2B5EF4-FFF2-40B4-BE49-F238E27FC236}">
                <a16:creationId xmlns:a16="http://schemas.microsoft.com/office/drawing/2014/main" id="{0B5CC4FE-7B01-4253-08F2-7131D77F8B0A}"/>
              </a:ext>
            </a:extLst>
          </p:cNvPr>
          <p:cNvSpPr/>
          <p:nvPr/>
        </p:nvSpPr>
        <p:spPr>
          <a:xfrm rot="5400000" flipV="1">
            <a:off x="8950302" y="3692335"/>
            <a:ext cx="678405" cy="45719"/>
          </a:xfrm>
          <a:custGeom>
            <a:avLst/>
            <a:gdLst>
              <a:gd name="connsiteX0" fmla="*/ 0 w 678405"/>
              <a:gd name="connsiteY0" fmla="*/ 6531 h 45719"/>
              <a:gd name="connsiteX1" fmla="*/ 229782 w 678405"/>
              <a:gd name="connsiteY1" fmla="*/ 6531 h 45719"/>
              <a:gd name="connsiteX2" fmla="*/ 346497 w 678405"/>
              <a:gd name="connsiteY2" fmla="*/ 0 h 45719"/>
              <a:gd name="connsiteX3" fmla="*/ 397559 w 678405"/>
              <a:gd name="connsiteY3" fmla="*/ 6531 h 45719"/>
              <a:gd name="connsiteX4" fmla="*/ 510627 w 678405"/>
              <a:gd name="connsiteY4" fmla="*/ 13062 h 45719"/>
              <a:gd name="connsiteX5" fmla="*/ 528864 w 678405"/>
              <a:gd name="connsiteY5" fmla="*/ 19593 h 45719"/>
              <a:gd name="connsiteX6" fmla="*/ 565337 w 678405"/>
              <a:gd name="connsiteY6" fmla="*/ 39187 h 45719"/>
              <a:gd name="connsiteX7" fmla="*/ 579926 w 678405"/>
              <a:gd name="connsiteY7" fmla="*/ 45719 h 45719"/>
              <a:gd name="connsiteX8" fmla="*/ 620047 w 678405"/>
              <a:gd name="connsiteY8" fmla="*/ 39187 h 45719"/>
              <a:gd name="connsiteX9" fmla="*/ 630989 w 678405"/>
              <a:gd name="connsiteY9" fmla="*/ 32656 h 45719"/>
              <a:gd name="connsiteX10" fmla="*/ 678405 w 678405"/>
              <a:gd name="connsiteY10" fmla="*/ 32656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8405" h="45719" extrusionOk="0">
                <a:moveTo>
                  <a:pt x="0" y="6531"/>
                </a:moveTo>
                <a:cubicBezTo>
                  <a:pt x="86789" y="22911"/>
                  <a:pt x="14363" y="19357"/>
                  <a:pt x="229782" y="6531"/>
                </a:cubicBezTo>
                <a:cubicBezTo>
                  <a:pt x="256151" y="-2359"/>
                  <a:pt x="290210" y="8758"/>
                  <a:pt x="346497" y="0"/>
                </a:cubicBezTo>
                <a:cubicBezTo>
                  <a:pt x="362211" y="1183"/>
                  <a:pt x="379996" y="6233"/>
                  <a:pt x="397559" y="6531"/>
                </a:cubicBezTo>
                <a:cubicBezTo>
                  <a:pt x="435374" y="20734"/>
                  <a:pt x="469831" y="-813"/>
                  <a:pt x="510627" y="13062"/>
                </a:cubicBezTo>
                <a:cubicBezTo>
                  <a:pt x="516872" y="13475"/>
                  <a:pt x="522535" y="17004"/>
                  <a:pt x="528864" y="19593"/>
                </a:cubicBezTo>
                <a:cubicBezTo>
                  <a:pt x="584181" y="35099"/>
                  <a:pt x="487796" y="10840"/>
                  <a:pt x="565337" y="39187"/>
                </a:cubicBezTo>
                <a:cubicBezTo>
                  <a:pt x="571348" y="39976"/>
                  <a:pt x="574861" y="44335"/>
                  <a:pt x="579926" y="45719"/>
                </a:cubicBezTo>
                <a:cubicBezTo>
                  <a:pt x="596055" y="44203"/>
                  <a:pt x="604133" y="42164"/>
                  <a:pt x="620047" y="39187"/>
                </a:cubicBezTo>
                <a:cubicBezTo>
                  <a:pt x="623946" y="38290"/>
                  <a:pt x="627663" y="33846"/>
                  <a:pt x="630989" y="32656"/>
                </a:cubicBezTo>
                <a:cubicBezTo>
                  <a:pt x="646840" y="31686"/>
                  <a:pt x="662882" y="33092"/>
                  <a:pt x="678405" y="326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04011366-6C38-450B-D3FC-3B351776D64E}"/>
              </a:ext>
            </a:extLst>
          </p:cNvPr>
          <p:cNvSpPr txBox="1"/>
          <p:nvPr/>
        </p:nvSpPr>
        <p:spPr>
          <a:xfrm>
            <a:off x="2638028" y="458641"/>
            <a:ext cx="6480720" cy="424732"/>
          </a:xfrm>
          <a:prstGeom prst="rect">
            <a:avLst/>
          </a:prstGeom>
          <a:noFill/>
        </p:spPr>
        <p:txBody>
          <a:bodyPr wrap="square" rtlCol="0">
            <a:spAutoFit/>
          </a:bodyPr>
          <a:lstStyle/>
          <a:p>
            <a:pPr>
              <a:lnSpc>
                <a:spcPct val="90000"/>
              </a:lnSpc>
            </a:pPr>
            <a:r>
              <a:rPr lang="en-GB" sz="2400" dirty="0">
                <a:latin typeface="Chalkboard" panose="03050602040202020205" pitchFamily="66" charset="77"/>
              </a:rPr>
              <a:t>The “4 +1 “ View Model -  Philippe Kruchten</a:t>
            </a:r>
          </a:p>
        </p:txBody>
      </p:sp>
      <p:sp>
        <p:nvSpPr>
          <p:cNvPr id="18" name="Freeform 17">
            <a:extLst>
              <a:ext uri="{FF2B5EF4-FFF2-40B4-BE49-F238E27FC236}">
                <a16:creationId xmlns:a16="http://schemas.microsoft.com/office/drawing/2014/main" id="{56443669-8ED8-F598-C158-0E9282B861CB}"/>
              </a:ext>
            </a:extLst>
          </p:cNvPr>
          <p:cNvSpPr/>
          <p:nvPr/>
        </p:nvSpPr>
        <p:spPr>
          <a:xfrm>
            <a:off x="2778350" y="863075"/>
            <a:ext cx="5932448" cy="139040"/>
          </a:xfrm>
          <a:custGeom>
            <a:avLst/>
            <a:gdLst>
              <a:gd name="connsiteX0" fmla="*/ 0 w 5932448"/>
              <a:gd name="connsiteY0" fmla="*/ 100361 h 139040"/>
              <a:gd name="connsiteX1" fmla="*/ 1494263 w 5932448"/>
              <a:gd name="connsiteY1" fmla="*/ 100361 h 139040"/>
              <a:gd name="connsiteX2" fmla="*/ 1873405 w 5932448"/>
              <a:gd name="connsiteY2" fmla="*/ 89210 h 139040"/>
              <a:gd name="connsiteX3" fmla="*/ 2375209 w 5932448"/>
              <a:gd name="connsiteY3" fmla="*/ 78059 h 139040"/>
              <a:gd name="connsiteX4" fmla="*/ 3389970 w 5932448"/>
              <a:gd name="connsiteY4" fmla="*/ 66907 h 139040"/>
              <a:gd name="connsiteX5" fmla="*/ 3612995 w 5932448"/>
              <a:gd name="connsiteY5" fmla="*/ 78059 h 139040"/>
              <a:gd name="connsiteX6" fmla="*/ 3735658 w 5932448"/>
              <a:gd name="connsiteY6" fmla="*/ 55756 h 139040"/>
              <a:gd name="connsiteX7" fmla="*/ 3813717 w 5932448"/>
              <a:gd name="connsiteY7" fmla="*/ 44605 h 139040"/>
              <a:gd name="connsiteX8" fmla="*/ 3947531 w 5932448"/>
              <a:gd name="connsiteY8" fmla="*/ 22302 h 139040"/>
              <a:gd name="connsiteX9" fmla="*/ 4014439 w 5932448"/>
              <a:gd name="connsiteY9" fmla="*/ 11151 h 139040"/>
              <a:gd name="connsiteX10" fmla="*/ 4159405 w 5932448"/>
              <a:gd name="connsiteY10" fmla="*/ 0 h 139040"/>
              <a:gd name="connsiteX11" fmla="*/ 4939990 w 5932448"/>
              <a:gd name="connsiteY11" fmla="*/ 11151 h 139040"/>
              <a:gd name="connsiteX12" fmla="*/ 5051502 w 5932448"/>
              <a:gd name="connsiteY12" fmla="*/ 22302 h 139040"/>
              <a:gd name="connsiteX13" fmla="*/ 5274527 w 5932448"/>
              <a:gd name="connsiteY13" fmla="*/ 33454 h 139040"/>
              <a:gd name="connsiteX14" fmla="*/ 5776331 w 5932448"/>
              <a:gd name="connsiteY14" fmla="*/ 44605 h 139040"/>
              <a:gd name="connsiteX15" fmla="*/ 5910146 w 5932448"/>
              <a:gd name="connsiteY15" fmla="*/ 66907 h 139040"/>
              <a:gd name="connsiteX16" fmla="*/ 5932448 w 5932448"/>
              <a:gd name="connsiteY16" fmla="*/ 66907 h 13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32448" h="139040">
                <a:moveTo>
                  <a:pt x="0" y="100361"/>
                </a:moveTo>
                <a:cubicBezTo>
                  <a:pt x="543044" y="177938"/>
                  <a:pt x="94027" y="117755"/>
                  <a:pt x="1494263" y="100361"/>
                </a:cubicBezTo>
                <a:cubicBezTo>
                  <a:pt x="1620689" y="98791"/>
                  <a:pt x="1747010" y="92410"/>
                  <a:pt x="1873405" y="89210"/>
                </a:cubicBezTo>
                <a:lnTo>
                  <a:pt x="2375209" y="78059"/>
                </a:lnTo>
                <a:cubicBezTo>
                  <a:pt x="2860862" y="29493"/>
                  <a:pt x="2523529" y="54704"/>
                  <a:pt x="3389970" y="66907"/>
                </a:cubicBezTo>
                <a:cubicBezTo>
                  <a:pt x="3464312" y="70624"/>
                  <a:pt x="3538560" y="78059"/>
                  <a:pt x="3612995" y="78059"/>
                </a:cubicBezTo>
                <a:cubicBezTo>
                  <a:pt x="3678051" y="78059"/>
                  <a:pt x="3681983" y="65515"/>
                  <a:pt x="3735658" y="55756"/>
                </a:cubicBezTo>
                <a:cubicBezTo>
                  <a:pt x="3761518" y="51054"/>
                  <a:pt x="3787755" y="48704"/>
                  <a:pt x="3813717" y="44605"/>
                </a:cubicBezTo>
                <a:lnTo>
                  <a:pt x="3947531" y="22302"/>
                </a:lnTo>
                <a:cubicBezTo>
                  <a:pt x="3969834" y="18585"/>
                  <a:pt x="3991895" y="12885"/>
                  <a:pt x="4014439" y="11151"/>
                </a:cubicBezTo>
                <a:lnTo>
                  <a:pt x="4159405" y="0"/>
                </a:lnTo>
                <a:lnTo>
                  <a:pt x="4939990" y="11151"/>
                </a:lnTo>
                <a:cubicBezTo>
                  <a:pt x="4977334" y="12085"/>
                  <a:pt x="5014229" y="19817"/>
                  <a:pt x="5051502" y="22302"/>
                </a:cubicBezTo>
                <a:cubicBezTo>
                  <a:pt x="5125772" y="27253"/>
                  <a:pt x="5200128" y="31165"/>
                  <a:pt x="5274527" y="33454"/>
                </a:cubicBezTo>
                <a:lnTo>
                  <a:pt x="5776331" y="44605"/>
                </a:lnTo>
                <a:cubicBezTo>
                  <a:pt x="5832926" y="55924"/>
                  <a:pt x="5847902" y="59991"/>
                  <a:pt x="5910146" y="66907"/>
                </a:cubicBezTo>
                <a:cubicBezTo>
                  <a:pt x="5917535" y="67728"/>
                  <a:pt x="5925014" y="66907"/>
                  <a:pt x="5932448" y="66907"/>
                </a:cubicBezTo>
              </a:path>
            </a:pathLst>
          </a:custGeom>
          <a:noFill/>
          <a:ln w="635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5B37CDE6-5CAA-1D40-650D-5440DF309C85}"/>
              </a:ext>
            </a:extLst>
          </p:cNvPr>
          <p:cNvSpPr txBox="1"/>
          <p:nvPr/>
        </p:nvSpPr>
        <p:spPr>
          <a:xfrm>
            <a:off x="3718148" y="6245470"/>
            <a:ext cx="7272808" cy="307777"/>
          </a:xfrm>
          <a:prstGeom prst="rect">
            <a:avLst/>
          </a:prstGeom>
          <a:noFill/>
        </p:spPr>
        <p:txBody>
          <a:bodyPr wrap="square">
            <a:spAutoFit/>
          </a:bodyPr>
          <a:lstStyle/>
          <a:p>
            <a:r>
              <a:rPr lang="en-GB" sz="1400" dirty="0"/>
              <a:t>- See Chris Simon, </a:t>
            </a:r>
            <a:r>
              <a:rPr lang="en-GB" sz="1400" dirty="0">
                <a:hlinkClick r:id="rId3"/>
              </a:rPr>
              <a:t>Experiences scaling a modular monolith to microservices using the 4+1 views</a:t>
            </a:r>
            <a:endParaRPr lang="en-GB" sz="1400" dirty="0"/>
          </a:p>
        </p:txBody>
      </p:sp>
      <p:sp>
        <p:nvSpPr>
          <p:cNvPr id="3" name="Slide Number Placeholder 2">
            <a:extLst>
              <a:ext uri="{FF2B5EF4-FFF2-40B4-BE49-F238E27FC236}">
                <a16:creationId xmlns:a16="http://schemas.microsoft.com/office/drawing/2014/main" id="{C3A69F5C-41F9-82D0-C764-0B449F093986}"/>
              </a:ext>
            </a:extLst>
          </p:cNvPr>
          <p:cNvSpPr>
            <a:spLocks noGrp="1"/>
          </p:cNvSpPr>
          <p:nvPr>
            <p:ph type="sldNum" sz="quarter" idx="12"/>
          </p:nvPr>
        </p:nvSpPr>
        <p:spPr/>
        <p:txBody>
          <a:bodyPr/>
          <a:lstStyle/>
          <a:p>
            <a:pPr rtl="0"/>
            <a:fld id="{25BA54BD-C84D-46CE-8B72-31BFB26ABA43}" type="slidenum">
              <a:rPr lang="en-GB" noProof="0" smtClean="0"/>
              <a:t>59</a:t>
            </a:fld>
            <a:endParaRPr lang="en-GB" noProof="0" dirty="0"/>
          </a:p>
        </p:txBody>
      </p:sp>
      <p:sp>
        <p:nvSpPr>
          <p:cNvPr id="2" name="TextBox 1">
            <a:extLst>
              <a:ext uri="{FF2B5EF4-FFF2-40B4-BE49-F238E27FC236}">
                <a16:creationId xmlns:a16="http://schemas.microsoft.com/office/drawing/2014/main" id="{FC4DA50E-6073-7812-919A-983DFF4C0F55}"/>
              </a:ext>
            </a:extLst>
          </p:cNvPr>
          <p:cNvSpPr txBox="1"/>
          <p:nvPr/>
        </p:nvSpPr>
        <p:spPr>
          <a:xfrm>
            <a:off x="10918948" y="332656"/>
            <a:ext cx="732893" cy="424732"/>
          </a:xfrm>
          <a:prstGeom prst="rect">
            <a:avLst/>
          </a:prstGeom>
          <a:noFill/>
        </p:spPr>
        <p:txBody>
          <a:bodyPr wrap="none" rtlCol="0">
            <a:spAutoFit/>
          </a:bodyPr>
          <a:lstStyle/>
          <a:p>
            <a:pPr>
              <a:lnSpc>
                <a:spcPct val="90000"/>
              </a:lnSpc>
            </a:pPr>
            <a:r>
              <a:rPr lang="en-GB" sz="2400" dirty="0"/>
              <a:t>t: 43</a:t>
            </a:r>
          </a:p>
        </p:txBody>
      </p:sp>
    </p:spTree>
    <p:extLst>
      <p:ext uri="{BB962C8B-B14F-4D97-AF65-F5344CB8AC3E}">
        <p14:creationId xmlns:p14="http://schemas.microsoft.com/office/powerpoint/2010/main" val="3758047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E9E127C-BAED-5963-F742-96364DCD32B7}"/>
              </a:ext>
            </a:extLst>
          </p:cNvPr>
          <p:cNvSpPr>
            <a:spLocks noGrp="1"/>
          </p:cNvSpPr>
          <p:nvPr>
            <p:ph type="title"/>
          </p:nvPr>
        </p:nvSpPr>
        <p:spPr>
          <a:xfrm>
            <a:off x="1522414" y="274638"/>
            <a:ext cx="9900590" cy="1020762"/>
          </a:xfrm>
        </p:spPr>
        <p:txBody>
          <a:bodyPr/>
          <a:lstStyle/>
          <a:p>
            <a:r>
              <a:rPr lang="en-GB" dirty="0">
                <a:latin typeface="Chalkboard" panose="03050602040202020205" pitchFamily="66" charset="77"/>
              </a:rPr>
              <a:t>Fundamental Theorem of Software Engineering</a:t>
            </a:r>
          </a:p>
        </p:txBody>
      </p:sp>
      <p:sp>
        <p:nvSpPr>
          <p:cNvPr id="6" name="TextBox 5">
            <a:extLst>
              <a:ext uri="{FF2B5EF4-FFF2-40B4-BE49-F238E27FC236}">
                <a16:creationId xmlns:a16="http://schemas.microsoft.com/office/drawing/2014/main" id="{AB8D3C29-146E-4962-16C7-7C40C20CB29E}"/>
              </a:ext>
            </a:extLst>
          </p:cNvPr>
          <p:cNvSpPr txBox="1"/>
          <p:nvPr/>
        </p:nvSpPr>
        <p:spPr>
          <a:xfrm>
            <a:off x="1522414" y="3068960"/>
            <a:ext cx="9900590" cy="1938992"/>
          </a:xfrm>
          <a:prstGeom prst="rect">
            <a:avLst/>
          </a:prstGeom>
          <a:noFill/>
        </p:spPr>
        <p:txBody>
          <a:bodyPr wrap="square">
            <a:spAutoFit/>
          </a:bodyPr>
          <a:lstStyle/>
          <a:p>
            <a:r>
              <a:rPr lang="en-GB" sz="2400" dirty="0">
                <a:effectLst/>
                <a:latin typeface="Chalkboard" panose="03050602040202020205" pitchFamily="66" charset="77"/>
              </a:rPr>
              <a:t>Due to complexity: It is always easier (and cheaper) to create two small pieces rather than one big piece if the two small pieces do the same job as the single piece. This is because combining two problems in one piece forces us to deal with the unneeded interactions between the two pieces</a:t>
            </a:r>
          </a:p>
        </p:txBody>
      </p:sp>
      <p:sp>
        <p:nvSpPr>
          <p:cNvPr id="9" name="TextBox 8">
            <a:extLst>
              <a:ext uri="{FF2B5EF4-FFF2-40B4-BE49-F238E27FC236}">
                <a16:creationId xmlns:a16="http://schemas.microsoft.com/office/drawing/2014/main" id="{09D2235F-807A-7D9D-5973-92AC2C11ABCF}"/>
              </a:ext>
            </a:extLst>
          </p:cNvPr>
          <p:cNvSpPr txBox="1"/>
          <p:nvPr/>
        </p:nvSpPr>
        <p:spPr>
          <a:xfrm>
            <a:off x="6886500" y="5808110"/>
            <a:ext cx="5156412" cy="286232"/>
          </a:xfrm>
          <a:prstGeom prst="rect">
            <a:avLst/>
          </a:prstGeom>
          <a:noFill/>
        </p:spPr>
        <p:txBody>
          <a:bodyPr wrap="none" rtlCol="0">
            <a:spAutoFit/>
          </a:bodyPr>
          <a:lstStyle/>
          <a:p>
            <a:pPr>
              <a:lnSpc>
                <a:spcPct val="90000"/>
              </a:lnSpc>
            </a:pPr>
            <a:r>
              <a:rPr lang="en-GB" sz="1400" dirty="0">
                <a:latin typeface="Chalkboard" panose="03050602040202020205" pitchFamily="66" charset="77"/>
              </a:rPr>
              <a:t>Yourdon, Edward; Constantine, Larry Structured Design, 1975</a:t>
            </a:r>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7F91BB2D-7BB6-8390-66D5-C2E9FD0E0AD8}"/>
                  </a:ext>
                </a:extLst>
              </p:cNvPr>
              <p:cNvSpPr txBox="1"/>
              <p:nvPr/>
            </p:nvSpPr>
            <p:spPr>
              <a:xfrm>
                <a:off x="4729551" y="2067504"/>
                <a:ext cx="2729722" cy="574773"/>
              </a:xfrm>
              <a:prstGeom prst="rect">
                <a:avLst/>
              </a:prstGeom>
              <a:noFill/>
            </p:spPr>
            <p:txBody>
              <a:bodyPr wrap="none" rtlCol="0">
                <a:spAutoFit/>
              </a:bodyPr>
              <a:lstStyle/>
              <a:p>
                <a:pPr>
                  <a:lnSpc>
                    <a:spcPct val="90000"/>
                  </a:lnSpc>
                </a:pPr>
                <a:r>
                  <a:rPr lang="en-GB" sz="2400" dirty="0">
                    <a:solidFill>
                      <a:srgbClr val="FFC000"/>
                    </a:solidFill>
                    <a:latin typeface="Chalkboard" panose="03050602040202020205" pitchFamily="66" charset="77"/>
                  </a:rPr>
                  <a:t>C(P) &gt; (</a:t>
                </a:r>
                <a14:m>
                  <m:oMath xmlns:m="http://schemas.openxmlformats.org/officeDocument/2006/math">
                    <m:f>
                      <m:fPr>
                        <m:ctrlPr>
                          <a:rPr lang="en-GB" sz="2400" i="1" dirty="0" smtClean="0">
                            <a:solidFill>
                              <a:srgbClr val="FFC000"/>
                            </a:solidFill>
                            <a:latin typeface="Cambria Math" panose="02040503050406030204" pitchFamily="18" charset="0"/>
                          </a:rPr>
                        </m:ctrlPr>
                      </m:fPr>
                      <m:num>
                        <m:r>
                          <a:rPr lang="en-GB" sz="2400" b="0" i="1" dirty="0" smtClean="0">
                            <a:solidFill>
                              <a:srgbClr val="FFC000"/>
                            </a:solidFill>
                            <a:latin typeface="Cambria Math" panose="02040503050406030204" pitchFamily="18" charset="0"/>
                          </a:rPr>
                          <m:t>1</m:t>
                        </m:r>
                      </m:num>
                      <m:den>
                        <m:r>
                          <a:rPr lang="en-GB" sz="2400" b="0" i="1" dirty="0" smtClean="0">
                            <a:solidFill>
                              <a:srgbClr val="FFC000"/>
                            </a:solidFill>
                            <a:latin typeface="Cambria Math" panose="02040503050406030204" pitchFamily="18" charset="0"/>
                          </a:rPr>
                          <m:t>2</m:t>
                        </m:r>
                      </m:den>
                    </m:f>
                  </m:oMath>
                </a14:m>
                <a:r>
                  <a:rPr lang="en-GB" sz="2400" dirty="0">
                    <a:solidFill>
                      <a:srgbClr val="FFC000"/>
                    </a:solidFill>
                    <a:latin typeface="Chalkboard" panose="03050602040202020205" pitchFamily="66" charset="77"/>
                  </a:rPr>
                  <a:t>P) + C(</a:t>
                </a:r>
                <a14:m>
                  <m:oMath xmlns:m="http://schemas.openxmlformats.org/officeDocument/2006/math">
                    <m:f>
                      <m:fPr>
                        <m:ctrlPr>
                          <a:rPr lang="en-GB" sz="2400" i="1" smtClean="0">
                            <a:solidFill>
                              <a:srgbClr val="FFC000"/>
                            </a:solidFill>
                            <a:latin typeface="Cambria Math" panose="02040503050406030204" pitchFamily="18" charset="0"/>
                          </a:rPr>
                        </m:ctrlPr>
                      </m:fPr>
                      <m:num>
                        <m:r>
                          <a:rPr lang="en-GB" sz="2400" b="0" i="1" smtClean="0">
                            <a:solidFill>
                              <a:srgbClr val="FFC000"/>
                            </a:solidFill>
                            <a:latin typeface="Cambria Math" panose="02040503050406030204" pitchFamily="18" charset="0"/>
                          </a:rPr>
                          <m:t>1</m:t>
                        </m:r>
                      </m:num>
                      <m:den>
                        <m:r>
                          <a:rPr lang="en-GB" sz="2400" b="0" i="1" smtClean="0">
                            <a:solidFill>
                              <a:srgbClr val="FFC000"/>
                            </a:solidFill>
                            <a:latin typeface="Cambria Math" panose="02040503050406030204" pitchFamily="18" charset="0"/>
                          </a:rPr>
                          <m:t>2</m:t>
                        </m:r>
                      </m:den>
                    </m:f>
                  </m:oMath>
                </a14:m>
                <a:r>
                  <a:rPr lang="en-GB" sz="2400" dirty="0">
                    <a:solidFill>
                      <a:srgbClr val="FFC000"/>
                    </a:solidFill>
                    <a:latin typeface="Chalkboard" panose="03050602040202020205" pitchFamily="66" charset="77"/>
                  </a:rPr>
                  <a:t>P)</a:t>
                </a:r>
              </a:p>
            </p:txBody>
          </p:sp>
        </mc:Choice>
        <mc:Fallback xmlns="">
          <p:sp>
            <p:nvSpPr>
              <p:cNvPr id="10" name="TextBox 9">
                <a:extLst>
                  <a:ext uri="{FF2B5EF4-FFF2-40B4-BE49-F238E27FC236}">
                    <a16:creationId xmlns:a16="http://schemas.microsoft.com/office/drawing/2014/main" id="{7F91BB2D-7BB6-8390-66D5-C2E9FD0E0AD8}"/>
                  </a:ext>
                </a:extLst>
              </p:cNvPr>
              <p:cNvSpPr txBox="1">
                <a:spLocks noRot="1" noChangeAspect="1" noMove="1" noResize="1" noEditPoints="1" noAdjustHandles="1" noChangeArrowheads="1" noChangeShapeType="1" noTextEdit="1"/>
              </p:cNvSpPr>
              <p:nvPr/>
            </p:nvSpPr>
            <p:spPr>
              <a:xfrm>
                <a:off x="4729551" y="2067504"/>
                <a:ext cx="2729722" cy="574773"/>
              </a:xfrm>
              <a:prstGeom prst="rect">
                <a:avLst/>
              </a:prstGeom>
              <a:blipFill>
                <a:blip r:embed="rId3"/>
                <a:stretch>
                  <a:fillRect l="-3704" b="-13043"/>
                </a:stretch>
              </a:blipFill>
            </p:spPr>
            <p:txBody>
              <a:bodyPr/>
              <a:lstStyle/>
              <a:p>
                <a:r>
                  <a:rPr lang="en-GB">
                    <a:noFill/>
                  </a:rPr>
                  <a:t> </a:t>
                </a:r>
              </a:p>
            </p:txBody>
          </p:sp>
        </mc:Fallback>
      </mc:AlternateContent>
      <p:sp>
        <p:nvSpPr>
          <p:cNvPr id="5" name="Slide Number Placeholder 4">
            <a:extLst>
              <a:ext uri="{FF2B5EF4-FFF2-40B4-BE49-F238E27FC236}">
                <a16:creationId xmlns:a16="http://schemas.microsoft.com/office/drawing/2014/main" id="{4E583E9F-AB71-F1B2-DF05-4E8E89675D1C}"/>
              </a:ext>
            </a:extLst>
          </p:cNvPr>
          <p:cNvSpPr>
            <a:spLocks noGrp="1"/>
          </p:cNvSpPr>
          <p:nvPr>
            <p:ph type="sldNum" sz="quarter" idx="12"/>
          </p:nvPr>
        </p:nvSpPr>
        <p:spPr/>
        <p:txBody>
          <a:bodyPr/>
          <a:lstStyle/>
          <a:p>
            <a:pPr rtl="0"/>
            <a:fld id="{25BA54BD-C84D-46CE-8B72-31BFB26ABA43}" type="slidenum">
              <a:rPr lang="en-GB" noProof="0" smtClean="0"/>
              <a:t>6</a:t>
            </a:fld>
            <a:endParaRPr lang="en-GB" noProof="0" dirty="0"/>
          </a:p>
        </p:txBody>
      </p:sp>
    </p:spTree>
    <p:extLst>
      <p:ext uri="{BB962C8B-B14F-4D97-AF65-F5344CB8AC3E}">
        <p14:creationId xmlns:p14="http://schemas.microsoft.com/office/powerpoint/2010/main" val="999468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A5615F-93F4-F53E-C960-088F7BC75D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342C50-9838-2173-6E5E-B0FEA305B692}"/>
              </a:ext>
            </a:extLst>
          </p:cNvPr>
          <p:cNvSpPr>
            <a:spLocks noGrp="1"/>
          </p:cNvSpPr>
          <p:nvPr>
            <p:ph type="title"/>
          </p:nvPr>
        </p:nvSpPr>
        <p:spPr/>
        <p:txBody>
          <a:bodyPr/>
          <a:lstStyle/>
          <a:p>
            <a:r>
              <a:rPr lang="en-GB" dirty="0">
                <a:latin typeface="Chalkboard" panose="03050602040202020205" pitchFamily="66" charset="77"/>
              </a:rPr>
              <a:t>Physical</a:t>
            </a:r>
          </a:p>
        </p:txBody>
      </p:sp>
      <p:sp>
        <p:nvSpPr>
          <p:cNvPr id="7" name="TextBox 6">
            <a:extLst>
              <a:ext uri="{FF2B5EF4-FFF2-40B4-BE49-F238E27FC236}">
                <a16:creationId xmlns:a16="http://schemas.microsoft.com/office/drawing/2014/main" id="{FBCB2AB7-5A71-C037-68B5-7790BE6FE471}"/>
              </a:ext>
            </a:extLst>
          </p:cNvPr>
          <p:cNvSpPr txBox="1"/>
          <p:nvPr/>
        </p:nvSpPr>
        <p:spPr>
          <a:xfrm>
            <a:off x="1522414" y="1844824"/>
            <a:ext cx="10260630" cy="2308324"/>
          </a:xfrm>
          <a:prstGeom prst="rect">
            <a:avLst/>
          </a:prstGeom>
          <a:noFill/>
        </p:spPr>
        <p:txBody>
          <a:bodyPr wrap="square">
            <a:spAutoFit/>
          </a:bodyPr>
          <a:lstStyle/>
          <a:p>
            <a:r>
              <a:rPr lang="en-GB" sz="2400" dirty="0">
                <a:effectLst/>
                <a:latin typeface="Chalkboard" panose="03050602040202020205" pitchFamily="66" charset="77"/>
              </a:rPr>
              <a:t>The software executes on a network of computers, or processing nodes (or just nodes for short). The various elements identified—networks, processes, tasks, and objects—need to be mapped onto the various nodes. We expect that several different physical configurations will be used: some for development and testing, others for the deployment of the system for various sites or for different customers.</a:t>
            </a:r>
          </a:p>
        </p:txBody>
      </p:sp>
      <p:sp>
        <p:nvSpPr>
          <p:cNvPr id="8" name="TextBox 7">
            <a:extLst>
              <a:ext uri="{FF2B5EF4-FFF2-40B4-BE49-F238E27FC236}">
                <a16:creationId xmlns:a16="http://schemas.microsoft.com/office/drawing/2014/main" id="{9A36CAE0-830A-BCFC-EE1F-1B6B3F72E077}"/>
              </a:ext>
            </a:extLst>
          </p:cNvPr>
          <p:cNvSpPr txBox="1"/>
          <p:nvPr/>
        </p:nvSpPr>
        <p:spPr>
          <a:xfrm>
            <a:off x="5302324" y="4393722"/>
            <a:ext cx="6480720" cy="307777"/>
          </a:xfrm>
          <a:prstGeom prst="rect">
            <a:avLst/>
          </a:prstGeom>
          <a:noFill/>
        </p:spPr>
        <p:txBody>
          <a:bodyPr wrap="square">
            <a:spAutoFit/>
          </a:bodyPr>
          <a:lstStyle/>
          <a:p>
            <a:r>
              <a:rPr lang="en-GB" sz="1400" dirty="0">
                <a:latin typeface="Chalkboard" panose="03050602040202020205" pitchFamily="66" charset="77"/>
              </a:rPr>
              <a:t>Kruchten, Philippe Architectural Blueprints the 4 +1 View Model of Software</a:t>
            </a:r>
          </a:p>
        </p:txBody>
      </p:sp>
      <p:sp>
        <p:nvSpPr>
          <p:cNvPr id="9" name="TextBox 8">
            <a:extLst>
              <a:ext uri="{FF2B5EF4-FFF2-40B4-BE49-F238E27FC236}">
                <a16:creationId xmlns:a16="http://schemas.microsoft.com/office/drawing/2014/main" id="{5B257B59-15DB-2039-1CD1-8E2FD24B1F35}"/>
              </a:ext>
            </a:extLst>
          </p:cNvPr>
          <p:cNvSpPr txBox="1"/>
          <p:nvPr/>
        </p:nvSpPr>
        <p:spPr>
          <a:xfrm>
            <a:off x="3142084" y="5661248"/>
            <a:ext cx="6552728" cy="424732"/>
          </a:xfrm>
          <a:prstGeom prst="rect">
            <a:avLst/>
          </a:prstGeom>
          <a:noFill/>
        </p:spPr>
        <p:txBody>
          <a:bodyPr wrap="square" rtlCol="0">
            <a:spAutoFit/>
          </a:bodyPr>
          <a:lstStyle/>
          <a:p>
            <a:pPr>
              <a:lnSpc>
                <a:spcPct val="90000"/>
              </a:lnSpc>
            </a:pPr>
            <a:r>
              <a:rPr lang="en-GB" sz="2400" dirty="0">
                <a:solidFill>
                  <a:srgbClr val="00B050"/>
                </a:solidFill>
                <a:latin typeface="Chalkboard" panose="03050602040202020205" pitchFamily="66" charset="77"/>
              </a:rPr>
              <a:t>This is where we map the processes to hosts</a:t>
            </a:r>
            <a:endParaRPr lang="en-GB" sz="2400" b="1" dirty="0">
              <a:solidFill>
                <a:srgbClr val="00B050"/>
              </a:solidFill>
            </a:endParaRPr>
          </a:p>
        </p:txBody>
      </p:sp>
      <p:sp>
        <p:nvSpPr>
          <p:cNvPr id="5" name="Slide Number Placeholder 4">
            <a:extLst>
              <a:ext uri="{FF2B5EF4-FFF2-40B4-BE49-F238E27FC236}">
                <a16:creationId xmlns:a16="http://schemas.microsoft.com/office/drawing/2014/main" id="{6D04E650-4F83-6755-49DE-8EE529DDA66D}"/>
              </a:ext>
            </a:extLst>
          </p:cNvPr>
          <p:cNvSpPr>
            <a:spLocks noGrp="1"/>
          </p:cNvSpPr>
          <p:nvPr>
            <p:ph type="sldNum" sz="quarter" idx="12"/>
          </p:nvPr>
        </p:nvSpPr>
        <p:spPr/>
        <p:txBody>
          <a:bodyPr/>
          <a:lstStyle/>
          <a:p>
            <a:pPr rtl="0"/>
            <a:fld id="{25BA54BD-C84D-46CE-8B72-31BFB26ABA43}" type="slidenum">
              <a:rPr lang="en-GB" noProof="0" smtClean="0"/>
              <a:t>60</a:t>
            </a:fld>
            <a:endParaRPr lang="en-GB" noProof="0" dirty="0"/>
          </a:p>
        </p:txBody>
      </p:sp>
    </p:spTree>
    <p:extLst>
      <p:ext uri="{BB962C8B-B14F-4D97-AF65-F5344CB8AC3E}">
        <p14:creationId xmlns:p14="http://schemas.microsoft.com/office/powerpoint/2010/main" val="759234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54455-056E-E1DE-AB50-A211B59DB7B5}"/>
              </a:ext>
            </a:extLst>
          </p:cNvPr>
          <p:cNvSpPr>
            <a:spLocks noGrp="1"/>
          </p:cNvSpPr>
          <p:nvPr>
            <p:ph type="title"/>
          </p:nvPr>
        </p:nvSpPr>
        <p:spPr/>
        <p:txBody>
          <a:bodyPr/>
          <a:lstStyle/>
          <a:p>
            <a:r>
              <a:rPr lang="en-GB" dirty="0">
                <a:latin typeface="Chalkboard" panose="03050602040202020205" pitchFamily="66" charset="77"/>
              </a:rPr>
              <a:t>Physical</a:t>
            </a:r>
          </a:p>
        </p:txBody>
      </p:sp>
      <p:sp>
        <p:nvSpPr>
          <p:cNvPr id="5" name="Oval 4">
            <a:extLst>
              <a:ext uri="{FF2B5EF4-FFF2-40B4-BE49-F238E27FC236}">
                <a16:creationId xmlns:a16="http://schemas.microsoft.com/office/drawing/2014/main" id="{14431139-C2DD-B2CA-8205-10F8ECE8C62B}"/>
              </a:ext>
            </a:extLst>
          </p:cNvPr>
          <p:cNvSpPr/>
          <p:nvPr/>
        </p:nvSpPr>
        <p:spPr>
          <a:xfrm>
            <a:off x="3970154" y="3310206"/>
            <a:ext cx="720080" cy="684076"/>
          </a:xfrm>
          <a:custGeom>
            <a:avLst/>
            <a:gdLst>
              <a:gd name="connsiteX0" fmla="*/ 0 w 720080"/>
              <a:gd name="connsiteY0" fmla="*/ 342038 h 684076"/>
              <a:gd name="connsiteX1" fmla="*/ 360040 w 720080"/>
              <a:gd name="connsiteY1" fmla="*/ 0 h 684076"/>
              <a:gd name="connsiteX2" fmla="*/ 720080 w 720080"/>
              <a:gd name="connsiteY2" fmla="*/ 342038 h 684076"/>
              <a:gd name="connsiteX3" fmla="*/ 360040 w 720080"/>
              <a:gd name="connsiteY3" fmla="*/ 684076 h 684076"/>
              <a:gd name="connsiteX4" fmla="*/ 0 w 720080"/>
              <a:gd name="connsiteY4" fmla="*/ 342038 h 6840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80" h="684076" fill="none" extrusionOk="0">
                <a:moveTo>
                  <a:pt x="0" y="342038"/>
                </a:moveTo>
                <a:cubicBezTo>
                  <a:pt x="4356" y="153653"/>
                  <a:pt x="179891" y="-38477"/>
                  <a:pt x="360040" y="0"/>
                </a:cubicBezTo>
                <a:cubicBezTo>
                  <a:pt x="517519" y="-6335"/>
                  <a:pt x="693179" y="178463"/>
                  <a:pt x="720080" y="342038"/>
                </a:cubicBezTo>
                <a:cubicBezTo>
                  <a:pt x="717034" y="501892"/>
                  <a:pt x="524282" y="732164"/>
                  <a:pt x="360040" y="684076"/>
                </a:cubicBezTo>
                <a:cubicBezTo>
                  <a:pt x="181972" y="695708"/>
                  <a:pt x="40896" y="540773"/>
                  <a:pt x="0" y="342038"/>
                </a:cubicBezTo>
                <a:close/>
              </a:path>
              <a:path w="720080" h="684076" stroke="0" extrusionOk="0">
                <a:moveTo>
                  <a:pt x="0" y="342038"/>
                </a:moveTo>
                <a:cubicBezTo>
                  <a:pt x="-13108" y="145051"/>
                  <a:pt x="129798" y="11784"/>
                  <a:pt x="360040" y="0"/>
                </a:cubicBezTo>
                <a:cubicBezTo>
                  <a:pt x="583663" y="5216"/>
                  <a:pt x="707615" y="153532"/>
                  <a:pt x="720080" y="342038"/>
                </a:cubicBezTo>
                <a:cubicBezTo>
                  <a:pt x="709967" y="540815"/>
                  <a:pt x="548662" y="740584"/>
                  <a:pt x="360040" y="684076"/>
                </a:cubicBezTo>
                <a:cubicBezTo>
                  <a:pt x="148921" y="677361"/>
                  <a:pt x="12404" y="536867"/>
                  <a:pt x="0" y="342038"/>
                </a:cubicBezTo>
                <a:close/>
              </a:path>
            </a:pathLst>
          </a:custGeom>
          <a:solidFill>
            <a:srgbClr val="7030A0"/>
          </a:solidFill>
          <a:ln>
            <a:solidFill>
              <a:srgbClr val="7030A0"/>
            </a:solidFill>
            <a:miter lim="800000"/>
            <a:extLst>
              <a:ext uri="{C807C97D-BFC1-408E-A445-0C87EB9F89A2}">
                <ask:lineSketchStyleProps xmlns:ask="http://schemas.microsoft.com/office/drawing/2018/sketchyshapes" sd="1219033472">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5">
            <a:extLst>
              <a:ext uri="{FF2B5EF4-FFF2-40B4-BE49-F238E27FC236}">
                <a16:creationId xmlns:a16="http://schemas.microsoft.com/office/drawing/2014/main" id="{6EFDBEE2-2C60-96D4-D419-D28F7CCDCF64}"/>
              </a:ext>
            </a:extLst>
          </p:cNvPr>
          <p:cNvSpPr txBox="1"/>
          <p:nvPr/>
        </p:nvSpPr>
        <p:spPr>
          <a:xfrm>
            <a:off x="3646095" y="4084416"/>
            <a:ext cx="122418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Process</a:t>
            </a:r>
          </a:p>
        </p:txBody>
      </p:sp>
      <p:pic>
        <p:nvPicPr>
          <p:cNvPr id="11" name="Picture 2">
            <a:extLst>
              <a:ext uri="{FF2B5EF4-FFF2-40B4-BE49-F238E27FC236}">
                <a16:creationId xmlns:a16="http://schemas.microsoft.com/office/drawing/2014/main" id="{689FBBAC-7C0E-22AD-C261-C4DB0F8387AA}"/>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7174532" y="3437107"/>
            <a:ext cx="739411" cy="719193"/>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24F0E123-9B50-8EC1-B40E-F42B9C4613C7}"/>
              </a:ext>
            </a:extLst>
          </p:cNvPr>
          <p:cNvSpPr txBox="1"/>
          <p:nvPr/>
        </p:nvSpPr>
        <p:spPr>
          <a:xfrm>
            <a:off x="7126704" y="4311570"/>
            <a:ext cx="67948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Pod</a:t>
            </a:r>
          </a:p>
        </p:txBody>
      </p:sp>
      <p:pic>
        <p:nvPicPr>
          <p:cNvPr id="16" name="Picture 6" descr="Transparent Png Aws Lambda Logo Png Images - vrogue.co">
            <a:extLst>
              <a:ext uri="{FF2B5EF4-FFF2-40B4-BE49-F238E27FC236}">
                <a16:creationId xmlns:a16="http://schemas.microsoft.com/office/drawing/2014/main" id="{466B5051-C852-07C0-555F-1F6C19FD3096}"/>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7066437" y="5121021"/>
            <a:ext cx="965866" cy="78682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C190130A-4397-F762-A9B8-B609AB4618CB}"/>
              </a:ext>
            </a:extLst>
          </p:cNvPr>
          <p:cNvSpPr txBox="1"/>
          <p:nvPr/>
        </p:nvSpPr>
        <p:spPr>
          <a:xfrm>
            <a:off x="7063624" y="5942322"/>
            <a:ext cx="82747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FaaS</a:t>
            </a:r>
          </a:p>
        </p:txBody>
      </p:sp>
      <p:sp>
        <p:nvSpPr>
          <p:cNvPr id="18" name="Oval 17">
            <a:extLst>
              <a:ext uri="{FF2B5EF4-FFF2-40B4-BE49-F238E27FC236}">
                <a16:creationId xmlns:a16="http://schemas.microsoft.com/office/drawing/2014/main" id="{361A6E5D-0426-69EC-5882-111076F6DA17}"/>
              </a:ext>
            </a:extLst>
          </p:cNvPr>
          <p:cNvSpPr/>
          <p:nvPr/>
        </p:nvSpPr>
        <p:spPr>
          <a:xfrm>
            <a:off x="4031480" y="5048609"/>
            <a:ext cx="720080" cy="684076"/>
          </a:xfrm>
          <a:custGeom>
            <a:avLst/>
            <a:gdLst>
              <a:gd name="connsiteX0" fmla="*/ 0 w 720080"/>
              <a:gd name="connsiteY0" fmla="*/ 342038 h 684076"/>
              <a:gd name="connsiteX1" fmla="*/ 360040 w 720080"/>
              <a:gd name="connsiteY1" fmla="*/ 0 h 684076"/>
              <a:gd name="connsiteX2" fmla="*/ 720080 w 720080"/>
              <a:gd name="connsiteY2" fmla="*/ 342038 h 684076"/>
              <a:gd name="connsiteX3" fmla="*/ 360040 w 720080"/>
              <a:gd name="connsiteY3" fmla="*/ 684076 h 684076"/>
              <a:gd name="connsiteX4" fmla="*/ 0 w 720080"/>
              <a:gd name="connsiteY4" fmla="*/ 342038 h 6840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80" h="684076" fill="none" extrusionOk="0">
                <a:moveTo>
                  <a:pt x="0" y="342038"/>
                </a:moveTo>
                <a:cubicBezTo>
                  <a:pt x="4356" y="153653"/>
                  <a:pt x="179891" y="-38477"/>
                  <a:pt x="360040" y="0"/>
                </a:cubicBezTo>
                <a:cubicBezTo>
                  <a:pt x="517519" y="-6335"/>
                  <a:pt x="693179" y="178463"/>
                  <a:pt x="720080" y="342038"/>
                </a:cubicBezTo>
                <a:cubicBezTo>
                  <a:pt x="717034" y="501892"/>
                  <a:pt x="524282" y="732164"/>
                  <a:pt x="360040" y="684076"/>
                </a:cubicBezTo>
                <a:cubicBezTo>
                  <a:pt x="181972" y="695708"/>
                  <a:pt x="40896" y="540773"/>
                  <a:pt x="0" y="342038"/>
                </a:cubicBezTo>
                <a:close/>
              </a:path>
              <a:path w="720080" h="684076" stroke="0" extrusionOk="0">
                <a:moveTo>
                  <a:pt x="0" y="342038"/>
                </a:moveTo>
                <a:cubicBezTo>
                  <a:pt x="-13108" y="145051"/>
                  <a:pt x="129798" y="11784"/>
                  <a:pt x="360040" y="0"/>
                </a:cubicBezTo>
                <a:cubicBezTo>
                  <a:pt x="583663" y="5216"/>
                  <a:pt x="707615" y="153532"/>
                  <a:pt x="720080" y="342038"/>
                </a:cubicBezTo>
                <a:cubicBezTo>
                  <a:pt x="709967" y="540815"/>
                  <a:pt x="548662" y="740584"/>
                  <a:pt x="360040" y="684076"/>
                </a:cubicBezTo>
                <a:cubicBezTo>
                  <a:pt x="148921" y="677361"/>
                  <a:pt x="12404" y="536867"/>
                  <a:pt x="0" y="342038"/>
                </a:cubicBezTo>
                <a:close/>
              </a:path>
            </a:pathLst>
          </a:custGeom>
          <a:solidFill>
            <a:srgbClr val="7030A0"/>
          </a:solidFill>
          <a:ln>
            <a:solidFill>
              <a:srgbClr val="7030A0"/>
            </a:solidFill>
            <a:miter lim="800000"/>
            <a:extLst>
              <a:ext uri="{C807C97D-BFC1-408E-A445-0C87EB9F89A2}">
                <ask:lineSketchStyleProps xmlns:ask="http://schemas.microsoft.com/office/drawing/2018/sketchyshapes" sd="1219033472">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79A6C4C7-C497-53AD-B6FF-D6DFFEDF02AC}"/>
              </a:ext>
            </a:extLst>
          </p:cNvPr>
          <p:cNvSpPr txBox="1"/>
          <p:nvPr/>
        </p:nvSpPr>
        <p:spPr>
          <a:xfrm>
            <a:off x="3707421" y="5822819"/>
            <a:ext cx="122418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Process</a:t>
            </a:r>
          </a:p>
        </p:txBody>
      </p:sp>
      <p:sp>
        <p:nvSpPr>
          <p:cNvPr id="20" name="Striped Right Arrow 19">
            <a:extLst>
              <a:ext uri="{FF2B5EF4-FFF2-40B4-BE49-F238E27FC236}">
                <a16:creationId xmlns:a16="http://schemas.microsoft.com/office/drawing/2014/main" id="{D622F14C-9B90-DFFC-15C2-31A0C7712035}"/>
              </a:ext>
            </a:extLst>
          </p:cNvPr>
          <p:cNvSpPr/>
          <p:nvPr/>
        </p:nvSpPr>
        <p:spPr>
          <a:xfrm>
            <a:off x="5302324" y="3652244"/>
            <a:ext cx="1152128" cy="360040"/>
          </a:xfrm>
          <a:prstGeom prst="stripedRightArrow">
            <a:avLst/>
          </a:prstGeom>
          <a:solidFill>
            <a:schemeClr val="tx1"/>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Striped Right Arrow 20">
            <a:extLst>
              <a:ext uri="{FF2B5EF4-FFF2-40B4-BE49-F238E27FC236}">
                <a16:creationId xmlns:a16="http://schemas.microsoft.com/office/drawing/2014/main" id="{BDA7E1F3-7B56-C8FB-724F-1744C279E51C}"/>
              </a:ext>
            </a:extLst>
          </p:cNvPr>
          <p:cNvSpPr/>
          <p:nvPr/>
        </p:nvSpPr>
        <p:spPr>
          <a:xfrm>
            <a:off x="5374128" y="5334414"/>
            <a:ext cx="1152128" cy="360040"/>
          </a:xfrm>
          <a:prstGeom prst="stripedRightArrow">
            <a:avLst/>
          </a:prstGeom>
          <a:solidFill>
            <a:schemeClr val="tx1"/>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Slide Number Placeholder 6">
            <a:extLst>
              <a:ext uri="{FF2B5EF4-FFF2-40B4-BE49-F238E27FC236}">
                <a16:creationId xmlns:a16="http://schemas.microsoft.com/office/drawing/2014/main" id="{18F304A8-3890-557B-3849-4F6075DF2A92}"/>
              </a:ext>
            </a:extLst>
          </p:cNvPr>
          <p:cNvSpPr>
            <a:spLocks noGrp="1"/>
          </p:cNvSpPr>
          <p:nvPr>
            <p:ph type="sldNum" sz="quarter" idx="12"/>
          </p:nvPr>
        </p:nvSpPr>
        <p:spPr/>
        <p:txBody>
          <a:bodyPr/>
          <a:lstStyle/>
          <a:p>
            <a:pPr rtl="0"/>
            <a:fld id="{25BA54BD-C84D-46CE-8B72-31BFB26ABA43}" type="slidenum">
              <a:rPr lang="en-GB" noProof="0" smtClean="0"/>
              <a:t>61</a:t>
            </a:fld>
            <a:endParaRPr lang="en-GB" noProof="0" dirty="0"/>
          </a:p>
        </p:txBody>
      </p:sp>
      <p:sp>
        <p:nvSpPr>
          <p:cNvPr id="3" name="Oval 2">
            <a:extLst>
              <a:ext uri="{FF2B5EF4-FFF2-40B4-BE49-F238E27FC236}">
                <a16:creationId xmlns:a16="http://schemas.microsoft.com/office/drawing/2014/main" id="{3026FA3B-BE77-C0EF-E158-21498EB4A901}"/>
              </a:ext>
            </a:extLst>
          </p:cNvPr>
          <p:cNvSpPr/>
          <p:nvPr/>
        </p:nvSpPr>
        <p:spPr>
          <a:xfrm>
            <a:off x="3970154" y="1812974"/>
            <a:ext cx="720080" cy="684076"/>
          </a:xfrm>
          <a:custGeom>
            <a:avLst/>
            <a:gdLst>
              <a:gd name="connsiteX0" fmla="*/ 0 w 720080"/>
              <a:gd name="connsiteY0" fmla="*/ 342038 h 684076"/>
              <a:gd name="connsiteX1" fmla="*/ 360040 w 720080"/>
              <a:gd name="connsiteY1" fmla="*/ 0 h 684076"/>
              <a:gd name="connsiteX2" fmla="*/ 720080 w 720080"/>
              <a:gd name="connsiteY2" fmla="*/ 342038 h 684076"/>
              <a:gd name="connsiteX3" fmla="*/ 360040 w 720080"/>
              <a:gd name="connsiteY3" fmla="*/ 684076 h 684076"/>
              <a:gd name="connsiteX4" fmla="*/ 0 w 720080"/>
              <a:gd name="connsiteY4" fmla="*/ 342038 h 6840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80" h="684076" fill="none" extrusionOk="0">
                <a:moveTo>
                  <a:pt x="0" y="342038"/>
                </a:moveTo>
                <a:cubicBezTo>
                  <a:pt x="4356" y="153653"/>
                  <a:pt x="179891" y="-38477"/>
                  <a:pt x="360040" y="0"/>
                </a:cubicBezTo>
                <a:cubicBezTo>
                  <a:pt x="517519" y="-6335"/>
                  <a:pt x="693179" y="178463"/>
                  <a:pt x="720080" y="342038"/>
                </a:cubicBezTo>
                <a:cubicBezTo>
                  <a:pt x="717034" y="501892"/>
                  <a:pt x="524282" y="732164"/>
                  <a:pt x="360040" y="684076"/>
                </a:cubicBezTo>
                <a:cubicBezTo>
                  <a:pt x="181972" y="695708"/>
                  <a:pt x="40896" y="540773"/>
                  <a:pt x="0" y="342038"/>
                </a:cubicBezTo>
                <a:close/>
              </a:path>
              <a:path w="720080" h="684076" stroke="0" extrusionOk="0">
                <a:moveTo>
                  <a:pt x="0" y="342038"/>
                </a:moveTo>
                <a:cubicBezTo>
                  <a:pt x="-13108" y="145051"/>
                  <a:pt x="129798" y="11784"/>
                  <a:pt x="360040" y="0"/>
                </a:cubicBezTo>
                <a:cubicBezTo>
                  <a:pt x="583663" y="5216"/>
                  <a:pt x="707615" y="153532"/>
                  <a:pt x="720080" y="342038"/>
                </a:cubicBezTo>
                <a:cubicBezTo>
                  <a:pt x="709967" y="540815"/>
                  <a:pt x="548662" y="740584"/>
                  <a:pt x="360040" y="684076"/>
                </a:cubicBezTo>
                <a:cubicBezTo>
                  <a:pt x="148921" y="677361"/>
                  <a:pt x="12404" y="536867"/>
                  <a:pt x="0" y="342038"/>
                </a:cubicBezTo>
                <a:close/>
              </a:path>
            </a:pathLst>
          </a:custGeom>
          <a:solidFill>
            <a:srgbClr val="7030A0"/>
          </a:solidFill>
          <a:ln>
            <a:solidFill>
              <a:srgbClr val="7030A0"/>
            </a:solidFill>
            <a:miter lim="800000"/>
            <a:extLst>
              <a:ext uri="{C807C97D-BFC1-408E-A445-0C87EB9F89A2}">
                <ask:lineSketchStyleProps xmlns:ask="http://schemas.microsoft.com/office/drawing/2018/sketchyshapes" sd="1219033472">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1DA106A6-5F42-9B2B-5F76-8F5D36E3A2A1}"/>
              </a:ext>
            </a:extLst>
          </p:cNvPr>
          <p:cNvSpPr txBox="1"/>
          <p:nvPr/>
        </p:nvSpPr>
        <p:spPr>
          <a:xfrm>
            <a:off x="3646095" y="2587184"/>
            <a:ext cx="122418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Process</a:t>
            </a:r>
          </a:p>
        </p:txBody>
      </p:sp>
      <p:sp>
        <p:nvSpPr>
          <p:cNvPr id="8" name="Striped Right Arrow 7">
            <a:extLst>
              <a:ext uri="{FF2B5EF4-FFF2-40B4-BE49-F238E27FC236}">
                <a16:creationId xmlns:a16="http://schemas.microsoft.com/office/drawing/2014/main" id="{4A77E53F-D161-8622-C110-3CCD70DBF084}"/>
              </a:ext>
            </a:extLst>
          </p:cNvPr>
          <p:cNvSpPr/>
          <p:nvPr/>
        </p:nvSpPr>
        <p:spPr>
          <a:xfrm>
            <a:off x="5302324" y="2155012"/>
            <a:ext cx="1152128" cy="360040"/>
          </a:xfrm>
          <a:prstGeom prst="stripedRightArrow">
            <a:avLst/>
          </a:prstGeom>
          <a:solidFill>
            <a:schemeClr val="tx1"/>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28" name="Picture 4" descr="List of AWS Icons - Edraw">
            <a:extLst>
              <a:ext uri="{FF2B5EF4-FFF2-40B4-BE49-F238E27FC236}">
                <a16:creationId xmlns:a16="http://schemas.microsoft.com/office/drawing/2014/main" id="{0164BF53-E766-B796-2F7E-44C23061E1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00640" y="1994420"/>
            <a:ext cx="811760" cy="807701"/>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5222DBD7-F2A7-FD6C-C501-4DC48CA64C0A}"/>
              </a:ext>
            </a:extLst>
          </p:cNvPr>
          <p:cNvSpPr txBox="1"/>
          <p:nvPr/>
        </p:nvSpPr>
        <p:spPr>
          <a:xfrm>
            <a:off x="7174532" y="2859749"/>
            <a:ext cx="701026"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EC2</a:t>
            </a:r>
          </a:p>
        </p:txBody>
      </p:sp>
    </p:spTree>
    <p:extLst>
      <p:ext uri="{BB962C8B-B14F-4D97-AF65-F5344CB8AC3E}">
        <p14:creationId xmlns:p14="http://schemas.microsoft.com/office/powerpoint/2010/main" val="2498046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48C4689-8535-EFD4-D00D-A1AFFDEA5F37}"/>
              </a:ext>
            </a:extLst>
          </p:cNvPr>
          <p:cNvSpPr>
            <a:spLocks noGrp="1"/>
          </p:cNvSpPr>
          <p:nvPr>
            <p:ph type="title"/>
          </p:nvPr>
        </p:nvSpPr>
        <p:spPr/>
        <p:txBody>
          <a:bodyPr/>
          <a:lstStyle/>
          <a:p>
            <a:r>
              <a:rPr lang="en-GB" dirty="0"/>
              <a:t>Q&amp;A</a:t>
            </a:r>
          </a:p>
        </p:txBody>
      </p:sp>
      <p:sp>
        <p:nvSpPr>
          <p:cNvPr id="4" name="Text Placeholder 3">
            <a:extLst>
              <a:ext uri="{FF2B5EF4-FFF2-40B4-BE49-F238E27FC236}">
                <a16:creationId xmlns:a16="http://schemas.microsoft.com/office/drawing/2014/main" id="{D9221863-04B2-622B-0335-3591142F8231}"/>
              </a:ext>
            </a:extLst>
          </p:cNvPr>
          <p:cNvSpPr>
            <a:spLocks noGrp="1"/>
          </p:cNvSpPr>
          <p:nvPr>
            <p:ph type="body" idx="1"/>
          </p:nvPr>
        </p:nvSpPr>
        <p:spPr/>
        <p:txBody>
          <a:bodyPr>
            <a:normAutofit/>
          </a:bodyPr>
          <a:lstStyle/>
          <a:p>
            <a:r>
              <a:rPr lang="en-GB" sz="1800" b="0" i="0" dirty="0">
                <a:solidFill>
                  <a:schemeClr val="tx1"/>
                </a:solidFill>
                <a:effectLst/>
                <a:latin typeface="Chalkboard" panose="03050602040202020205" pitchFamily="66" charset="77"/>
              </a:rPr>
              <a:t>“Entities are not to be multiplied beyond necessity.”  William of Ockham</a:t>
            </a:r>
            <a:endParaRPr lang="en-GB" sz="1800" dirty="0">
              <a:solidFill>
                <a:schemeClr val="tx1"/>
              </a:solidFill>
              <a:latin typeface="Chalkboard" panose="03050602040202020205" pitchFamily="66" charset="77"/>
            </a:endParaRPr>
          </a:p>
        </p:txBody>
      </p:sp>
      <p:sp>
        <p:nvSpPr>
          <p:cNvPr id="6" name="Slide Number Placeholder 5">
            <a:extLst>
              <a:ext uri="{FF2B5EF4-FFF2-40B4-BE49-F238E27FC236}">
                <a16:creationId xmlns:a16="http://schemas.microsoft.com/office/drawing/2014/main" id="{459A2157-8CFD-2C5D-3B71-2BA387A5FD66}"/>
              </a:ext>
            </a:extLst>
          </p:cNvPr>
          <p:cNvSpPr>
            <a:spLocks noGrp="1"/>
          </p:cNvSpPr>
          <p:nvPr>
            <p:ph type="sldNum" sz="quarter" idx="12"/>
          </p:nvPr>
        </p:nvSpPr>
        <p:spPr/>
        <p:txBody>
          <a:bodyPr/>
          <a:lstStyle/>
          <a:p>
            <a:pPr rtl="0"/>
            <a:fld id="{25BA54BD-C84D-46CE-8B72-31BFB26ABA43}" type="slidenum">
              <a:rPr lang="en-GB" noProof="0" smtClean="0"/>
              <a:t>62</a:t>
            </a:fld>
            <a:endParaRPr lang="en-GB" noProof="0" dirty="0"/>
          </a:p>
        </p:txBody>
      </p:sp>
    </p:spTree>
    <p:extLst>
      <p:ext uri="{BB962C8B-B14F-4D97-AF65-F5344CB8AC3E}">
        <p14:creationId xmlns:p14="http://schemas.microsoft.com/office/powerpoint/2010/main" val="9034454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46EF25-A3F0-D5DA-2E79-38E397BD2D3B}"/>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90496BED-6374-FC47-C94C-A717A8EDD4BA}"/>
              </a:ext>
            </a:extLst>
          </p:cNvPr>
          <p:cNvSpPr>
            <a:spLocks noGrp="1"/>
          </p:cNvSpPr>
          <p:nvPr>
            <p:ph type="title"/>
          </p:nvPr>
        </p:nvSpPr>
        <p:spPr>
          <a:xfrm>
            <a:off x="1522414" y="274638"/>
            <a:ext cx="9900590" cy="1020762"/>
          </a:xfrm>
        </p:spPr>
        <p:txBody>
          <a:bodyPr/>
          <a:lstStyle/>
          <a:p>
            <a:r>
              <a:rPr lang="en-GB" dirty="0">
                <a:latin typeface="Chalkboard" panose="03050602040202020205" pitchFamily="66" charset="77"/>
              </a:rPr>
              <a:t>Fundamental Theorem of Software Engineering</a:t>
            </a:r>
          </a:p>
        </p:txBody>
      </p:sp>
      <p:sp>
        <p:nvSpPr>
          <p:cNvPr id="3" name="TextBox 2">
            <a:extLst>
              <a:ext uri="{FF2B5EF4-FFF2-40B4-BE49-F238E27FC236}">
                <a16:creationId xmlns:a16="http://schemas.microsoft.com/office/drawing/2014/main" id="{64F77AD4-6C31-28BF-5F8C-A1CF0F486398}"/>
              </a:ext>
            </a:extLst>
          </p:cNvPr>
          <p:cNvSpPr txBox="1"/>
          <p:nvPr/>
        </p:nvSpPr>
        <p:spPr>
          <a:xfrm>
            <a:off x="1701924" y="1916832"/>
            <a:ext cx="9721080" cy="830997"/>
          </a:xfrm>
          <a:prstGeom prst="rect">
            <a:avLst/>
          </a:prstGeom>
          <a:noFill/>
        </p:spPr>
        <p:txBody>
          <a:bodyPr wrap="square">
            <a:spAutoFit/>
          </a:bodyPr>
          <a:lstStyle/>
          <a:p>
            <a:r>
              <a:rPr lang="en-GB" sz="2400" dirty="0">
                <a:effectLst/>
                <a:latin typeface="Chalkboard" panose="03050602040202020205" pitchFamily="66" charset="77"/>
              </a:rPr>
              <a:t>Specifically, we suggest that the cost of implementing a computer system will be minimized when the parts of the problem are:</a:t>
            </a:r>
          </a:p>
        </p:txBody>
      </p:sp>
      <p:sp>
        <p:nvSpPr>
          <p:cNvPr id="7" name="TextBox 6">
            <a:extLst>
              <a:ext uri="{FF2B5EF4-FFF2-40B4-BE49-F238E27FC236}">
                <a16:creationId xmlns:a16="http://schemas.microsoft.com/office/drawing/2014/main" id="{D5389667-4D2F-3B82-D983-99B6A2486801}"/>
              </a:ext>
            </a:extLst>
          </p:cNvPr>
          <p:cNvSpPr txBox="1"/>
          <p:nvPr/>
        </p:nvSpPr>
        <p:spPr>
          <a:xfrm>
            <a:off x="1737320" y="4593785"/>
            <a:ext cx="7597452" cy="369332"/>
          </a:xfrm>
          <a:prstGeom prst="rect">
            <a:avLst/>
          </a:prstGeom>
          <a:noFill/>
        </p:spPr>
        <p:txBody>
          <a:bodyPr wrap="square">
            <a:spAutoFit/>
          </a:bodyPr>
          <a:lstStyle/>
          <a:p>
            <a:r>
              <a:rPr lang="en-GB" dirty="0">
                <a:solidFill>
                  <a:srgbClr val="FFC000"/>
                </a:solidFill>
                <a:effectLst/>
                <a:latin typeface="Chalkboard" panose="03050602040202020205" pitchFamily="66" charset="77"/>
              </a:rPr>
              <a:t>Of course, everyone has a different definition of "manageably small”</a:t>
            </a:r>
          </a:p>
        </p:txBody>
      </p:sp>
      <p:sp>
        <p:nvSpPr>
          <p:cNvPr id="11" name="TextBox 10">
            <a:extLst>
              <a:ext uri="{FF2B5EF4-FFF2-40B4-BE49-F238E27FC236}">
                <a16:creationId xmlns:a16="http://schemas.microsoft.com/office/drawing/2014/main" id="{9A8DA8E1-BCCC-7B52-DE30-CF64A601C20F}"/>
              </a:ext>
            </a:extLst>
          </p:cNvPr>
          <p:cNvSpPr txBox="1"/>
          <p:nvPr/>
        </p:nvSpPr>
        <p:spPr>
          <a:xfrm>
            <a:off x="3047071" y="3676287"/>
            <a:ext cx="6094140" cy="369332"/>
          </a:xfrm>
          <a:prstGeom prst="rect">
            <a:avLst/>
          </a:prstGeom>
          <a:noFill/>
        </p:spPr>
        <p:txBody>
          <a:bodyPr wrap="square">
            <a:spAutoFit/>
          </a:bodyPr>
          <a:lstStyle/>
          <a:p>
            <a:r>
              <a:rPr lang="en-GB" dirty="0">
                <a:solidFill>
                  <a:srgbClr val="00B050"/>
                </a:solidFill>
                <a:effectLst/>
                <a:latin typeface="Chalkboard" panose="03050602040202020205" pitchFamily="66" charset="77"/>
              </a:rPr>
              <a:t>• manageably small</a:t>
            </a:r>
          </a:p>
        </p:txBody>
      </p:sp>
      <p:sp>
        <p:nvSpPr>
          <p:cNvPr id="13" name="TextBox 12">
            <a:extLst>
              <a:ext uri="{FF2B5EF4-FFF2-40B4-BE49-F238E27FC236}">
                <a16:creationId xmlns:a16="http://schemas.microsoft.com/office/drawing/2014/main" id="{E35A39F8-EB9D-207C-3338-C91FAE528E81}"/>
              </a:ext>
            </a:extLst>
          </p:cNvPr>
          <p:cNvSpPr txBox="1"/>
          <p:nvPr/>
        </p:nvSpPr>
        <p:spPr>
          <a:xfrm>
            <a:off x="3047071" y="3067143"/>
            <a:ext cx="6094140" cy="369332"/>
          </a:xfrm>
          <a:prstGeom prst="rect">
            <a:avLst/>
          </a:prstGeom>
          <a:noFill/>
        </p:spPr>
        <p:txBody>
          <a:bodyPr wrap="square">
            <a:spAutoFit/>
          </a:bodyPr>
          <a:lstStyle/>
          <a:p>
            <a:r>
              <a:rPr lang="en-GB" dirty="0">
                <a:solidFill>
                  <a:srgbClr val="00B050"/>
                </a:solidFill>
                <a:effectLst/>
                <a:latin typeface="Chalkboard" panose="03050602040202020205" pitchFamily="66" charset="77"/>
              </a:rPr>
              <a:t>• solvable separately</a:t>
            </a:r>
          </a:p>
        </p:txBody>
      </p:sp>
      <p:sp>
        <p:nvSpPr>
          <p:cNvPr id="14" name="TextBox 13">
            <a:extLst>
              <a:ext uri="{FF2B5EF4-FFF2-40B4-BE49-F238E27FC236}">
                <a16:creationId xmlns:a16="http://schemas.microsoft.com/office/drawing/2014/main" id="{0608BFD3-F4E5-9585-3F50-3F61FA600295}"/>
              </a:ext>
            </a:extLst>
          </p:cNvPr>
          <p:cNvSpPr txBox="1"/>
          <p:nvPr/>
        </p:nvSpPr>
        <p:spPr>
          <a:xfrm>
            <a:off x="6886500" y="5808110"/>
            <a:ext cx="5156412" cy="286232"/>
          </a:xfrm>
          <a:prstGeom prst="rect">
            <a:avLst/>
          </a:prstGeom>
          <a:noFill/>
        </p:spPr>
        <p:txBody>
          <a:bodyPr wrap="none" rtlCol="0">
            <a:spAutoFit/>
          </a:bodyPr>
          <a:lstStyle/>
          <a:p>
            <a:pPr>
              <a:lnSpc>
                <a:spcPct val="90000"/>
              </a:lnSpc>
            </a:pPr>
            <a:r>
              <a:rPr lang="en-GB" sz="1400" dirty="0">
                <a:latin typeface="Chalkboard" panose="03050602040202020205" pitchFamily="66" charset="77"/>
              </a:rPr>
              <a:t>Yourdon, Edward; Constantine, Larry Structured Design, 1975</a:t>
            </a:r>
          </a:p>
        </p:txBody>
      </p:sp>
      <p:sp>
        <p:nvSpPr>
          <p:cNvPr id="6" name="Slide Number Placeholder 5">
            <a:extLst>
              <a:ext uri="{FF2B5EF4-FFF2-40B4-BE49-F238E27FC236}">
                <a16:creationId xmlns:a16="http://schemas.microsoft.com/office/drawing/2014/main" id="{1A0C1C1B-0E03-4EE2-E9B1-89DBF573822E}"/>
              </a:ext>
            </a:extLst>
          </p:cNvPr>
          <p:cNvSpPr>
            <a:spLocks noGrp="1"/>
          </p:cNvSpPr>
          <p:nvPr>
            <p:ph type="sldNum" sz="quarter" idx="12"/>
          </p:nvPr>
        </p:nvSpPr>
        <p:spPr/>
        <p:txBody>
          <a:bodyPr/>
          <a:lstStyle/>
          <a:p>
            <a:pPr rtl="0"/>
            <a:fld id="{25BA54BD-C84D-46CE-8B72-31BFB26ABA43}" type="slidenum">
              <a:rPr lang="en-GB" noProof="0" smtClean="0"/>
              <a:t>7</a:t>
            </a:fld>
            <a:endParaRPr lang="en-GB" noProof="0" dirty="0"/>
          </a:p>
        </p:txBody>
      </p:sp>
    </p:spTree>
    <p:extLst>
      <p:ext uri="{BB962C8B-B14F-4D97-AF65-F5344CB8AC3E}">
        <p14:creationId xmlns:p14="http://schemas.microsoft.com/office/powerpoint/2010/main" val="3349709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D0C42A-4998-BBC3-870A-CAAA02A3EB35}"/>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E82C7743-63BA-4F55-2EA2-0B7A6AE2AD20}"/>
              </a:ext>
            </a:extLst>
          </p:cNvPr>
          <p:cNvSpPr txBox="1"/>
          <p:nvPr/>
        </p:nvSpPr>
        <p:spPr>
          <a:xfrm>
            <a:off x="549660" y="2348880"/>
            <a:ext cx="11089503" cy="1938992"/>
          </a:xfrm>
          <a:prstGeom prst="rect">
            <a:avLst/>
          </a:prstGeom>
          <a:noFill/>
        </p:spPr>
        <p:txBody>
          <a:bodyPr wrap="square">
            <a:spAutoFit/>
          </a:bodyPr>
          <a:lstStyle/>
          <a:p>
            <a:r>
              <a:rPr lang="en-GB" sz="2400" b="1" dirty="0">
                <a:latin typeface="Chalkboard" panose="03050602040202020205" pitchFamily="66" charset="77"/>
              </a:rPr>
              <a:t>module</a:t>
            </a:r>
            <a:r>
              <a:rPr lang="en-GB" sz="2400" dirty="0">
                <a:latin typeface="Chalkboard" panose="03050602040202020205" pitchFamily="66" charset="77"/>
              </a:rPr>
              <a:t>: </a:t>
            </a:r>
            <a:r>
              <a:rPr lang="en-GB" sz="2400" dirty="0">
                <a:effectLst/>
                <a:latin typeface="Chalkboard" panose="03050602040202020205" pitchFamily="66" charset="77"/>
              </a:rPr>
              <a:t>A module is a lexically contiguous sequence of program statements, bounded by boundary elements, having an aggregate identifier. Another way of saying this is that a </a:t>
            </a:r>
            <a:r>
              <a:rPr lang="en-GB" sz="2400" dirty="0">
                <a:solidFill>
                  <a:srgbClr val="FFC000"/>
                </a:solidFill>
                <a:effectLst/>
                <a:latin typeface="Chalkboard" panose="03050602040202020205" pitchFamily="66" charset="77"/>
              </a:rPr>
              <a:t>module is a bounded, contiguous group of statements having a single name by which it can be referred to</a:t>
            </a:r>
            <a:r>
              <a:rPr lang="en-GB" sz="2400" dirty="0">
                <a:effectLst/>
                <a:latin typeface="Chalkboard" panose="03050602040202020205" pitchFamily="66" charset="77"/>
              </a:rPr>
              <a:t> as a unit.</a:t>
            </a:r>
          </a:p>
          <a:p>
            <a:endParaRPr lang="en-GB" sz="2400" dirty="0">
              <a:latin typeface="Chalkboard" panose="03050602040202020205" pitchFamily="66" charset="77"/>
            </a:endParaRPr>
          </a:p>
        </p:txBody>
      </p:sp>
      <p:sp>
        <p:nvSpPr>
          <p:cNvPr id="9" name="Slide Number Placeholder 8">
            <a:extLst>
              <a:ext uri="{FF2B5EF4-FFF2-40B4-BE49-F238E27FC236}">
                <a16:creationId xmlns:a16="http://schemas.microsoft.com/office/drawing/2014/main" id="{AFFFBE1C-12E7-9ABC-8DAB-063DE91544DE}"/>
              </a:ext>
            </a:extLst>
          </p:cNvPr>
          <p:cNvSpPr>
            <a:spLocks noGrp="1"/>
          </p:cNvSpPr>
          <p:nvPr>
            <p:ph type="sldNum" sz="quarter" idx="12"/>
          </p:nvPr>
        </p:nvSpPr>
        <p:spPr/>
        <p:txBody>
          <a:bodyPr/>
          <a:lstStyle/>
          <a:p>
            <a:pPr rtl="0"/>
            <a:fld id="{25BA54BD-C84D-46CE-8B72-31BFB26ABA43}" type="slidenum">
              <a:rPr lang="en-GB" noProof="0" smtClean="0"/>
              <a:t>8</a:t>
            </a:fld>
            <a:endParaRPr lang="en-GB" noProof="0" dirty="0"/>
          </a:p>
        </p:txBody>
      </p:sp>
      <p:sp>
        <p:nvSpPr>
          <p:cNvPr id="2" name="TextBox 1">
            <a:extLst>
              <a:ext uri="{FF2B5EF4-FFF2-40B4-BE49-F238E27FC236}">
                <a16:creationId xmlns:a16="http://schemas.microsoft.com/office/drawing/2014/main" id="{AAF665F9-19D4-A5DC-340A-BBB6AE266B3E}"/>
              </a:ext>
            </a:extLst>
          </p:cNvPr>
          <p:cNvSpPr txBox="1"/>
          <p:nvPr/>
        </p:nvSpPr>
        <p:spPr>
          <a:xfrm>
            <a:off x="6886500" y="5808110"/>
            <a:ext cx="5156412" cy="286232"/>
          </a:xfrm>
          <a:prstGeom prst="rect">
            <a:avLst/>
          </a:prstGeom>
          <a:noFill/>
        </p:spPr>
        <p:txBody>
          <a:bodyPr wrap="none" rtlCol="0">
            <a:spAutoFit/>
          </a:bodyPr>
          <a:lstStyle/>
          <a:p>
            <a:pPr>
              <a:lnSpc>
                <a:spcPct val="90000"/>
              </a:lnSpc>
            </a:pPr>
            <a:r>
              <a:rPr lang="en-GB" sz="1400" dirty="0">
                <a:latin typeface="Chalkboard" panose="03050602040202020205" pitchFamily="66" charset="77"/>
              </a:rPr>
              <a:t>Yourdon, Edward; Constantine, Larry Structured Design, 1975</a:t>
            </a:r>
          </a:p>
        </p:txBody>
      </p:sp>
    </p:spTree>
    <p:extLst>
      <p:ext uri="{BB962C8B-B14F-4D97-AF65-F5344CB8AC3E}">
        <p14:creationId xmlns:p14="http://schemas.microsoft.com/office/powerpoint/2010/main" val="1140423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3940ED-02C6-FD75-BBC9-5B4906AE2340}"/>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B3CD7F1E-A6DC-56BE-EA54-81CECCB0366B}"/>
              </a:ext>
            </a:extLst>
          </p:cNvPr>
          <p:cNvSpPr txBox="1"/>
          <p:nvPr/>
        </p:nvSpPr>
        <p:spPr>
          <a:xfrm>
            <a:off x="549660" y="2348880"/>
            <a:ext cx="11089503" cy="830997"/>
          </a:xfrm>
          <a:prstGeom prst="rect">
            <a:avLst/>
          </a:prstGeom>
          <a:noFill/>
        </p:spPr>
        <p:txBody>
          <a:bodyPr wrap="square">
            <a:spAutoFit/>
          </a:bodyPr>
          <a:lstStyle/>
          <a:p>
            <a:r>
              <a:rPr lang="en-GB" sz="2400" b="1" dirty="0">
                <a:latin typeface="Chalkboard" panose="03050602040202020205" pitchFamily="66" charset="77"/>
              </a:rPr>
              <a:t>software component</a:t>
            </a:r>
            <a:r>
              <a:rPr lang="en-GB" sz="2400" dirty="0">
                <a:latin typeface="Chalkboard" panose="03050602040202020205" pitchFamily="66" charset="77"/>
              </a:rPr>
              <a:t>: software components are things that are independently replaceable and upgradeable </a:t>
            </a:r>
          </a:p>
        </p:txBody>
      </p:sp>
      <p:sp>
        <p:nvSpPr>
          <p:cNvPr id="5" name="TextBox 4">
            <a:extLst>
              <a:ext uri="{FF2B5EF4-FFF2-40B4-BE49-F238E27FC236}">
                <a16:creationId xmlns:a16="http://schemas.microsoft.com/office/drawing/2014/main" id="{788F1BEF-F403-2174-A8A6-54C9BB1951CE}"/>
              </a:ext>
            </a:extLst>
          </p:cNvPr>
          <p:cNvSpPr txBox="1"/>
          <p:nvPr/>
        </p:nvSpPr>
        <p:spPr>
          <a:xfrm>
            <a:off x="7756824" y="2995211"/>
            <a:ext cx="3911437" cy="369332"/>
          </a:xfrm>
          <a:prstGeom prst="rect">
            <a:avLst/>
          </a:prstGeom>
          <a:noFill/>
        </p:spPr>
        <p:txBody>
          <a:bodyPr wrap="square">
            <a:spAutoFit/>
          </a:bodyPr>
          <a:lstStyle/>
          <a:p>
            <a:r>
              <a:rPr lang="en-GB" dirty="0"/>
              <a:t>- Martin Fowler, </a:t>
            </a:r>
            <a:r>
              <a:rPr lang="en-GB" dirty="0">
                <a:hlinkClick r:id="rId3"/>
              </a:rPr>
              <a:t>Software Component</a:t>
            </a:r>
            <a:endParaRPr lang="en-GB" dirty="0"/>
          </a:p>
        </p:txBody>
      </p:sp>
      <p:sp>
        <p:nvSpPr>
          <p:cNvPr id="6" name="TextBox 5">
            <a:extLst>
              <a:ext uri="{FF2B5EF4-FFF2-40B4-BE49-F238E27FC236}">
                <a16:creationId xmlns:a16="http://schemas.microsoft.com/office/drawing/2014/main" id="{F10771E1-FAFB-D7CA-32F9-72201DD5C406}"/>
              </a:ext>
            </a:extLst>
          </p:cNvPr>
          <p:cNvSpPr txBox="1"/>
          <p:nvPr/>
        </p:nvSpPr>
        <p:spPr>
          <a:xfrm>
            <a:off x="950557" y="3707952"/>
            <a:ext cx="7343655" cy="369332"/>
          </a:xfrm>
          <a:prstGeom prst="rect">
            <a:avLst/>
          </a:prstGeom>
          <a:noFill/>
        </p:spPr>
        <p:txBody>
          <a:bodyPr wrap="square">
            <a:spAutoFit/>
          </a:bodyPr>
          <a:lstStyle/>
          <a:p>
            <a:r>
              <a:rPr lang="en-GB" b="0" i="0" dirty="0">
                <a:solidFill>
                  <a:srgbClr val="478ABF"/>
                </a:solidFill>
                <a:effectLst/>
                <a:latin typeface="Chalkboard" panose="03050602040202020205" pitchFamily="66" charset="77"/>
              </a:rPr>
              <a:t>- components come in two forms: libraries and services. </a:t>
            </a:r>
            <a:endParaRPr lang="en-GB" dirty="0">
              <a:solidFill>
                <a:srgbClr val="478ABF"/>
              </a:solidFill>
              <a:latin typeface="Chalkboard" panose="03050602040202020205" pitchFamily="66" charset="77"/>
            </a:endParaRPr>
          </a:p>
        </p:txBody>
      </p:sp>
      <p:sp>
        <p:nvSpPr>
          <p:cNvPr id="7" name="TextBox 6">
            <a:extLst>
              <a:ext uri="{FF2B5EF4-FFF2-40B4-BE49-F238E27FC236}">
                <a16:creationId xmlns:a16="http://schemas.microsoft.com/office/drawing/2014/main" id="{263A368D-81C6-FC2A-FBEC-AA368AEE0D32}"/>
              </a:ext>
            </a:extLst>
          </p:cNvPr>
          <p:cNvSpPr txBox="1"/>
          <p:nvPr/>
        </p:nvSpPr>
        <p:spPr>
          <a:xfrm>
            <a:off x="950558" y="4368177"/>
            <a:ext cx="7343655" cy="369332"/>
          </a:xfrm>
          <a:prstGeom prst="rect">
            <a:avLst/>
          </a:prstGeom>
          <a:noFill/>
        </p:spPr>
        <p:txBody>
          <a:bodyPr wrap="square">
            <a:spAutoFit/>
          </a:bodyPr>
          <a:lstStyle/>
          <a:p>
            <a:r>
              <a:rPr lang="en-GB" b="0" i="0" dirty="0">
                <a:solidFill>
                  <a:srgbClr val="478ABF"/>
                </a:solidFill>
                <a:effectLst/>
                <a:latin typeface="Chalkboard" panose="03050602040202020205" pitchFamily="66" charset="77"/>
              </a:rPr>
              <a:t>- components relate to modules, but are replaceable</a:t>
            </a:r>
            <a:endParaRPr lang="en-GB" dirty="0">
              <a:solidFill>
                <a:srgbClr val="478ABF"/>
              </a:solidFill>
              <a:latin typeface="Chalkboard" panose="03050602040202020205" pitchFamily="66" charset="77"/>
            </a:endParaRPr>
          </a:p>
        </p:txBody>
      </p:sp>
      <p:sp>
        <p:nvSpPr>
          <p:cNvPr id="9" name="Slide Number Placeholder 8">
            <a:extLst>
              <a:ext uri="{FF2B5EF4-FFF2-40B4-BE49-F238E27FC236}">
                <a16:creationId xmlns:a16="http://schemas.microsoft.com/office/drawing/2014/main" id="{55DC8B31-7E6D-B93F-3949-FFC452313BE3}"/>
              </a:ext>
            </a:extLst>
          </p:cNvPr>
          <p:cNvSpPr>
            <a:spLocks noGrp="1"/>
          </p:cNvSpPr>
          <p:nvPr>
            <p:ph type="sldNum" sz="quarter" idx="12"/>
          </p:nvPr>
        </p:nvSpPr>
        <p:spPr/>
        <p:txBody>
          <a:bodyPr/>
          <a:lstStyle/>
          <a:p>
            <a:pPr rtl="0"/>
            <a:fld id="{25BA54BD-C84D-46CE-8B72-31BFB26ABA43}" type="slidenum">
              <a:rPr lang="en-GB" noProof="0" smtClean="0"/>
              <a:t>9</a:t>
            </a:fld>
            <a:endParaRPr lang="en-GB" noProof="0" dirty="0"/>
          </a:p>
        </p:txBody>
      </p:sp>
    </p:spTree>
    <p:extLst>
      <p:ext uri="{BB962C8B-B14F-4D97-AF65-F5344CB8AC3E}">
        <p14:creationId xmlns:p14="http://schemas.microsoft.com/office/powerpoint/2010/main" val="17157122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halkboard 16x9">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80000"/>
                <a:satMod val="300000"/>
              </a:schemeClr>
            </a:gs>
            <a:gs pos="100000">
              <a:schemeClr val="phClr">
                <a:shade val="30000"/>
                <a:satMod val="200000"/>
              </a:schemeClr>
            </a:gs>
          </a:gsLst>
          <a:path path="circle">
            <a:fillToRect l="50000" t="50000" r="50000" b="50000"/>
          </a:path>
        </a:gradFill>
        <a:blipFill rotWithShape="1">
          <a:blip xmlns:r="http://schemas.openxmlformats.org/officeDocument/2006/relationships" r:embed="rId1">
            <a:duotone>
              <a:schemeClr val="phClr">
                <a:shade val="12000"/>
                <a:satMod val="240000"/>
              </a:schemeClr>
              <a:schemeClr val="phClr">
                <a:tint val="65000"/>
              </a:schemeClr>
            </a:duotone>
          </a:blip>
          <a:stretch/>
        </a:blipFill>
      </a:bgFillStyleLst>
    </a:fmtScheme>
  </a:themeElements>
  <a:objectDefaults>
    <a:spDef>
      <a:spPr>
        <a:ln>
          <a:miter lim="800000"/>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miter lim="800000"/>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nSpc>
            <a:spcPct val="90000"/>
          </a:lnSpc>
          <a:defRPr sz="2400"/>
        </a:defPPr>
      </a:lstStyle>
    </a:txDef>
  </a:objectDefaults>
  <a:extraClrSchemeLst/>
  <a:extLst>
    <a:ext uri="{05A4C25C-085E-4340-85A3-A5531E510DB2}">
      <thm15:themeFamily xmlns:thm15="http://schemas.microsoft.com/office/thememl/2012/main" name="Office_15685059_TF02804846.potx" id="{5FC608FB-EB47-41F6-B4AB-C331438455D3}" vid="{8D8D95A3-2BEA-4434-A677-D4343B8F79BF}"/>
    </a:ext>
  </a:extLst>
</a:theme>
</file>

<file path=ppt/theme/theme2.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Chalkboard 16x9</Template>
  <TotalTime>8705</TotalTime>
  <Words>7518</Words>
  <Application>Microsoft Macintosh PowerPoint</Application>
  <PresentationFormat>Custom</PresentationFormat>
  <Paragraphs>624</Paragraphs>
  <Slides>62</Slides>
  <Notes>49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62</vt:i4>
      </vt:variant>
    </vt:vector>
  </HeadingPairs>
  <TitlesOfParts>
    <vt:vector size="70" baseType="lpstr">
      <vt:lpstr>Arial</vt:lpstr>
      <vt:lpstr>Cambria Math</vt:lpstr>
      <vt:lpstr>Chalkboard</vt:lpstr>
      <vt:lpstr>Consolas</vt:lpstr>
      <vt:lpstr>Corbel</vt:lpstr>
      <vt:lpstr>Lora</vt:lpstr>
      <vt:lpstr>TwitterChirp</vt:lpstr>
      <vt:lpstr>Chalkboard 16x9</vt:lpstr>
      <vt:lpstr>Microservices</vt:lpstr>
      <vt:lpstr>Who are you?</vt:lpstr>
      <vt:lpstr>PowerPoint Presentation</vt:lpstr>
      <vt:lpstr>Agenda</vt:lpstr>
      <vt:lpstr>Fundamentals &amp; Definitions</vt:lpstr>
      <vt:lpstr>Fundamental Theorem of Software Engineering</vt:lpstr>
      <vt:lpstr>Fundamental Theorem of Software Engineering</vt:lpstr>
      <vt:lpstr>PowerPoint Presentation</vt:lpstr>
      <vt:lpstr>PowerPoint Presentation</vt:lpstr>
      <vt:lpstr>PowerPoint Presentation</vt:lpstr>
      <vt:lpstr>PowerPoint Presentation</vt:lpstr>
      <vt:lpstr>PowerPoint Presentation</vt:lpstr>
      <vt:lpstr>Microservice Premium</vt:lpstr>
      <vt:lpstr>PowerPoint Presentation</vt:lpstr>
      <vt:lpstr>The Problem</vt:lpstr>
      <vt:lpstr>Microservices</vt:lpstr>
      <vt:lpstr>Nanoservices</vt:lpstr>
      <vt:lpstr>Microservices</vt:lpstr>
      <vt:lpstr>Prime Video</vt:lpstr>
      <vt:lpstr>PowerPoint Presentation</vt:lpstr>
      <vt:lpstr>Fracture Plane: Team Availability</vt:lpstr>
      <vt:lpstr>PowerPoint Presentation</vt:lpstr>
      <vt:lpstr>Cost of Ownership</vt:lpstr>
      <vt:lpstr>PowerPoint Presentation</vt:lpstr>
      <vt:lpstr>Advice</vt:lpstr>
      <vt:lpstr>PowerPoint Presentation</vt:lpstr>
      <vt:lpstr>Scenarios</vt:lpstr>
      <vt:lpstr>Scenarios</vt:lpstr>
      <vt:lpstr>PowerPoint Presentation</vt:lpstr>
      <vt:lpstr>Logical</vt:lpstr>
      <vt:lpstr>Logical</vt:lpstr>
      <vt:lpstr>PowerPoint Presentation</vt:lpstr>
      <vt:lpstr>Domain Storytelling and Boundaries</vt:lpstr>
      <vt:lpstr>PowerPoint Presentation</vt:lpstr>
      <vt:lpstr>Logical</vt:lpstr>
      <vt:lpstr>PowerPoint Presentation</vt:lpstr>
      <vt:lpstr>PowerPoint Presentation</vt:lpstr>
      <vt:lpstr>Development</vt:lpstr>
      <vt:lpstr>PowerPoint Presentation</vt:lpstr>
      <vt:lpstr>PowerPoint Presentation</vt:lpstr>
      <vt:lpstr>Granularity Integrators and Disintegrators</vt:lpstr>
      <vt:lpstr>Development</vt:lpstr>
      <vt:lpstr>Development</vt:lpstr>
      <vt:lpstr>Development</vt:lpstr>
      <vt:lpstr>Development</vt:lpstr>
      <vt:lpstr>Development</vt:lpstr>
      <vt:lpstr>Development</vt:lpstr>
      <vt:lpstr>Development</vt:lpstr>
      <vt:lpstr>Development</vt:lpstr>
      <vt:lpstr>PowerPoint Presentation</vt:lpstr>
      <vt:lpstr>PowerPoint Presentation</vt:lpstr>
      <vt:lpstr>Process</vt:lpstr>
      <vt:lpstr>Process</vt:lpstr>
      <vt:lpstr>Process</vt:lpstr>
      <vt:lpstr>Process</vt:lpstr>
      <vt:lpstr>Granularity Integrators and Disintegrators</vt:lpstr>
      <vt:lpstr>Process</vt:lpstr>
      <vt:lpstr>PowerPoint Presentation</vt:lpstr>
      <vt:lpstr>PowerPoint Presentation</vt:lpstr>
      <vt:lpstr>Physical</vt:lpstr>
      <vt:lpstr>Physical</vt:lpstr>
      <vt:lpstr>Q&amp;A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Ian Cooper</dc:creator>
  <cp:lastModifiedBy>Ian Cooper</cp:lastModifiedBy>
  <cp:revision>172</cp:revision>
  <dcterms:created xsi:type="dcterms:W3CDTF">2024-08-31T19:35:52Z</dcterms:created>
  <dcterms:modified xsi:type="dcterms:W3CDTF">2024-10-14T20:27:10Z</dcterms:modified>
</cp:coreProperties>
</file>

<file path=docProps/thumbnail.jpeg>
</file>